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43891200" cy="32918400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11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DFECE9-5E38-4D0A-68A0-5DB1A82C6EB1}" name="Roush, Benjamin A" initials="RA" userId="S::benji.roush@vikings.berry.edu::53d314a0-dde3-4bc6-89ba-adf3f93927eb" providerId="AD"/>
  <p188:author id="{A1F698EC-76FB-D0D7-6E2D-050A89375940}" name="Jones, Jadon N" initials="JJ" userId="S::Jadon.Jones@vikings.berry.edu::c66ee190-87ff-473b-bedd-3df21dabed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2868"/>
    <a:srgbClr val="015CAB"/>
    <a:srgbClr val="4F2C1D"/>
    <a:srgbClr val="005DAB"/>
    <a:srgbClr val="FF7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" d="100"/>
          <a:sy n="17" d="100"/>
        </p:scale>
        <p:origin x="64" y="-840"/>
      </p:cViewPr>
      <p:guideLst>
        <p:guide orient="horz" pos="1872"/>
        <p:guide pos="2119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5B60D13-270D-42F3-9BD2-A7B1BF0787E7}" authorId="{A1F698EC-76FB-D0D7-6E2D-050A89375940}" created="2024-02-23T20:12:44.99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4" creationId="{2F35B1C7-20D8-4D5C-5449-F657FA92E66C}"/>
      <ac:txMk cp="2" len="23">
        <ac:context len="26" hash="1468190499"/>
      </ac:txMk>
    </ac:txMkLst>
    <p188:pos x="10954016" y="776508"/>
    <p188:txBody>
      <a:bodyPr/>
      <a:lstStyle/>
      <a:p>
        <a:r>
          <a:rPr lang="en-US"/>
          <a:t>Picture of tangle</a:t>
        </a:r>
      </a:p>
    </p188:txBody>
  </p188:cm>
  <p188:cm id="{484A9802-2734-49E0-A810-A8B95BB19742}" authorId="{A1F698EC-76FB-D0D7-6E2D-050A89375940}" created="2024-02-23T20:14:21.2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31" creationId="{7007D40C-317F-790D-15F7-A108A64D3B38}"/>
      <ac:txMk cp="413" len="282">
        <ac:context len="696" hash="2089546002"/>
      </ac:txMk>
    </ac:txMkLst>
    <p188:txBody>
      <a:bodyPr/>
      <a:lstStyle/>
      <a:p>
        <a:r>
          <a:rPr lang="en-US"/>
          <a:t>Just refer to figure</a:t>
        </a:r>
      </a:p>
    </p188:txBody>
  </p188:cm>
  <p188:cm id="{5C98235E-C820-4C25-9BFA-43F76DEF06F2}" authorId="{A1F698EC-76FB-D0D7-6E2D-050A89375940}" created="2024-02-23T20:24:28.0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4" creationId="{2F35B1C7-20D8-4D5C-5449-F657FA92E66C}"/>
      <ac:txMk cp="56">
        <ac:context len="60" hash="3403285545"/>
      </ac:txMk>
    </ac:txMkLst>
    <p188:pos x="10727109" y="3048961"/>
    <p188:txBody>
      <a:bodyPr/>
      <a:lstStyle/>
      <a:p>
        <a:r>
          <a:rPr lang="en-US"/>
          <a:t>List questions
</a:t>
        </a:r>
      </a:p>
    </p188:txBody>
  </p188:cm>
  <p188:cm id="{72269757-AA21-4745-AB23-24834D7F92EB}" authorId="{A1F698EC-76FB-D0D7-6E2D-050A89375940}" created="2024-02-23T20:29:27.40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16" creationId="{AFCB5EB7-0DB8-AFC6-B8BE-BD355C0127E1}"/>
      <ac:txMk cp="15">
        <ac:context len="16" hash="2403362039"/>
      </ac:txMk>
    </ac:txMkLst>
    <p188:pos x="5401733" y="834122"/>
    <p188:txBody>
      <a:bodyPr/>
      <a:lstStyle/>
      <a:p>
        <a:r>
          <a:rPr lang="en-US"/>
          <a:t>Skeleton graph before
</a:t>
        </a:r>
      </a:p>
    </p188:txBody>
  </p188:cm>
  <p188:cm id="{7B8A7406-0C33-4B9D-B1D5-6AA6662B773E}" authorId="{E0DFECE9-5E38-4D0A-68A0-5DB1A82C6EB1}" created="2024-02-23T20:52:36.39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8"/>
      <ac:spMk id="31" creationId="{7007D40C-317F-790D-15F7-A108A64D3B38}"/>
    </ac:deMkLst>
    <p188:txBody>
      <a:bodyPr/>
      <a:lstStyle/>
      <a:p>
        <a:r>
          <a:rPr lang="en-US"/>
          <a:t>Icosahedron bullet point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D78EFD-1F42-0649-C32C-CDC131DE48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2D6FB-145E-7489-756A-BFBB6D93CD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E7E61C4-8564-4B91-991A-F36574D531EA}" type="datetimeFigureOut">
              <a:rPr lang="en-US" altLang="en-US"/>
              <a:pPr/>
              <a:t>3/26/2024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07F3E-1E04-B8C6-21E8-1A62ED625F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F7CD9-19B9-FED4-824C-54E20C6806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9CAB4F-23CE-4B58-AA86-06648DF71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B326928D-A85F-07E1-F32E-BCB1FBFF65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598488" y="0"/>
            <a:ext cx="4795838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AD3F56-1151-1AAE-178F-4FBA7F75B8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0339D5B3-E0F4-9F68-EC25-EE082488C4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00075" y="0"/>
            <a:ext cx="4800600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E2A26872-496D-ECC5-E9AE-78FE70AB7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922" y="10226675"/>
            <a:ext cx="37307357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843" y="18653125"/>
            <a:ext cx="30723515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900E5-C61F-EC3F-E968-3ED6BE5ABF7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4C6EB-E96E-C9C2-82DC-9E32D31D1AB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2DA9F-CD94-FE1E-5DDF-CE8937B9BE7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541DA-725E-4BDA-A82D-88A66C6BEFD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23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28636-DA3D-F246-3C60-CD763EB6DA3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9ED5C-BAA9-F258-B61C-2C9C2F61A9C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064CC-9777-A2E6-EC03-6F2B8FE8258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0756CA-0DC2-429F-BAFE-BAB40E4E61D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729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0000" y="2925764"/>
            <a:ext cx="9326026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922" y="2925764"/>
            <a:ext cx="2782194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3AFF2-AFC6-1F11-301B-58913BC421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40C95B-4A14-BB4D-D1FD-9C93A67CD7A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B1EDF-F970-9259-A5B7-E5ED8CB614C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4BBF6-6B99-4D88-AB8F-E54A99CC13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03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DE6DF-E1B4-192B-5DAB-D783787BCF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6BE29-FE75-0487-859D-C37575A2267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ED7D2-4EDF-3FF1-9AC4-F81AE6C05C8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0DF89-FF66-4808-B49C-4A6084E5DA8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585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578" y="21153439"/>
            <a:ext cx="37307357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578" y="13952538"/>
            <a:ext cx="37307357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7486A3-6609-A249-1F97-B7F24DA74FE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A7A8-8B57-8E8E-04A5-597A0CCF7CF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14D95A-657A-D456-EA6E-99B326E7728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8ED2C4-4853-45B4-B1DD-B0441133997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7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921" y="9509126"/>
            <a:ext cx="18573983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2043" y="9509126"/>
            <a:ext cx="18573983" cy="19751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8CFDA0-ACB6-B6A3-9F75-6A87DBF2F21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44474F6-1A59-C535-65D7-8E11095931F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D8FA85F-8E6E-9ECF-551A-BD82696BF45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15BC0-1893-4BF3-A31B-D5DFFAC069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9755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073" y="1317625"/>
            <a:ext cx="3950305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073" y="7369176"/>
            <a:ext cx="19393710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073" y="10439401"/>
            <a:ext cx="19393710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12" y="7369176"/>
            <a:ext cx="19400216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12" y="10439401"/>
            <a:ext cx="19400216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247F691-1FCB-0E06-10D3-5D81859B73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06E059-2D0B-9561-1B92-26CBB0D94FE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1A12E0D-3C6A-5E8D-8267-A7C46F8825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07D132-8A5F-4913-AC4F-154268B98E6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4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B0B445A-D804-5893-086E-F195012D2A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2861EE-9E5F-2EA3-62AF-D75871E30AD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DC76AF-9020-2EF4-A28B-6E152B37E0D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68796-0B23-4449-818A-A529855FF4C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606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D40FE97-F03D-D7FC-3637-F67AB563A14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F36781-53FC-7F99-D9E9-64BC45BBEA4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4ACCA4-47AC-EFC8-D207-7F30E56ACA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EFC5D9-4AE5-41ED-913F-6928CEBD07C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45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073" y="1311275"/>
            <a:ext cx="1444119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605" y="1311275"/>
            <a:ext cx="24536524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073" y="6888163"/>
            <a:ext cx="1444119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9F3B45-5B12-DB2B-1223-9DCCD0BE910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328E63-B16F-BF7F-1B4A-302476202E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CE91113-153B-E8F5-61AD-4A72C74C02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67908-FC76-49F1-B23D-694B088FB7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253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259" y="23042564"/>
            <a:ext cx="26335371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259" y="2941639"/>
            <a:ext cx="26335371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259" y="25763539"/>
            <a:ext cx="26335371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DCE859-1671-1B7B-9655-914F23D2FB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29F2222-EFA3-2DA1-7EB1-93629F07189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50762-BE03-17E6-FCBD-6D6D7F92061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83F31-2B6B-40AC-BF83-31E729DC5C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498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5E55E13-B6F0-7C86-E58B-6B9739EAD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3075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C593FB7-F8E3-377A-7AED-A8077FA49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BC1544F-9C09-EAC3-9682-48C4167A9528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292475" y="29992638"/>
            <a:ext cx="9142413" cy="219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8840" tIns="219600" rIns="438840" bIns="21960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3000"/>
              </a:lnSpc>
              <a:buClr>
                <a:srgbClr val="65006E"/>
              </a:buClr>
              <a:buSzPct val="100000"/>
              <a:buFont typeface="Times New Roman" pitchFamily="18" charset="0"/>
              <a:buNone/>
              <a:defRPr sz="67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FD4B8C-FCFB-DA7A-E81B-CE1EC5B8E3D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14993938" y="29992638"/>
            <a:ext cx="13900150" cy="219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8840" tIns="219600" rIns="438840" bIns="21960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3000"/>
              </a:lnSpc>
              <a:buClr>
                <a:srgbClr val="65006E"/>
              </a:buClr>
              <a:buSzPct val="100000"/>
              <a:buFont typeface="Times New Roman" pitchFamily="18" charset="0"/>
              <a:buNone/>
              <a:defRPr sz="6700">
                <a:solidFill>
                  <a:srgbClr val="000000"/>
                </a:solidFill>
                <a:latin typeface="Times New Roman" panose="02020603050405020304" pitchFamily="18" charset="0"/>
                <a:ea typeface="ＭＳ Ｐゴシック" charset="-128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6D19B32-7456-CF08-A03E-D5D8119A5F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1453138" y="29992638"/>
            <a:ext cx="9142412" cy="2192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8840" tIns="219600" rIns="438840" bIns="2196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65006E"/>
              </a:buClr>
              <a:buSzPct val="100000"/>
              <a:buFont typeface="Times New Roman" panose="02020603050405020304" pitchFamily="18" charset="0"/>
              <a:buNone/>
              <a:defRPr sz="6700">
                <a:solidFill>
                  <a:srgbClr val="000000"/>
                </a:solidFill>
              </a:defRPr>
            </a:lvl1pPr>
          </a:lstStyle>
          <a:p>
            <a:fld id="{BDA0CE35-574E-499B-8E5C-BA70EA9EE58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1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5pPr>
      <a:lvl6pPr marL="15367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6pPr>
      <a:lvl7pPr marL="19939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7pPr>
      <a:lvl8pPr marL="24511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8pPr>
      <a:lvl9pPr marL="2908300" indent="-215900" algn="ctr" defTabSz="457200" rtl="0" fontAlgn="base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1100">
          <a:solidFill>
            <a:srgbClr val="000000"/>
          </a:solidFill>
          <a:latin typeface="Times New Roman" charset="0"/>
          <a:ea typeface="MS Gothic" charset="0"/>
          <a:cs typeface="MS Gothic" charset="0"/>
        </a:defRPr>
      </a:lvl9pPr>
    </p:titleStyle>
    <p:bodyStyle>
      <a:lvl1pPr marL="1644650" indent="-1644650" algn="l" defTabSz="457200" rtl="0" eaLnBrk="0" fontAlgn="base" hangingPunct="0">
        <a:lnSpc>
          <a:spcPct val="93000"/>
        </a:lnSpc>
        <a:spcBef>
          <a:spcPts val="3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5400">
          <a:solidFill>
            <a:srgbClr val="000000"/>
          </a:solidFill>
          <a:latin typeface="+mn-lt"/>
          <a:ea typeface="+mn-ea"/>
          <a:cs typeface="+mn-cs"/>
        </a:defRPr>
      </a:lvl1pPr>
      <a:lvl2pPr marL="3563938" indent="-1371600" algn="l" defTabSz="457200" rtl="0" eaLnBrk="0" fontAlgn="base" hangingPunct="0">
        <a:lnSpc>
          <a:spcPct val="93000"/>
        </a:lnSpc>
        <a:spcBef>
          <a:spcPts val="33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13400">
          <a:solidFill>
            <a:srgbClr val="000000"/>
          </a:solidFill>
          <a:latin typeface="+mn-lt"/>
          <a:ea typeface="+mn-ea"/>
          <a:cs typeface="+mn-cs"/>
        </a:defRPr>
      </a:lvl2pPr>
      <a:lvl3pPr marL="5486400" indent="-1096963" algn="l" defTabSz="457200" rtl="0" eaLnBrk="0" fontAlgn="base" hangingPunct="0">
        <a:lnSpc>
          <a:spcPct val="93000"/>
        </a:lnSpc>
        <a:spcBef>
          <a:spcPts val="28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1500">
          <a:solidFill>
            <a:srgbClr val="000000"/>
          </a:solidFill>
          <a:latin typeface="+mn-lt"/>
          <a:ea typeface="+mn-ea"/>
          <a:cs typeface="+mn-cs"/>
        </a:defRPr>
      </a:lvl3pPr>
      <a:lvl4pPr marL="7678738" indent="-1095375" algn="l" defTabSz="457200" rtl="0" eaLnBrk="0" fontAlgn="base" hangingPunct="0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9600">
          <a:solidFill>
            <a:srgbClr val="000000"/>
          </a:solidFill>
          <a:latin typeface="+mn-lt"/>
          <a:ea typeface="+mn-ea"/>
          <a:cs typeface="+mn-cs"/>
        </a:defRPr>
      </a:lvl4pPr>
      <a:lvl5pPr marL="9874250" indent="-1095375" algn="l" defTabSz="457200" rtl="0" eaLnBrk="0" fontAlgn="base" hangingPunct="0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9600">
          <a:solidFill>
            <a:srgbClr val="000000"/>
          </a:solidFill>
          <a:latin typeface="+mn-lt"/>
          <a:ea typeface="+mn-ea"/>
          <a:cs typeface="+mn-cs"/>
        </a:defRPr>
      </a:lvl5pPr>
      <a:lvl6pPr marL="10331450" indent="-1095375" algn="l" defTabSz="457200" rtl="0" fontAlgn="base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9600">
          <a:solidFill>
            <a:srgbClr val="000000"/>
          </a:solidFill>
          <a:latin typeface="+mn-lt"/>
          <a:ea typeface="+mn-ea"/>
          <a:cs typeface="+mn-cs"/>
        </a:defRPr>
      </a:lvl6pPr>
      <a:lvl7pPr marL="10788650" indent="-1095375" algn="l" defTabSz="457200" rtl="0" fontAlgn="base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9600">
          <a:solidFill>
            <a:srgbClr val="000000"/>
          </a:solidFill>
          <a:latin typeface="+mn-lt"/>
          <a:ea typeface="+mn-ea"/>
          <a:cs typeface="+mn-cs"/>
        </a:defRPr>
      </a:lvl7pPr>
      <a:lvl8pPr marL="11245850" indent="-1095375" algn="l" defTabSz="457200" rtl="0" fontAlgn="base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9600">
          <a:solidFill>
            <a:srgbClr val="000000"/>
          </a:solidFill>
          <a:latin typeface="+mn-lt"/>
          <a:ea typeface="+mn-ea"/>
          <a:cs typeface="+mn-cs"/>
        </a:defRPr>
      </a:lvl8pPr>
      <a:lvl9pPr marL="11703050" indent="-1095375" algn="l" defTabSz="457200" rtl="0" fontAlgn="base">
        <a:lnSpc>
          <a:spcPct val="93000"/>
        </a:lnSpc>
        <a:spcBef>
          <a:spcPts val="24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9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svg"/><Relationship Id="rId18" Type="http://schemas.openxmlformats.org/officeDocument/2006/relationships/image" Target="../media/image12.svg"/><Relationship Id="rId26" Type="http://schemas.openxmlformats.org/officeDocument/2006/relationships/image" Target="../media/image23.png"/><Relationship Id="rId3" Type="http://schemas.microsoft.com/office/2018/10/relationships/comments" Target="../comments/modernComment_102_0.xml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20" Type="http://schemas.openxmlformats.org/officeDocument/2006/relationships/image" Target="../media/image14.jpe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image" Target="../media/image20.png"/><Relationship Id="rId28" Type="http://schemas.openxmlformats.org/officeDocument/2006/relationships/image" Target="../media/image18.svg"/><Relationship Id="rId19" Type="http://schemas.openxmlformats.org/officeDocument/2006/relationships/image" Target="../media/image13.png"/><Relationship Id="rId31" Type="http://schemas.openxmlformats.org/officeDocument/2006/relationships/image" Target="../media/image22.svg"/><Relationship Id="rId4" Type="http://schemas.openxmlformats.org/officeDocument/2006/relationships/image" Target="../media/image1.png"/><Relationship Id="rId14" Type="http://schemas.openxmlformats.org/officeDocument/2006/relationships/image" Target="../media/image8.jpeg"/><Relationship Id="rId22" Type="http://schemas.openxmlformats.org/officeDocument/2006/relationships/image" Target="../media/image19.png"/><Relationship Id="rId27" Type="http://schemas.openxmlformats.org/officeDocument/2006/relationships/image" Target="../media/image17.pn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2AC52EE-5B7B-2A04-64B3-2F24E9003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911225"/>
            <a:ext cx="42062400" cy="1646723"/>
          </a:xfrm>
          <a:noFill/>
          <a:ln w="101600" cap="rnd">
            <a:solidFill>
              <a:srgbClr val="4F2C1D"/>
            </a:solidFill>
            <a:bevel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slope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438840" tIns="219600" rIns="438840" bIns="219600" anchor="b"/>
          <a:lstStyle/>
          <a:p>
            <a:pPr eaLnBrk="1" hangingPunct="1">
              <a:tabLst>
                <a:tab pos="0" algn="l"/>
                <a:tab pos="4387850" algn="l"/>
                <a:tab pos="8777288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  <a:tab pos="17373600" algn="l"/>
                <a:tab pos="18097500" algn="l"/>
                <a:tab pos="18821400" algn="l"/>
                <a:tab pos="19545300" algn="l"/>
                <a:tab pos="20269200" algn="l"/>
                <a:tab pos="20993100" algn="l"/>
                <a:tab pos="21717000" algn="l"/>
                <a:tab pos="22440900" algn="l"/>
                <a:tab pos="23164800" algn="l"/>
                <a:tab pos="23888700" algn="l"/>
                <a:tab pos="24612600" algn="l"/>
                <a:tab pos="25336500" algn="l"/>
                <a:tab pos="26060400" algn="l"/>
                <a:tab pos="26784300" algn="l"/>
                <a:tab pos="27508200" algn="l"/>
                <a:tab pos="28232100" algn="l"/>
                <a:tab pos="28956000" algn="l"/>
                <a:tab pos="29679900" algn="l"/>
              </a:tabLst>
              <a:defRPr/>
            </a:pPr>
            <a:r>
              <a:rPr lang="en-US" sz="7200">
                <a:solidFill>
                  <a:srgbClr val="FF8000"/>
                </a:solidFill>
              </a:rPr>
              <a:t>2024 MAA SE Section Meeting : Adjacency Graphs of Equivalence Classes of Planar Tanglegrams</a:t>
            </a:r>
            <a:endParaRPr lang="en-GB" sz="7000">
              <a:solidFill>
                <a:srgbClr val="FF8000"/>
              </a:solidFill>
            </a:endParaRPr>
          </a:p>
        </p:txBody>
      </p:sp>
      <p:sp>
        <p:nvSpPr>
          <p:cNvPr id="15366" name="Rectangle 43">
            <a:extLst>
              <a:ext uri="{FF2B5EF4-FFF2-40B4-BE49-F238E27FC236}">
                <a16:creationId xmlns:a16="http://schemas.microsoft.com/office/drawing/2014/main" id="{762B6C68-C65D-D2E0-A545-839B10C9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Rectangle 45">
            <a:extLst>
              <a:ext uri="{FF2B5EF4-FFF2-40B4-BE49-F238E27FC236}">
                <a16:creationId xmlns:a16="http://schemas.microsoft.com/office/drawing/2014/main" id="{AB213004-5EED-99C3-30D1-1B9B0D32A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53">
            <a:extLst>
              <a:ext uri="{FF2B5EF4-FFF2-40B4-BE49-F238E27FC236}">
                <a16:creationId xmlns:a16="http://schemas.microsoft.com/office/drawing/2014/main" id="{DF857A62-CA0F-D657-BF6B-3D23DD948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70" name="Picture 2066" descr="maaseal.pdf">
            <a:extLst>
              <a:ext uri="{FF2B5EF4-FFF2-40B4-BE49-F238E27FC236}">
                <a16:creationId xmlns:a16="http://schemas.microsoft.com/office/drawing/2014/main" id="{3554DA3E-9734-F397-4B25-3751CEBB4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43000"/>
            <a:ext cx="1285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1" name="Picture 70" descr="maaseal.pdf">
            <a:extLst>
              <a:ext uri="{FF2B5EF4-FFF2-40B4-BE49-F238E27FC236}">
                <a16:creationId xmlns:a16="http://schemas.microsoft.com/office/drawing/2014/main" id="{6F3C1CC5-F810-660F-E2A1-15913237A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2325" y="1143000"/>
            <a:ext cx="1285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067">
            <a:extLst>
              <a:ext uri="{FF2B5EF4-FFF2-40B4-BE49-F238E27FC236}">
                <a16:creationId xmlns:a16="http://schemas.microsoft.com/office/drawing/2014/main" id="{C3C0C6C4-64AC-C1DC-FB1B-BD470F68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8725" y="973138"/>
            <a:ext cx="182563" cy="4397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64000">
                <a:srgbClr val="FFFF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  <a:defRPr/>
            </a:pPr>
            <a:endParaRPr lang="en-US">
              <a:solidFill>
                <a:schemeClr val="tx1"/>
              </a:solidFill>
              <a:sym typeface="Mathematica1" charset="0"/>
            </a:endParaRPr>
          </a:p>
        </p:txBody>
      </p:sp>
      <p:sp>
        <p:nvSpPr>
          <p:cNvPr id="15373" name="TextBox 78">
            <a:extLst>
              <a:ext uri="{FF2B5EF4-FFF2-40B4-BE49-F238E27FC236}">
                <a16:creationId xmlns:a16="http://schemas.microsoft.com/office/drawing/2014/main" id="{190A2216-3AF6-7A94-EE91-984A7885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0986" y="30693106"/>
            <a:ext cx="5842839" cy="18081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4000">
                <a:solidFill>
                  <a:srgbClr val="002868"/>
                </a:solidFill>
                <a:sym typeface="Mathematica1" pitchFamily="2" charset="2"/>
              </a:rPr>
              <a:t>Jadon Jones &amp; Benji Roush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4000">
                <a:solidFill>
                  <a:srgbClr val="002868"/>
                </a:solidFill>
                <a:sym typeface="Mathematica1" pitchFamily="2" charset="2"/>
              </a:rPr>
              <a:t>Berry College</a:t>
            </a:r>
          </a:p>
          <a:p>
            <a:pPr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altLang="en-US" sz="4000">
                <a:solidFill>
                  <a:srgbClr val="002868"/>
                </a:solidFill>
                <a:sym typeface="Mathematica1" pitchFamily="2" charset="2"/>
              </a:rPr>
              <a:t>Advisor: Ron Taylor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30B89E0-5938-A4F6-51D6-97426676F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35753" y="22913993"/>
            <a:ext cx="8385837" cy="5929078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CC85C8-4714-85ED-8C08-5254912AF4F8}"/>
              </a:ext>
            </a:extLst>
          </p:cNvPr>
          <p:cNvSpPr txBox="1"/>
          <p:nvPr/>
        </p:nvSpPr>
        <p:spPr bwMode="auto">
          <a:xfrm>
            <a:off x="1576255" y="3573116"/>
            <a:ext cx="4267200" cy="6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What are Tangles?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5B1C7-20D8-4D5C-5449-F657FA92E66C}"/>
              </a:ext>
            </a:extLst>
          </p:cNvPr>
          <p:cNvSpPr txBox="1"/>
          <p:nvPr/>
        </p:nvSpPr>
        <p:spPr bwMode="auto">
          <a:xfrm>
            <a:off x="1603970" y="4328984"/>
            <a:ext cx="10938776" cy="462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 anchor="t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b="0" i="0">
                <a:solidFill>
                  <a:srgbClr val="000000"/>
                </a:solidFill>
                <a:effectLst/>
                <a:latin typeface="Calibri"/>
                <a:ea typeface="MS PGothic"/>
              </a:rPr>
              <a:t>A Tangle is a </a:t>
            </a:r>
            <a:r>
              <a:rPr lang="en-US" sz="2600">
                <a:solidFill>
                  <a:srgbClr val="000000"/>
                </a:solidFill>
                <a:latin typeface="Calibri"/>
                <a:ea typeface="MS PGothic"/>
              </a:rPr>
              <a:t>fidget toy.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EA781-2BD2-F32E-F371-F600AF3A7F7D}"/>
              </a:ext>
            </a:extLst>
          </p:cNvPr>
          <p:cNvSpPr txBox="1"/>
          <p:nvPr/>
        </p:nvSpPr>
        <p:spPr bwMode="auto">
          <a:xfrm>
            <a:off x="1398936" y="20120889"/>
            <a:ext cx="8403299" cy="6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Tangle Adjacency Graphs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B5EB7-0DB8-AFC6-B8BE-BD355C0127E1}"/>
              </a:ext>
            </a:extLst>
          </p:cNvPr>
          <p:cNvSpPr txBox="1"/>
          <p:nvPr/>
        </p:nvSpPr>
        <p:spPr bwMode="auto">
          <a:xfrm>
            <a:off x="14661606" y="3570312"/>
            <a:ext cx="7086600" cy="6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Skeleton Graphs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4CAD9-6633-CEC4-61E7-2E351C47F4A1}"/>
              </a:ext>
            </a:extLst>
          </p:cNvPr>
          <p:cNvSpPr txBox="1"/>
          <p:nvPr/>
        </p:nvSpPr>
        <p:spPr bwMode="auto">
          <a:xfrm>
            <a:off x="29066615" y="12565351"/>
            <a:ext cx="9194643" cy="6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Bounds on The Maximum degree of Adj(n)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118FA-E7D3-DFF3-3981-F9B2D4E9FC66}"/>
              </a:ext>
            </a:extLst>
          </p:cNvPr>
          <p:cNvSpPr txBox="1"/>
          <p:nvPr/>
        </p:nvSpPr>
        <p:spPr bwMode="auto">
          <a:xfrm>
            <a:off x="28573081" y="25878532"/>
            <a:ext cx="8385837" cy="6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Opportunities for Further Research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588A1-5245-6834-4FCF-D9C73115B73E}"/>
                  </a:ext>
                </a:extLst>
              </p:cNvPr>
              <p:cNvSpPr txBox="1"/>
              <p:nvPr/>
            </p:nvSpPr>
            <p:spPr bwMode="auto">
              <a:xfrm>
                <a:off x="14463749" y="28527523"/>
                <a:ext cx="7943952" cy="663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) </m:t>
                    </m:r>
                  </m:oMath>
                </a14:m>
                <a:r>
                  <a:rPr lang="en-US" sz="4000">
                    <a:solidFill>
                      <a:srgbClr val="002868"/>
                    </a:solidFill>
                    <a:sym typeface="Mathematica1"/>
                  </a:rPr>
                  <a:t>is not Bipartite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1588A1-5245-6834-4FCF-D9C73115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63749" y="28527523"/>
                <a:ext cx="7943952" cy="663343"/>
              </a:xfrm>
              <a:prstGeom prst="rect">
                <a:avLst/>
              </a:prstGeom>
              <a:blipFill>
                <a:blip r:embed="rId7"/>
                <a:stretch>
                  <a:fillRect t="-22936" b="-3853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31FAD7-056F-501E-46AA-4A763B061108}"/>
                  </a:ext>
                </a:extLst>
              </p:cNvPr>
              <p:cNvSpPr txBox="1"/>
              <p:nvPr/>
            </p:nvSpPr>
            <p:spPr bwMode="auto">
              <a:xfrm>
                <a:off x="3111699" y="31570640"/>
                <a:ext cx="6064458" cy="434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5000" rIns="90000" bIns="45000" rtlCol="0">
                <a:spAutoFit/>
              </a:bodyPr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b="1" dirty="0">
                    <a:solidFill>
                      <a:schemeClr val="tx1"/>
                    </a:solidFill>
                    <a:sym typeface="Mathematica1"/>
                  </a:rPr>
                  <a:t>Figure 2</a:t>
                </a:r>
                <a:r>
                  <a:rPr lang="en-US" dirty="0">
                    <a:solidFill>
                      <a:schemeClr val="tx1"/>
                    </a:solidFill>
                    <a:sym typeface="Mathematica1"/>
                  </a:rPr>
                  <a:t>: Visualizations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Mathematica1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  <a:sym typeface="Mathematica1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31FAD7-056F-501E-46AA-4A763B061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1699" y="31570640"/>
                <a:ext cx="6064458" cy="434371"/>
              </a:xfrm>
              <a:prstGeom prst="rect">
                <a:avLst/>
              </a:prstGeom>
              <a:blipFill>
                <a:blip r:embed="rId8"/>
                <a:stretch>
                  <a:fillRect l="-1508" t="-16901" b="-323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265FC90-6151-C854-585A-4595ECAC1F7C}"/>
              </a:ext>
            </a:extLst>
          </p:cNvPr>
          <p:cNvSpPr txBox="1"/>
          <p:nvPr/>
        </p:nvSpPr>
        <p:spPr bwMode="auto">
          <a:xfrm>
            <a:off x="2245500" y="19423237"/>
            <a:ext cx="7796856" cy="4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b="1">
                <a:solidFill>
                  <a:schemeClr val="tx1"/>
                </a:solidFill>
                <a:sym typeface="Mathematica1"/>
              </a:rPr>
              <a:t>Figure 1</a:t>
            </a:r>
            <a:r>
              <a:rPr lang="en-US">
                <a:solidFill>
                  <a:schemeClr val="tx1"/>
                </a:solidFill>
                <a:sym typeface="Mathematica1"/>
              </a:rPr>
              <a:t>: Depiction of the local reflection and rotation moves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071A96-25EF-A4D5-9C52-4CEC17B20859}"/>
                  </a:ext>
                </a:extLst>
              </p:cNvPr>
              <p:cNvSpPr txBox="1"/>
              <p:nvPr/>
            </p:nvSpPr>
            <p:spPr bwMode="auto">
              <a:xfrm>
                <a:off x="32092763" y="11258380"/>
                <a:ext cx="5076431" cy="4343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5000" rIns="90000" bIns="45000" rtlCol="0">
                <a:spAutoFit/>
              </a:bodyPr>
              <a:lstStyle/>
              <a:p>
                <a:pPr eaLnBrk="0" hangingPunct="0">
                  <a:lnSpc>
                    <a:spcPct val="93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b="1" dirty="0">
                    <a:solidFill>
                      <a:schemeClr val="tx1"/>
                    </a:solidFill>
                    <a:sym typeface="Mathematica1"/>
                  </a:rPr>
                  <a:t>Figure 5</a:t>
                </a:r>
                <a:r>
                  <a:rPr lang="en-US" dirty="0">
                    <a:solidFill>
                      <a:schemeClr val="tx1"/>
                    </a:solidFill>
                    <a:sym typeface="Mathematica1"/>
                  </a:rPr>
                  <a:t>: Example 3-cycle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Mathematica1"/>
                  </a:rPr>
                  <a:t>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B071A96-25EF-A4D5-9C52-4CEC17B20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92763" y="11258380"/>
                <a:ext cx="5076431" cy="434371"/>
              </a:xfrm>
              <a:prstGeom prst="rect">
                <a:avLst/>
              </a:prstGeom>
              <a:blipFill>
                <a:blip r:embed="rId11"/>
                <a:stretch>
                  <a:fillRect l="-1923" t="-16901" r="-1082" b="-3239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1EB5D7C-F4C9-B46D-FC1E-3C1CBD88D4EC}"/>
              </a:ext>
            </a:extLst>
          </p:cNvPr>
          <p:cNvSpPr txBox="1"/>
          <p:nvPr/>
        </p:nvSpPr>
        <p:spPr bwMode="auto">
          <a:xfrm>
            <a:off x="16334575" y="27867121"/>
            <a:ext cx="6588192" cy="4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b="1" dirty="0">
                <a:solidFill>
                  <a:schemeClr val="tx1"/>
                </a:solidFill>
                <a:sym typeface="Mathematica1"/>
              </a:rPr>
              <a:t>Figure 4</a:t>
            </a:r>
            <a:r>
              <a:rPr lang="en-US" dirty="0">
                <a:solidFill>
                  <a:schemeClr val="tx1"/>
                </a:solidFill>
                <a:sym typeface="Mathematica1"/>
              </a:rPr>
              <a:t>: Demonstration that the coloring is proper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2C9EA5-5B61-B656-4651-90EC84B6B86D}"/>
              </a:ext>
            </a:extLst>
          </p:cNvPr>
          <p:cNvSpPr txBox="1"/>
          <p:nvPr/>
        </p:nvSpPr>
        <p:spPr bwMode="auto">
          <a:xfrm>
            <a:off x="32625505" y="24999584"/>
            <a:ext cx="4998013" cy="4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b="1" dirty="0">
                <a:solidFill>
                  <a:schemeClr val="tx1"/>
                </a:solidFill>
                <a:sym typeface="Mathematica1"/>
              </a:rPr>
              <a:t>Figure 6</a:t>
            </a:r>
            <a:r>
              <a:rPr lang="en-US" dirty="0">
                <a:solidFill>
                  <a:schemeClr val="tx1"/>
                </a:solidFill>
                <a:sym typeface="Mathematica1"/>
              </a:rPr>
              <a:t>: Example high degree tangles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D9931-DBB5-6D8F-BC62-E3C2D2190032}"/>
              </a:ext>
            </a:extLst>
          </p:cNvPr>
          <p:cNvSpPr txBox="1"/>
          <p:nvPr/>
        </p:nvSpPr>
        <p:spPr bwMode="auto">
          <a:xfrm>
            <a:off x="16920577" y="9253013"/>
            <a:ext cx="7202141" cy="4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b="1" dirty="0">
                <a:solidFill>
                  <a:schemeClr val="tx1"/>
                </a:solidFill>
                <a:sym typeface="Mathematica1"/>
              </a:rPr>
              <a:t>Figure 3</a:t>
            </a:r>
            <a:r>
              <a:rPr lang="en-US" dirty="0">
                <a:solidFill>
                  <a:schemeClr val="tx1"/>
                </a:solidFill>
                <a:sym typeface="Mathematica1"/>
              </a:rPr>
              <a:t>: Examples of a skeleton graphs of tanglegrams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BC56936-B244-2FFD-AEE2-AF6B047987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9190" y="4857620"/>
            <a:ext cx="10171789" cy="7191808"/>
          </a:xfrm>
          <a:prstGeom prst="rect">
            <a:avLst/>
          </a:prstGeom>
          <a:effectLst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847770-30A9-4413-27BD-D04C348F6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670" y="30485335"/>
            <a:ext cx="1707547" cy="21706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42DA41D-8D08-0F2D-DA72-2DC3F072F3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224650" y="4468972"/>
            <a:ext cx="8812659" cy="6230856"/>
          </a:xfrm>
          <a:prstGeom prst="rect">
            <a:avLst/>
          </a:prstGeom>
          <a:effectLst/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D384EC-12B6-4984-9A8A-AD0156EF2FE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45027" y="15508127"/>
            <a:ext cx="7796856" cy="5512648"/>
          </a:xfrm>
          <a:prstGeom prst="rect">
            <a:avLst/>
          </a:prstGeom>
          <a:effectLst/>
        </p:spPr>
      </p:pic>
      <p:pic>
        <p:nvPicPr>
          <p:cNvPr id="6" name="Picture 5" descr="A blue and white logo&#10;&#10;Description automatically generated">
            <a:extLst>
              <a:ext uri="{FF2B5EF4-FFF2-40B4-BE49-F238E27FC236}">
                <a16:creationId xmlns:a16="http://schemas.microsoft.com/office/drawing/2014/main" id="{78C8783C-9EF4-B9C4-12BD-B32D1DEA8934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165" t="-505" r="-166" b="1010"/>
          <a:stretch/>
        </p:blipFill>
        <p:spPr>
          <a:xfrm>
            <a:off x="37416594" y="31029536"/>
            <a:ext cx="4344810" cy="1467840"/>
          </a:xfrm>
          <a:prstGeom prst="rect">
            <a:avLst/>
          </a:prstGeom>
          <a:effectLst/>
        </p:spPr>
      </p:pic>
      <p:pic>
        <p:nvPicPr>
          <p:cNvPr id="10" name="Picture 2" descr="Tangle Jr. Original Fidget Toy - Set of 3 - Walmart.com">
            <a:extLst>
              <a:ext uri="{FF2B5EF4-FFF2-40B4-BE49-F238E27FC236}">
                <a16:creationId xmlns:a16="http://schemas.microsoft.com/office/drawing/2014/main" id="{5507C4CE-16C7-81A5-01A8-164671F0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14" y="4857620"/>
            <a:ext cx="4881629" cy="46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08B73-121B-0D74-59BE-008CB4EACBED}"/>
              </a:ext>
            </a:extLst>
          </p:cNvPr>
          <p:cNvSpPr txBox="1"/>
          <p:nvPr/>
        </p:nvSpPr>
        <p:spPr bwMode="auto">
          <a:xfrm>
            <a:off x="1481093" y="9476605"/>
            <a:ext cx="8403299" cy="6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eaLnBrk="0" hangingPunct="0">
              <a:lnSpc>
                <a:spcPct val="93000"/>
              </a:lnSpc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4000">
                <a:solidFill>
                  <a:srgbClr val="002868"/>
                </a:solidFill>
                <a:sym typeface="Mathematica1"/>
              </a:rPr>
              <a:t>Tangle Q&amp;A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DFC6B-1747-9E98-54D3-B5FFE3BDCC01}"/>
              </a:ext>
            </a:extLst>
          </p:cNvPr>
          <p:cNvSpPr txBox="1"/>
          <p:nvPr/>
        </p:nvSpPr>
        <p:spPr bwMode="auto">
          <a:xfrm>
            <a:off x="1576255" y="10028580"/>
            <a:ext cx="10938776" cy="605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 anchor="t">
            <a:spAutoFit/>
          </a:bodyPr>
          <a:lstStyle/>
          <a:p>
            <a:pPr marL="514350" indent="-514350" eaLnBrk="0" hangingPunct="0">
              <a:lnSpc>
                <a:spcPct val="125000"/>
              </a:lnSpc>
              <a:buClr>
                <a:srgbClr val="000000"/>
              </a:buClr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When can you make a tangle lie flat?</a:t>
            </a:r>
          </a:p>
          <a:p>
            <a:pPr marL="971550" lvl="1" indent="-51435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When the number of pieces in the tangle is a multiple of 4 (this multiple is called the class).</a:t>
            </a:r>
          </a:p>
          <a:p>
            <a:pPr marL="514350" indent="-514350" eaLnBrk="0" hangingPunct="0">
              <a:lnSpc>
                <a:spcPct val="125000"/>
              </a:lnSpc>
              <a:buClr>
                <a:srgbClr val="000000"/>
              </a:buClr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How many planar tangles are there for a given number of pieces?</a:t>
            </a:r>
          </a:p>
          <a:p>
            <a:pPr marL="971550" lvl="1" indent="-51435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This is an unsolved problem in general, but all that matters for now is that the number grows extremely fast with the class.</a:t>
            </a:r>
          </a:p>
          <a:p>
            <a:pPr marL="514350" indent="-514350" eaLnBrk="0" hangingPunct="0">
              <a:lnSpc>
                <a:spcPct val="125000"/>
              </a:lnSpc>
              <a:buClr>
                <a:srgbClr val="000000"/>
              </a:buClr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Are there ways to “travel” between planar tangles of a given class?</a:t>
            </a:r>
          </a:p>
          <a:p>
            <a:pPr marL="914400" lvl="1" indent="-45720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There are several ways to define moves on planar tangles, but in this project, we consider the two moves given in Fig. 1.</a:t>
            </a:r>
          </a:p>
          <a:p>
            <a:pPr marL="514350" indent="-514350" eaLnBrk="0" hangingPunct="0">
              <a:lnSpc>
                <a:spcPct val="125000"/>
              </a:lnSpc>
              <a:buClr>
                <a:srgbClr val="000000"/>
              </a:buClr>
              <a:buSzPct val="100000"/>
              <a:buFont typeface="+mj-lt"/>
              <a:buAutoNum type="arabicPeriod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 What kind of structure do you get when you look at how tangles connect through these move?</a:t>
            </a:r>
          </a:p>
          <a:p>
            <a:pPr marL="914400" lvl="1" indent="-45720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 dirty="0">
                <a:solidFill>
                  <a:srgbClr val="000000"/>
                </a:solidFill>
                <a:latin typeface="Calibri"/>
                <a:ea typeface="MS PGothic"/>
              </a:rPr>
              <a:t>That’s what this project aims to figure out!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4E949-5D42-A4DC-48FD-4DA71FFCE9AB}"/>
                  </a:ext>
                </a:extLst>
              </p:cNvPr>
              <p:cNvSpPr txBox="1"/>
              <p:nvPr/>
            </p:nvSpPr>
            <p:spPr bwMode="auto">
              <a:xfrm>
                <a:off x="1404881" y="20895252"/>
                <a:ext cx="12115798" cy="4545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to be the graph obtained by considering the set of all class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4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tanglegrams with edges determined by the previously mentioned moves.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Two tanglegrams are adjacent in this graph if performing either a rotation or reflection move on one tangle produces the other.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Two small adjacency graphs are shown in Fig 2.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We can now study the structural properties of the tangle moves by studying the corresponding adjacency graphs.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In this project, we investigate the </a:t>
                </a:r>
                <a:r>
                  <a:rPr lang="en-US" sz="2600" err="1">
                    <a:solidFill>
                      <a:schemeClr val="tx1"/>
                    </a:solidFill>
                    <a:sym typeface="Mathematica1"/>
                  </a:rPr>
                  <a:t>bipartitionability</a:t>
                </a: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and maximum degree of these adjacency graphs.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4E949-5D42-A4DC-48FD-4DA71FFCE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4881" y="20895252"/>
                <a:ext cx="12115798" cy="4545240"/>
              </a:xfrm>
              <a:prstGeom prst="rect">
                <a:avLst/>
              </a:prstGeom>
              <a:blipFill>
                <a:blip r:embed="rId22"/>
                <a:stretch>
                  <a:fillRect t="-134" r="-956" b="-25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1CCAF-8E23-ECB6-912E-5EE7695FEB7D}"/>
                  </a:ext>
                </a:extLst>
              </p:cNvPr>
              <p:cNvSpPr txBox="1"/>
              <p:nvPr/>
            </p:nvSpPr>
            <p:spPr bwMode="auto">
              <a:xfrm>
                <a:off x="14732924" y="9995270"/>
                <a:ext cx="7086600" cy="6633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>
                  <a:lnSpc>
                    <a:spcPct val="93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4000" b="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+1</m:t>
                    </m:r>
                    <m:r>
                      <a:rPr lang="en-US" sz="4000" i="1" dirty="0" smtClean="0">
                        <a:solidFill>
                          <a:srgbClr val="002868"/>
                        </a:solidFill>
                        <a:latin typeface="Cambria Math" panose="02040503050406030204" pitchFamily="18" charset="0"/>
                        <a:sym typeface="Mathematica1"/>
                      </a:rPr>
                      <m:t>) </m:t>
                    </m:r>
                  </m:oMath>
                </a14:m>
                <a:r>
                  <a:rPr lang="en-US" sz="4000">
                    <a:solidFill>
                      <a:srgbClr val="002868"/>
                    </a:solidFill>
                    <a:sym typeface="Mathematica1"/>
                  </a:rPr>
                  <a:t>is Bipartite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1CCAF-8E23-ECB6-912E-5EE7695F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2924" y="9995270"/>
                <a:ext cx="7086600" cy="663343"/>
              </a:xfrm>
              <a:prstGeom prst="rect">
                <a:avLst/>
              </a:prstGeom>
              <a:blipFill>
                <a:blip r:embed="rId23"/>
                <a:stretch>
                  <a:fillRect t="-23148" b="-3981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07D0780-E8EB-3649-4BC2-90F7AB50AC0D}"/>
              </a:ext>
            </a:extLst>
          </p:cNvPr>
          <p:cNvSpPr txBox="1"/>
          <p:nvPr/>
        </p:nvSpPr>
        <p:spPr bwMode="auto">
          <a:xfrm>
            <a:off x="14661606" y="4322095"/>
            <a:ext cx="12115798" cy="2544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5000" rIns="90000" bIns="45000" rtlCol="0">
            <a:spAutoFit/>
          </a:bodyPr>
          <a:lstStyle/>
          <a:p>
            <a:pPr marL="457200" indent="-457200" eaLnBrk="0" hangingPunct="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>
                <a:solidFill>
                  <a:schemeClr val="tx1"/>
                </a:solidFill>
                <a:sym typeface="Mathematica1"/>
              </a:rPr>
              <a:t>The skeleton graph is a way of encoding the geometric structure of single planar tangle into a graph.</a:t>
            </a:r>
          </a:p>
          <a:p>
            <a:pPr marL="457200" indent="-457200" eaLnBrk="0" hangingPunct="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>
                <a:solidFill>
                  <a:schemeClr val="tx1"/>
                </a:solidFill>
                <a:sym typeface="Mathematica1"/>
              </a:rPr>
              <a:t>This is done by forming a graph that fills the inside the tangle.</a:t>
            </a:r>
          </a:p>
          <a:p>
            <a:pPr marL="457200" indent="-457200" eaLnBrk="0" hangingPunct="0">
              <a:lnSpc>
                <a:spcPct val="125000"/>
              </a:lnSpc>
              <a:buClr>
                <a:srgbClr val="000000"/>
              </a:buClr>
              <a:buSzPct val="100000"/>
              <a:buBlip>
                <a:blip r:embed="rId21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134600" algn="l"/>
                <a:tab pos="10858500" algn="l"/>
                <a:tab pos="11582400" algn="l"/>
                <a:tab pos="12306300" algn="l"/>
              </a:tabLst>
            </a:pPr>
            <a:r>
              <a:rPr lang="en-US" sz="2600">
                <a:solidFill>
                  <a:schemeClr val="tx1"/>
                </a:solidFill>
                <a:sym typeface="Mathematica1"/>
              </a:rPr>
              <a:t>A few examples of tanglegrams and their corresponding skeleton graphs are shown in Fig.3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408121-B28D-3E8A-EB79-3C4D6F78E87A}"/>
                  </a:ext>
                </a:extLst>
              </p:cNvPr>
              <p:cNvSpPr txBox="1"/>
              <p:nvPr/>
            </p:nvSpPr>
            <p:spPr bwMode="auto">
              <a:xfrm>
                <a:off x="14732924" y="10654445"/>
                <a:ext cx="12115798" cy="125474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𝐺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bipartite if you can partition the vertices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𝐺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into two sets where no vertex is adjacent to another vertex in the same partition. 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To show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+1)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bipartite, we find a proper 2-coloring of the graph.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Our coloring is based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h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𝑣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of the tangle, the number of horizontal and vertical edges in the skeleton graph of the tangle.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We assign the tangle a color according to the parity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h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endParaRPr lang="en-US" sz="2600" b="1" i="1">
                  <a:solidFill>
                    <a:schemeClr val="tx1"/>
                  </a:solidFill>
                  <a:sym typeface="Mathematica1"/>
                </a:endParaRPr>
              </a:p>
              <a:p>
                <a:pPr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 b="1" i="1">
                    <a:solidFill>
                      <a:schemeClr val="tx1"/>
                    </a:solidFill>
                    <a:sym typeface="Mathematica1"/>
                  </a:rPr>
                  <a:t>Theorem: </a:t>
                </a: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This coloring is well defined and proper.</a:t>
                </a:r>
              </a:p>
              <a:p>
                <a:pPr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 i="1">
                    <a:solidFill>
                      <a:schemeClr val="tx1"/>
                    </a:solidFill>
                    <a:sym typeface="Mathematica1"/>
                  </a:rPr>
                  <a:t>	Sketch of Proof: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 coloring is well defined if it is the same regardless of orientation. 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h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𝑣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having the same parity for all tangles of class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+1.</m:t>
                    </m:r>
                  </m:oMath>
                </a14:m>
                <a:endParaRPr lang="en-US" sz="2600" b="0">
                  <a:solidFill>
                    <a:schemeClr val="tx1"/>
                  </a:solidFill>
                  <a:sym typeface="Mathematica1"/>
                </a:endParaRP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To see this, we use an identity found by Torrance relating class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+1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), vertices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𝑣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+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h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), and squares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𝑚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) in a skeleton graph.</a:t>
                </a: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𝑣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−2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𝑚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+1=2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𝑘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+1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𝑣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=2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𝑘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+2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𝑚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𝑣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=2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athematica1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athematica1"/>
                            </a:rPr>
                            <m:t>𝑘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athematica1"/>
                            </a:rPr>
                            <m:t>+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Mathematica1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600" b="0">
                  <a:solidFill>
                    <a:schemeClr val="tx1"/>
                  </a:solidFill>
                  <a:sym typeface="Mathematica1"/>
                </a:endParaRP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Mathematica1"/>
                        </a:rPr>
                        <m:t>𝑣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thematica1"/>
                        </a:rPr>
                        <m:t>≡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thematica1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thematica1"/>
                        </a:rPr>
                        <m:t> 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athematica1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athematica1"/>
                            </a:rPr>
                            <m:t>𝑚𝑜𝑑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Mathematica1"/>
                            </a:rPr>
                            <m:t> 2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Mathematica1"/>
                        </a:rPr>
                        <m:t>.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So, the coloring is well defined.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To see that the coloring is proper, we look at how the previously defined moves change the coloring.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Fig. 4 shows that both reflection and rotation moves either increase or decrease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h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by one. 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This means that no two adjacent tangles has the same color.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2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𝑘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bipartite.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408121-B28D-3E8A-EB79-3C4D6F78E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32924" y="10654445"/>
                <a:ext cx="12115798" cy="12547430"/>
              </a:xfrm>
              <a:prstGeom prst="rect">
                <a:avLst/>
              </a:prstGeom>
              <a:blipFill>
                <a:blip r:embed="rId24"/>
                <a:stretch>
                  <a:fillRect l="-906" t="-4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5FCEA-38A2-65E6-4188-9E1FCED593AF}"/>
                  </a:ext>
                </a:extLst>
              </p:cNvPr>
              <p:cNvSpPr txBox="1"/>
              <p:nvPr/>
            </p:nvSpPr>
            <p:spPr bwMode="auto">
              <a:xfrm>
                <a:off x="14463749" y="29348088"/>
                <a:ext cx="12115798" cy="25446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Showing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not bipartite is a much easier task, we just need to show an example of an odd cycle.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(4)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, you can confirm there is an odd cycle by inspection of Fig. 2.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&gt;2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, we give a general form of a 3-cycle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in Fig. 5.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This shows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𝑘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not bipartite.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D5FCEA-38A2-65E6-4188-9E1FCED59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63749" y="29348088"/>
                <a:ext cx="12115798" cy="2544692"/>
              </a:xfrm>
              <a:prstGeom prst="rect">
                <a:avLst/>
              </a:prstGeom>
              <a:blipFill>
                <a:blip r:embed="rId25"/>
                <a:stretch>
                  <a:fillRect b="-526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C747F8-160B-48E5-C0B7-A7A7E9DFF54B}"/>
                  </a:ext>
                </a:extLst>
              </p:cNvPr>
              <p:cNvSpPr txBox="1"/>
              <p:nvPr/>
            </p:nvSpPr>
            <p:spPr bwMode="auto">
              <a:xfrm>
                <a:off x="29066615" y="13292920"/>
                <a:ext cx="12115798" cy="5186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 degree of a vertex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𝑣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in a graph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𝐺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, is the number of edges that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𝑣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incident with.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 maximum degree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𝐺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∆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𝐺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the largest degree of any vertex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𝐺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We obtain lower bounds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by finding families of planar tangles with high degree.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 first few examples are shown in Fig. 6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We get upper bounds 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by considering which move requires the least number of pieces and how they can chain together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&gt;5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, the bounds we obtained are:</a:t>
                </a: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−4≤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  <a:sym typeface="Mathematica1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∆</m:t>
                    </m:r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/>
                          </a:rPr>
                          <m:t>𝐴𝑑𝑗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athematica1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athematica1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&lt;2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odd </a:t>
                </a:r>
              </a:p>
              <a:p>
                <a:pPr algn="ctr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 b="0">
                    <a:solidFill>
                      <a:schemeClr val="tx1"/>
                    </a:solidFill>
                    <a:sym typeface="Mathematica1"/>
                  </a:rPr>
                  <a:t>	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−3≤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  <a:sym typeface="Mathematica1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∆</m:t>
                    </m:r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/>
                          </a:rPr>
                          <m:t>𝐴𝑑𝑗</m:t>
                        </m:r>
                        <m:d>
                          <m:d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athematica1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Mathematica1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&lt;2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is even.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C747F8-160B-48E5-C0B7-A7A7E9DF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66615" y="13292920"/>
                <a:ext cx="12115798" cy="5186185"/>
              </a:xfrm>
              <a:prstGeom prst="rect">
                <a:avLst/>
              </a:prstGeom>
              <a:blipFill>
                <a:blip r:embed="rId26"/>
                <a:stretch>
                  <a:fillRect t="-118" r="-1157" b="-16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Graphic 21">
            <a:extLst>
              <a:ext uri="{FF2B5EF4-FFF2-40B4-BE49-F238E27FC236}">
                <a16:creationId xmlns:a16="http://schemas.microsoft.com/office/drawing/2014/main" id="{59EC47C8-275F-811F-3EC2-BC8443F0AA0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931593" y="18513307"/>
            <a:ext cx="8385838" cy="6452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865E63-B66A-52D2-A6D9-18A4635B267C}"/>
                  </a:ext>
                </a:extLst>
              </p:cNvPr>
              <p:cNvSpPr txBox="1"/>
              <p:nvPr/>
            </p:nvSpPr>
            <p:spPr bwMode="auto">
              <a:xfrm>
                <a:off x="28573081" y="26709331"/>
                <a:ext cx="12115798" cy="3044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0000" tIns="45000" rIns="90000" bIns="45000" rtlCol="0">
                <a:spAutoFit/>
              </a:bodyPr>
              <a:lstStyle/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There is much about tangle adjacency graphs that is still unknown</a:t>
                </a:r>
              </a:p>
              <a:p>
                <a:pPr marL="457200" indent="-457200" eaLnBrk="0" hangingPunct="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Some examples of further research may include:</a:t>
                </a:r>
              </a:p>
              <a:p>
                <a:pPr marL="914400" lvl="1" indent="-45720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Finding an exact expression for the maximum degree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.</a:t>
                </a:r>
              </a:p>
              <a:p>
                <a:pPr marL="914400" lvl="1" indent="-45720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Determining the chromatic number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2</m:t>
                        </m:r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Mathematica1"/>
                          </a:rPr>
                          <m:t>𝑘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.</m:t>
                    </m:r>
                  </m:oMath>
                </a14:m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  <a:p>
                <a:pPr marL="914400" lvl="1" indent="-45720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Investigating other properties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such as diameter or girth.</a:t>
                </a:r>
              </a:p>
              <a:p>
                <a:pPr marL="914400" lvl="1" indent="-457200">
                  <a:lnSpc>
                    <a:spcPct val="125000"/>
                  </a:lnSpc>
                  <a:buClr>
                    <a:srgbClr val="000000"/>
                  </a:buClr>
                  <a:buSzPct val="100000"/>
                  <a:buBlip>
                    <a:blip r:embed="rId21"/>
                  </a:buBlip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  <a:tab pos="10134600" algn="l"/>
                    <a:tab pos="10858500" algn="l"/>
                    <a:tab pos="11582400" algn="l"/>
                    <a:tab pos="12306300" algn="l"/>
                  </a:tabLst>
                </a:pPr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Calculating and visualizing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𝐴𝑑𝑗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sym typeface="Mathematica1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𝑛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&gt;5</m:t>
                    </m:r>
                    <m: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Mathematica1"/>
                      </a:rPr>
                      <m:t>.</m:t>
                    </m:r>
                  </m:oMath>
                </a14:m>
                <a:endParaRPr lang="en-US" sz="2600">
                  <a:solidFill>
                    <a:schemeClr val="tx1"/>
                  </a:solidFill>
                  <a:sym typeface="Mathematica1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865E63-B66A-52D2-A6D9-18A4635B2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73081" y="26709331"/>
                <a:ext cx="12115798" cy="3044829"/>
              </a:xfrm>
              <a:prstGeom prst="rect">
                <a:avLst/>
              </a:prstGeom>
              <a:blipFill>
                <a:blip r:embed="rId29"/>
                <a:stretch>
                  <a:fillRect b="-42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CB5AE93C-132C-3904-F116-EBBA586E38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471166" y="25370362"/>
            <a:ext cx="8727996" cy="61709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MS Gothic"/>
      </a:majorFont>
      <a:minorFont>
        <a:latin typeface="Times New Roman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  <a:txDef>
      <a:spPr bwMode="auto">
        <a:gradFill rotWithShape="1">
          <a:gsLst>
            <a:gs pos="0">
              <a:srgbClr val="FFFFFF"/>
            </a:gs>
            <a:gs pos="64999">
              <a:srgbClr val="FFFFFF"/>
            </a:gs>
            <a:gs pos="100000">
              <a:srgbClr val="FFFFFF"/>
            </a:gs>
          </a:gsLst>
          <a:lin ang="5400000" scaled="1"/>
        </a:gradFill>
        <a:ln w="9525">
          <a:noFill/>
          <a:miter lim="800000"/>
          <a:headEnd/>
          <a:tailEnd/>
        </a:ln>
        <a:effectLst>
          <a:outerShdw dist="20000" dir="5400000" rotWithShape="0">
            <a:srgbClr val="808080">
              <a:alpha val="37999"/>
            </a:srgbClr>
          </a:outerShdw>
        </a:effectLst>
      </a:spPr>
      <a:bodyPr lIns="90000" tIns="45000" rIns="90000" bIns="45000"/>
      <a:lstStyle>
        <a:defPPr eaLnBrk="0" hangingPunct="0">
          <a:lnSpc>
            <a:spcPct val="93000"/>
          </a:lnSpc>
          <a:buClr>
            <a:srgbClr val="000000"/>
          </a:buClr>
          <a:buSzPct val="100000"/>
          <a:tabLst>
            <a:tab pos="0" algn="l"/>
            <a:tab pos="914400" algn="l"/>
            <a:tab pos="1828800" algn="l"/>
            <a:tab pos="2743200" algn="l"/>
            <a:tab pos="3657600" algn="l"/>
            <a:tab pos="4572000" algn="l"/>
            <a:tab pos="5486400" algn="l"/>
            <a:tab pos="6400800" algn="l"/>
            <a:tab pos="7315200" algn="l"/>
            <a:tab pos="8229600" algn="l"/>
            <a:tab pos="9144000" algn="l"/>
            <a:tab pos="10058400" algn="l"/>
            <a:tab pos="10134600" algn="l"/>
            <a:tab pos="10858500" algn="l"/>
            <a:tab pos="11582400" algn="l"/>
            <a:tab pos="12306300" algn="l"/>
          </a:tabLst>
          <a:defRPr dirty="0" smtClean="0">
            <a:solidFill>
              <a:schemeClr val="tx1"/>
            </a:solidFill>
            <a:sym typeface="Mathematica1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25ee76-7f4b-4fd6-b3bb-cc4a0a75f83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0FD509A149324F80E86F16FB8A0494" ma:contentTypeVersion="14" ma:contentTypeDescription="Create a new document." ma:contentTypeScope="" ma:versionID="cacef1ce2cebefb8341e4e10288b2d45">
  <xsd:schema xmlns:xsd="http://www.w3.org/2001/XMLSchema" xmlns:xs="http://www.w3.org/2001/XMLSchema" xmlns:p="http://schemas.microsoft.com/office/2006/metadata/properties" xmlns:ns3="1525ee76-7f4b-4fd6-b3bb-cc4a0a75f834" xmlns:ns4="dfed32d2-ac51-4837-8df1-cf17dfdd11f8" targetNamespace="http://schemas.microsoft.com/office/2006/metadata/properties" ma:root="true" ma:fieldsID="a1ada788c5e8406a857ea8e3360b9fc8" ns3:_="" ns4:_="">
    <xsd:import namespace="1525ee76-7f4b-4fd6-b3bb-cc4a0a75f834"/>
    <xsd:import namespace="dfed32d2-ac51-4837-8df1-cf17dfdd11f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5ee76-7f4b-4fd6-b3bb-cc4a0a75f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ed32d2-ac51-4837-8df1-cf17dfdd11f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BE5347-2998-441E-AF3D-5AB9D194D8DE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fed32d2-ac51-4837-8df1-cf17dfdd11f8"/>
    <ds:schemaRef ds:uri="1525ee76-7f4b-4fd6-b3bb-cc4a0a75f83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2CB7AA-3764-4B7E-94FE-CCD9A33BB2F2}">
  <ds:schemaRefs>
    <ds:schemaRef ds:uri="1525ee76-7f4b-4fd6-b3bb-cc4a0a75f834"/>
    <ds:schemaRef ds:uri="dfed32d2-ac51-4837-8df1-cf17dfdd11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F6C5C50-88F1-4E60-88FA-A9D99A5852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976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Mathematica1</vt:lpstr>
      <vt:lpstr>StarSymbol</vt:lpstr>
      <vt:lpstr>Times New Roman</vt:lpstr>
      <vt:lpstr>Office Theme</vt:lpstr>
      <vt:lpstr>2024 MAA SE Section Meeting : Adjacency Graphs of Equivalence Classes of Planar Tanglegrams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Mixing Techniques and Technologies</dc:title>
  <dc:creator>Todd Timberlake</dc:creator>
  <cp:lastModifiedBy>Jones, Jadon N</cp:lastModifiedBy>
  <cp:revision>3</cp:revision>
  <cp:lastPrinted>2014-01-09T21:58:05Z</cp:lastPrinted>
  <dcterms:created xsi:type="dcterms:W3CDTF">2009-11-09T19:51:30Z</dcterms:created>
  <dcterms:modified xsi:type="dcterms:W3CDTF">2024-03-26T13:55:16Z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0x010100710FD509A149324F80E86F16FB8A0494</vt:lpwstr>
  </property>
</Properties>
</file>