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50" r:id="rId5"/>
    <p:sldId id="352" r:id="rId6"/>
    <p:sldId id="361" r:id="rId7"/>
    <p:sldId id="366" r:id="rId8"/>
    <p:sldId id="365" r:id="rId9"/>
    <p:sldId id="355" r:id="rId10"/>
    <p:sldId id="367" r:id="rId11"/>
    <p:sldId id="368" r:id="rId12"/>
    <p:sldId id="362" r:id="rId13"/>
    <p:sldId id="363" r:id="rId14"/>
    <p:sldId id="369" r:id="rId15"/>
    <p:sldId id="34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E26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3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vt.nz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New Zealand Road Accident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/>
              <a:t>Jadon Couch, Alec </a:t>
            </a:r>
            <a:r>
              <a:rPr lang="en-US" dirty="0" err="1"/>
              <a:t>Lolly</a:t>
            </a:r>
            <a:r>
              <a:rPr lang="en-US" dirty="0"/>
              <a:t>-Wilson, Nic Duffee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NZ Road Accidents 2018 - 2022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09800"/>
            <a:ext cx="3184644" cy="4945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Waikato was the most deadly region over the 5 years with 329 deaths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499" y="3057920"/>
            <a:ext cx="3036477" cy="1942138"/>
          </a:xfrm>
        </p:spPr>
        <p:txBody>
          <a:bodyPr/>
          <a:lstStyle/>
          <a:p>
            <a:r>
              <a:rPr lang="en-US" dirty="0"/>
              <a:t>State Highway between Auckland &amp; Hamilton being a geographical zone of interest.</a:t>
            </a:r>
          </a:p>
          <a:p>
            <a:r>
              <a:rPr lang="en-US" dirty="0"/>
              <a:t>Christchurch City the most deadly district on the South Island with 74 deaths over 5 years.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43842" y="2209800"/>
            <a:ext cx="3036477" cy="404216"/>
          </a:xfrm>
        </p:spPr>
        <p:txBody>
          <a:bodyPr>
            <a:noAutofit/>
          </a:bodyPr>
          <a:lstStyle/>
          <a:p>
            <a:r>
              <a:rPr lang="en-US" sz="1500" dirty="0"/>
              <a:t>A new stretch of State Highway due to be opened between Auckland &amp; Whangarei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2682" y="3057920"/>
            <a:ext cx="3050628" cy="19421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should help decrease Whangarei districts deaths going forward. Currently 4</a:t>
            </a:r>
            <a:r>
              <a:rPr lang="en-US" baseline="30000" dirty="0"/>
              <a:t>th</a:t>
            </a:r>
            <a:r>
              <a:rPr lang="en-US" dirty="0"/>
              <a:t> highest.</a:t>
            </a:r>
          </a:p>
          <a:p>
            <a:r>
              <a:rPr lang="en-US" dirty="0"/>
              <a:t>No correlation was found between district public transport funding and crash mitigation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Station Wagons are the most deadly vehicle on NZ roads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6" y="3057920"/>
            <a:ext cx="3036477" cy="23390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They were involved in 1,169 fatal accidents over 5 years.</a:t>
            </a:r>
          </a:p>
          <a:p>
            <a:r>
              <a:rPr lang="en-US" dirty="0"/>
              <a:t>Top 5 most common factors involved in fatal accidents were:</a:t>
            </a:r>
          </a:p>
          <a:p>
            <a:pPr lvl="1"/>
            <a:r>
              <a:rPr lang="en-US" dirty="0"/>
              <a:t>Fence 	264 times</a:t>
            </a:r>
          </a:p>
          <a:p>
            <a:pPr lvl="1"/>
            <a:r>
              <a:rPr lang="en-US" dirty="0"/>
              <a:t>Tree	234 times</a:t>
            </a:r>
          </a:p>
          <a:p>
            <a:pPr lvl="1"/>
            <a:r>
              <a:rPr lang="en-US" dirty="0"/>
              <a:t>Ditch	182 times</a:t>
            </a:r>
          </a:p>
          <a:p>
            <a:pPr lvl="1"/>
            <a:r>
              <a:rPr lang="en-US" dirty="0"/>
              <a:t>Pedestrian	175 times</a:t>
            </a:r>
          </a:p>
          <a:p>
            <a:pPr lvl="1"/>
            <a:r>
              <a:rPr lang="en-US" dirty="0"/>
              <a:t>Cliff/Bank	146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869902"/>
          </a:xfrm>
        </p:spPr>
        <p:txBody>
          <a:bodyPr>
            <a:normAutofit/>
          </a:bodyPr>
          <a:lstStyle/>
          <a:p>
            <a:r>
              <a:rPr lang="en-US" sz="2400" dirty="0"/>
              <a:t>Visualization page to be shown. </a:t>
            </a:r>
          </a:p>
          <a:p>
            <a:r>
              <a:rPr lang="en-US" sz="2400" dirty="0"/>
              <a:t>The Auckland to Hamilton State Highway and the Puhoi to Warkworth Highway project highlighted.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53B0219-3E10-2746-F90B-7A75D26268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90"/>
          <a:stretch/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30589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3E212DB8-47BB-4326-5915-751A8431CE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4" r="4668"/>
          <a:stretch/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Why NZ Crash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Why we chose this topic and what were the questions we asked?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Where did we get our data and what did it contain?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The Approach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How the project was structured and what tools we used?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Our Findings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What did we learn from the data and what does it mean going forward?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Demonstration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dirty="0"/>
              <a:t>A quick walkthrough of our visualization.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New Zealand Crash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69148"/>
            <a:ext cx="4572001" cy="2519704"/>
          </a:xfrm>
        </p:spPr>
        <p:txBody>
          <a:bodyPr/>
          <a:lstStyle/>
          <a:p>
            <a:r>
              <a:rPr lang="en-US" dirty="0"/>
              <a:t>A 2018 study conducted by NZ Figures highlighted motor vehicle accidents as the leading cause of accidental death in New Zealand.</a:t>
            </a:r>
          </a:p>
          <a:p>
            <a:r>
              <a:rPr lang="en-US" dirty="0"/>
              <a:t>We wanted to explore the trend in fatal road accidents over a 5 year period.</a:t>
            </a:r>
          </a:p>
          <a:p>
            <a:r>
              <a:rPr lang="en-US" dirty="0"/>
              <a:t>We also wanted to identify any common factors contributing to road accidents in New Zealand.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B300069-CFFA-4B40-5F02-DBDCEA1EFC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r="348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What does the number of crashes tell us?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3135962"/>
            <a:ext cx="2133600" cy="369332"/>
          </a:xfrm>
        </p:spPr>
        <p:txBody>
          <a:bodyPr/>
          <a:lstStyle/>
          <a:p>
            <a:r>
              <a:rPr lang="en-US" dirty="0"/>
              <a:t>Are the number of fatal road accidents increase or decreasing? Which Year is was the most deadly?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When is the most dangerous time to be on the road?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1" y="3135962"/>
            <a:ext cx="2128157" cy="369332"/>
          </a:xfrm>
        </p:spPr>
        <p:txBody>
          <a:bodyPr/>
          <a:lstStyle/>
          <a:p>
            <a:r>
              <a:rPr lang="en-US" dirty="0"/>
              <a:t>Which public holiday period is the most deadly and why?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Which Region has the most fatalities?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1550" y="5496201"/>
            <a:ext cx="2133600" cy="369332"/>
          </a:xfrm>
        </p:spPr>
        <p:txBody>
          <a:bodyPr/>
          <a:lstStyle/>
          <a:p>
            <a:r>
              <a:rPr lang="en-US" dirty="0"/>
              <a:t>Which district councils does road safety most apply to?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Are there any geographical zones that stand out?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0" y="5496201"/>
            <a:ext cx="2128157" cy="369332"/>
          </a:xfrm>
        </p:spPr>
        <p:txBody>
          <a:bodyPr/>
          <a:lstStyle/>
          <a:p>
            <a:r>
              <a:rPr lang="en-US" dirty="0"/>
              <a:t>Any key roadways that have a high number of accidents?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0259"/>
            <a:ext cx="2319746" cy="208381"/>
          </a:xfrm>
        </p:spPr>
        <p:txBody>
          <a:bodyPr/>
          <a:lstStyle/>
          <a:p>
            <a:r>
              <a:rPr lang="en-US" sz="1600" dirty="0"/>
              <a:t>05. Do Road &amp; Transport Budgets relate to crash numbers?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00805" y="5496201"/>
            <a:ext cx="2129245" cy="369332"/>
          </a:xfrm>
        </p:spPr>
        <p:txBody>
          <a:bodyPr/>
          <a:lstStyle/>
          <a:p>
            <a:r>
              <a:rPr lang="en-US" dirty="0"/>
              <a:t>Do regional councils get funding to promote public transport to help lower crash numbers?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E8A3AB-C7B0-EB1A-1DC8-FBDC173DAF20}"/>
              </a:ext>
            </a:extLst>
          </p:cNvPr>
          <p:cNvCxnSpPr/>
          <p:nvPr/>
        </p:nvCxnSpPr>
        <p:spPr>
          <a:xfrm>
            <a:off x="9212890" y="4254759"/>
            <a:ext cx="2129245" cy="0"/>
          </a:xfrm>
          <a:prstGeom prst="line">
            <a:avLst/>
          </a:prstGeom>
          <a:ln w="101600" cap="sq">
            <a:solidFill>
              <a:srgbClr val="5F9127">
                <a:alpha val="8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90E769B0-845C-579F-93E0-473C14FE1D21}"/>
              </a:ext>
            </a:extLst>
          </p:cNvPr>
          <p:cNvSpPr txBox="1">
            <a:spLocks/>
          </p:cNvSpPr>
          <p:nvPr/>
        </p:nvSpPr>
        <p:spPr>
          <a:xfrm>
            <a:off x="9212889" y="4520259"/>
            <a:ext cx="2129245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06. What are some of the common factors in crashes?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5A7FD4F-9E3A-6CD5-D764-1734F7CF8580}"/>
              </a:ext>
            </a:extLst>
          </p:cNvPr>
          <p:cNvSpPr txBox="1">
            <a:spLocks/>
          </p:cNvSpPr>
          <p:nvPr/>
        </p:nvSpPr>
        <p:spPr>
          <a:xfrm>
            <a:off x="9212888" y="5483918"/>
            <a:ext cx="2129245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type of vehicle is most deadly? Top 5 physical features present during fatal crashes?</a:t>
            </a:r>
          </a:p>
        </p:txBody>
      </p:sp>
    </p:spTree>
    <p:extLst>
      <p:ext uri="{BB962C8B-B14F-4D97-AF65-F5344CB8AC3E}">
        <p14:creationId xmlns:p14="http://schemas.microsoft.com/office/powerpoint/2010/main" val="63318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69148"/>
            <a:ext cx="4572001" cy="25197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82F03BD-DAAA-8502-7C21-FB71C4B5A1B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t="1" b="-199"/>
          <a:stretch/>
        </p:blipFill>
        <p:spPr>
          <a:xfrm>
            <a:off x="5700227" y="1266977"/>
            <a:ext cx="6096000" cy="4711960"/>
          </a:xfr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50E8FB5-041B-03E8-88CA-06082A2DEA25}"/>
              </a:ext>
            </a:extLst>
          </p:cNvPr>
          <p:cNvSpPr txBox="1">
            <a:spLocks/>
          </p:cNvSpPr>
          <p:nvPr/>
        </p:nvSpPr>
        <p:spPr>
          <a:xfrm>
            <a:off x="814874" y="2169148"/>
            <a:ext cx="4615542" cy="2519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provided by the New Zealand Transport Agency (NZTA) via </a:t>
            </a:r>
            <a:r>
              <a:rPr lang="en-US" dirty="0">
                <a:hlinkClick r:id="rId3"/>
              </a:rPr>
              <a:t>https://www.data.govt.nz/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of every crash reported to Police from 2000 – 2023 (over 800,000 entries)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Road &amp; Transport budget allocation for district councils also sourced from the NZTA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0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49" y="3137591"/>
            <a:ext cx="7132320" cy="3289971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5C8E26"/>
                </a:solidFill>
                <a:latin typeface="Arial Narrow" panose="020B0606020202030204" pitchFamily="34" charset="0"/>
              </a:rPr>
              <a:t>The Process</a:t>
            </a:r>
            <a:br>
              <a:rPr lang="en-US" sz="4800" dirty="0">
                <a:solidFill>
                  <a:srgbClr val="5C8E26"/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Step by Step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362849"/>
            <a:ext cx="2133600" cy="205837"/>
          </a:xfrm>
        </p:spPr>
        <p:txBody>
          <a:bodyPr/>
          <a:lstStyle/>
          <a:p>
            <a:r>
              <a:rPr lang="en-US" dirty="0"/>
              <a:t>Extract, Load, 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885013"/>
            <a:ext cx="2133600" cy="369332"/>
          </a:xfrm>
        </p:spPr>
        <p:txBody>
          <a:bodyPr/>
          <a:lstStyle/>
          <a:p>
            <a:r>
              <a:rPr lang="en-US" dirty="0"/>
              <a:t>The data was cleaned and formatted using Pandas. Unnecessary columns and null values removed.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546630"/>
            <a:ext cx="2133600" cy="205837"/>
          </a:xfrm>
        </p:spPr>
        <p:txBody>
          <a:bodyPr/>
          <a:lstStyle/>
          <a:p>
            <a:r>
              <a:rPr lang="en-US" dirty="0"/>
              <a:t>PostgreSQL Database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</p:spPr>
        <p:txBody>
          <a:bodyPr/>
          <a:lstStyle/>
          <a:p>
            <a:r>
              <a:rPr lang="en-US" dirty="0"/>
              <a:t>The amount of data lead us store it in a PostgreSQL database and a query schema was created to get the relevant data to each question.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362849"/>
            <a:ext cx="2133600" cy="205837"/>
          </a:xfrm>
        </p:spPr>
        <p:txBody>
          <a:bodyPr/>
          <a:lstStyle/>
          <a:p>
            <a:r>
              <a:rPr lang="en-US" dirty="0"/>
              <a:t>API Creation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671604"/>
            <a:ext cx="2133600" cy="369332"/>
          </a:xfrm>
        </p:spPr>
        <p:txBody>
          <a:bodyPr/>
          <a:lstStyle/>
          <a:p>
            <a:r>
              <a:rPr lang="en-US" dirty="0"/>
              <a:t>A Flask API was created that called from the PostgreSQL database providing updating data to aid in visualization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230756"/>
            <a:ext cx="2133600" cy="205837"/>
          </a:xfrm>
        </p:spPr>
        <p:txBody>
          <a:bodyPr/>
          <a:lstStyle/>
          <a:p>
            <a:r>
              <a:rPr lang="en-US" dirty="0"/>
              <a:t>JavaScript &amp; Leaflet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4546630"/>
            <a:ext cx="2133600" cy="369332"/>
          </a:xfrm>
        </p:spPr>
        <p:txBody>
          <a:bodyPr/>
          <a:lstStyle/>
          <a:p>
            <a:r>
              <a:rPr lang="en-US" sz="1200" dirty="0"/>
              <a:t>Accidents were plotted on a Leaflet map. To help limit resources, markers were grouped and new data loads in as the map moves. </a:t>
            </a:r>
          </a:p>
          <a:p>
            <a:r>
              <a:rPr lang="en-US" sz="1200" dirty="0"/>
              <a:t>A Leaflet 3D library was used to help visualize injuries per accident and highlight common accident areas.</a:t>
            </a:r>
          </a:p>
          <a:p>
            <a:r>
              <a:rPr lang="en-US" sz="1200" dirty="0"/>
              <a:t>Data can be filtered by year to further focus page resources.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</p:spTree>
    <p:extLst>
      <p:ext uri="{BB962C8B-B14F-4D97-AF65-F5344CB8AC3E}">
        <p14:creationId xmlns:p14="http://schemas.microsoft.com/office/powerpoint/2010/main" val="346898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38" y="2996373"/>
            <a:ext cx="7132320" cy="3289971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5C8E26"/>
                </a:solidFill>
                <a:latin typeface="Arial Narrow" panose="020B0606020202030204" pitchFamily="34" charset="0"/>
              </a:rPr>
              <a:t>Our Findings</a:t>
            </a:r>
            <a:br>
              <a:rPr lang="en-US" sz="4800" dirty="0">
                <a:solidFill>
                  <a:srgbClr val="5C8E26"/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8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NZ Road Accidents 2018 - 2022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were 170,259 crashes of varying severity over the 5 year period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2018 was the deadliest year with 378 road deaths.</a:t>
            </a:r>
          </a:p>
          <a:p>
            <a:r>
              <a:rPr lang="en-US" dirty="0"/>
              <a:t>A dip in road accidents in 2020. Probably due to NZ COVID lockdown - minimal inter-regional travel.</a:t>
            </a:r>
          </a:p>
          <a:p>
            <a:r>
              <a:rPr lang="en-US" dirty="0"/>
              <a:t>2022 had the highest number of overall crashes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1,739 fatalities on New Zealand roads over the 5 year period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3181732"/>
            <a:ext cx="4756241" cy="1942138"/>
          </a:xfrm>
        </p:spPr>
        <p:txBody>
          <a:bodyPr/>
          <a:lstStyle/>
          <a:p>
            <a:r>
              <a:rPr lang="en-US" dirty="0"/>
              <a:t>The Christmas/New Years holiday period had the most fatalities at 57 deaths over 5 years.</a:t>
            </a:r>
          </a:p>
          <a:p>
            <a:r>
              <a:rPr lang="en-US" dirty="0"/>
              <a:t>However taking into account number of days in each holiday period, the Easter period is the most deadly at 8.33 deaths per day.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2031A1-A3F6-46C8-8D74-AA96D58FD7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138</TotalTime>
  <Words>819</Words>
  <Application>Microsoft Office PowerPoint</Application>
  <PresentationFormat>Widescreen</PresentationFormat>
  <Paragraphs>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Franklin Gothic Book</vt:lpstr>
      <vt:lpstr>Franklin Gothic Demi</vt:lpstr>
      <vt:lpstr>Wingdings</vt:lpstr>
      <vt:lpstr>Custom</vt:lpstr>
      <vt:lpstr>New Zealand Road Accident Study</vt:lpstr>
      <vt:lpstr>Scope</vt:lpstr>
      <vt:lpstr>Why New Zealand Crash Data?</vt:lpstr>
      <vt:lpstr>Our Questions</vt:lpstr>
      <vt:lpstr>The Data</vt:lpstr>
      <vt:lpstr>The Process  </vt:lpstr>
      <vt:lpstr>Step by Step</vt:lpstr>
      <vt:lpstr>Our Findings  </vt:lpstr>
      <vt:lpstr>NZ Road Accidents 2018 - 2022</vt:lpstr>
      <vt:lpstr>NZ Road Accidents 2018 - 2022</vt:lpstr>
      <vt:lpstr>Live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Zealand Road Accident Study</dc:title>
  <dc:creator>nic duffee</dc:creator>
  <cp:lastModifiedBy>nic duffee</cp:lastModifiedBy>
  <cp:revision>5</cp:revision>
  <dcterms:created xsi:type="dcterms:W3CDTF">2023-09-11T06:20:44Z</dcterms:created>
  <dcterms:modified xsi:type="dcterms:W3CDTF">2023-09-11T08:39:53Z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