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8" r:id="rId2"/>
    <p:sldId id="257" r:id="rId3"/>
    <p:sldId id="259" r:id="rId4"/>
    <p:sldId id="324" r:id="rId5"/>
    <p:sldId id="286" r:id="rId6"/>
    <p:sldId id="325" r:id="rId7"/>
    <p:sldId id="288" r:id="rId8"/>
    <p:sldId id="327" r:id="rId9"/>
    <p:sldId id="261" r:id="rId10"/>
    <p:sldId id="323" r:id="rId11"/>
    <p:sldId id="295" r:id="rId12"/>
    <p:sldId id="328" r:id="rId13"/>
    <p:sldId id="330" r:id="rId14"/>
    <p:sldId id="289" r:id="rId15"/>
    <p:sldId id="321" r:id="rId16"/>
    <p:sldId id="294" r:id="rId17"/>
    <p:sldId id="326" r:id="rId18"/>
    <p:sldId id="297" r:id="rId19"/>
    <p:sldId id="302" r:id="rId20"/>
    <p:sldId id="262" r:id="rId21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3"/>
      <p:bold r:id="rId24"/>
    </p:embeddedFon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82C"/>
    <a:srgbClr val="FF9800"/>
    <a:srgbClr val="88A1CA"/>
    <a:srgbClr val="C7D3E6"/>
    <a:srgbClr val="133053"/>
    <a:srgbClr val="07598B"/>
    <a:srgbClr val="1F4D85"/>
    <a:srgbClr val="A8BAD8"/>
    <a:srgbClr val="917CBA"/>
    <a:srgbClr val="A0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B67A36-08C2-40AA-BCEA-1E22C43FA9BD}">
  <a:tblStyle styleId="{02B67A36-08C2-40AA-BCEA-1E22C43FA9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291" autoAdjust="0"/>
  </p:normalViewPr>
  <p:slideViewPr>
    <p:cSldViewPr>
      <p:cViewPr varScale="1">
        <p:scale>
          <a:sx n="96" d="100"/>
          <a:sy n="96" d="100"/>
        </p:scale>
        <p:origin x="6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6199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fr-FR" dirty="0"/>
              <a:t>1/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>
                <a:latin typeface="Adobe Heiti Std R" pitchFamily="34" charset="-128"/>
                <a:ea typeface="Adobe Heiti Std R" pitchFamily="34" charset="-128"/>
              </a:rPr>
              <a:t>notifier le contrôleur pour changer le modèle sur l'action de l'utilisateur</a:t>
            </a: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fr-FR" dirty="0">
                <a:latin typeface="Adobe Heiti Std R" pitchFamily="34" charset="-128"/>
                <a:ea typeface="Adobe Heiti Std R" pitchFamily="34" charset="-128"/>
              </a:rPr>
              <a:t>2/ Controller traite la requête</a:t>
            </a:r>
            <a:r>
              <a:rPr lang="fr-FR" baseline="0" dirty="0">
                <a:latin typeface="Adobe Heiti Std R" pitchFamily="34" charset="-128"/>
                <a:ea typeface="Adobe Heiti Std R" pitchFamily="34" charset="-128"/>
              </a:rPr>
              <a:t> utilisateur et </a:t>
            </a:r>
            <a:r>
              <a:rPr lang="fr-FR" dirty="0">
                <a:latin typeface="Adobe Heiti Std R" pitchFamily="34" charset="-128"/>
                <a:ea typeface="Adobe Heiti Std R" pitchFamily="34" charset="-128"/>
              </a:rPr>
              <a:t>met à jour le modèle </a:t>
            </a: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fr-FR" dirty="0">
                <a:latin typeface="Adobe Heiti Std R" pitchFamily="34" charset="-128"/>
                <a:ea typeface="Adobe Heiti Std R" pitchFamily="34" charset="-128"/>
              </a:rPr>
              <a:t>3/ Model Notifier le contrôleur pour changer le</a:t>
            </a:r>
            <a:r>
              <a:rPr lang="fr-FR" baseline="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fr-FR" dirty="0" err="1">
                <a:latin typeface="Adobe Heiti Std R" pitchFamily="34" charset="-128"/>
                <a:ea typeface="Adobe Heiti Std R" pitchFamily="34" charset="-128"/>
              </a:rPr>
              <a:t>view</a:t>
            </a:r>
            <a:endParaRPr lang="fr-FR" dirty="0">
              <a:latin typeface="Adobe Heiti Std R" pitchFamily="34" charset="-128"/>
              <a:ea typeface="Adobe Heiti Std R" pitchFamily="34" charset="-128"/>
            </a:endParaRP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fr-FR" dirty="0">
                <a:latin typeface="Adobe Heiti Std R" pitchFamily="34" charset="-128"/>
                <a:ea typeface="Adobe Heiti Std R" pitchFamily="34" charset="-128"/>
              </a:rPr>
              <a:t>4/ Le contrôleur fait</a:t>
            </a:r>
            <a:r>
              <a:rPr lang="fr-FR" baseline="0" dirty="0">
                <a:latin typeface="Adobe Heiti Std R" pitchFamily="34" charset="-128"/>
                <a:ea typeface="Adobe Heiti Std R" pitchFamily="34" charset="-128"/>
              </a:rPr>
              <a:t> le traitement et </a:t>
            </a:r>
            <a:r>
              <a:rPr lang="fr-FR" dirty="0">
                <a:latin typeface="Adobe Heiti Std R" pitchFamily="34" charset="-128"/>
                <a:ea typeface="Adobe Heiti Std R" pitchFamily="34" charset="-128"/>
              </a:rPr>
              <a:t>met à jour la vue en fonction de la valeur du modèle</a:t>
            </a: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fr-FR" dirty="0">
              <a:latin typeface="Adobe Heiti Std R" pitchFamily="34" charset="-128"/>
              <a:ea typeface="Adobe Heiti Std R" pitchFamily="34" charset="-128"/>
            </a:endParaRP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fr-FR" dirty="0">
              <a:latin typeface="Adobe Heiti Std R" pitchFamily="34" charset="-128"/>
              <a:ea typeface="Adobe Heiti Std R" pitchFamily="34" charset="-128"/>
            </a:endParaRP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fr-FR" dirty="0">
              <a:latin typeface="Adobe Heiti Std R" pitchFamily="34" charset="-128"/>
              <a:ea typeface="Adobe Heiti Std R" pitchFamily="34" charset="-128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43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78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pattFill prst="dotDmnd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755312" y="1635646"/>
            <a:ext cx="76333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fr-FR" sz="2800" dirty="0">
                <a:solidFill>
                  <a:srgbClr val="FF9800"/>
                </a:solidFill>
                <a:latin typeface="Agency FB" pitchFamily="34" charset="0"/>
              </a:rPr>
            </a:b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  <a:ea typeface="Roboto Condensed Light"/>
                <a:sym typeface="Roboto Condensed Light"/>
              </a:rPr>
              <a:t>Conception et réalisation d’une application </a:t>
            </a:r>
            <a:br>
              <a:rPr lang="fr-FR" sz="3600" dirty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  <a:ea typeface="Roboto Condensed Light"/>
                <a:sym typeface="Roboto Condensed Light"/>
              </a:rPr>
            </a:b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  <a:ea typeface="Roboto Condensed Light"/>
                <a:sym typeface="Roboto Condensed Light"/>
              </a:rPr>
              <a:t>Desktop de suivi médical à distance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sz="2800" dirty="0">
              <a:solidFill>
                <a:srgbClr val="FF9800"/>
              </a:solidFill>
              <a:latin typeface="Agency FB" pitchFamily="34" charset="0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020272" y="3731058"/>
            <a:ext cx="2274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9900"/>
                </a:solidFill>
                <a:latin typeface="Agency FB" pitchFamily="34" charset="0"/>
                <a:ea typeface="Roboto Condensed Light"/>
                <a:sym typeface="Roboto Condensed Light"/>
              </a:rPr>
              <a:t>Examiné par :</a:t>
            </a:r>
          </a:p>
          <a:p>
            <a:pPr>
              <a:buSzPts val="2400"/>
            </a:pPr>
            <a:r>
              <a:rPr lang="fr-FR" sz="1800" b="1" dirty="0">
                <a:solidFill>
                  <a:srgbClr val="0070C0"/>
                </a:solidFill>
                <a:latin typeface="Agency FB" pitchFamily="34" charset="0"/>
                <a:ea typeface="Roboto Condensed Light"/>
                <a:sym typeface="Roboto Condensed Light"/>
              </a:rPr>
              <a:t>Pr. ABNANE Ibtissam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182" y="3684892"/>
            <a:ext cx="17139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>
                <a:solidFill>
                  <a:srgbClr val="FF9900"/>
                </a:solidFill>
                <a:latin typeface="Agency FB" pitchFamily="34" charset="0"/>
                <a:ea typeface="Roboto Condensed Light"/>
                <a:sym typeface="Roboto Condensed Light"/>
              </a:rPr>
              <a:t>Encadré par :</a:t>
            </a:r>
          </a:p>
          <a:p>
            <a:r>
              <a:rPr lang="fr-FR" sz="1800" b="1" dirty="0">
                <a:solidFill>
                  <a:srgbClr val="0070C0"/>
                </a:solidFill>
                <a:latin typeface="Agency FB" pitchFamily="34" charset="0"/>
                <a:ea typeface="Roboto Condensed Light"/>
              </a:rPr>
              <a:t>Pr. RACHAD Taoufik</a:t>
            </a:r>
          </a:p>
          <a:p>
            <a:r>
              <a:rPr lang="fr-FR" sz="1800" b="1" dirty="0">
                <a:solidFill>
                  <a:srgbClr val="0070C0"/>
                </a:solidFill>
                <a:latin typeface="Agency FB" pitchFamily="34" charset="0"/>
                <a:ea typeface="Roboto Condensed Light"/>
              </a:rPr>
              <a:t>Pr. CHEIKHI  Laila</a:t>
            </a:r>
          </a:p>
          <a:p>
            <a:r>
              <a:rPr lang="fr-FR" sz="1800" b="1" dirty="0">
                <a:solidFill>
                  <a:srgbClr val="0070C0"/>
                </a:solidFill>
                <a:latin typeface="Agency FB" pitchFamily="34" charset="0"/>
                <a:ea typeface="Roboto Condensed Light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4F7101-37EA-4DC9-9E8D-A3EB119A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000" y="115207"/>
            <a:ext cx="1290526" cy="109606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96C44D-9E35-49F9-8F8B-264C9CB379AE}"/>
              </a:ext>
            </a:extLst>
          </p:cNvPr>
          <p:cNvSpPr txBox="1"/>
          <p:nvPr/>
        </p:nvSpPr>
        <p:spPr>
          <a:xfrm>
            <a:off x="3119048" y="368489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FF9900"/>
                </a:solidFill>
                <a:latin typeface="Agency FB" pitchFamily="34" charset="0"/>
                <a:ea typeface="Roboto Condensed Light"/>
              </a:rPr>
              <a:t>Projet réalisé par : </a:t>
            </a:r>
          </a:p>
          <a:p>
            <a:r>
              <a:rPr lang="fr-FR" sz="1800" b="1" dirty="0">
                <a:solidFill>
                  <a:srgbClr val="0070C0"/>
                </a:solidFill>
                <a:latin typeface="Agency FB" pitchFamily="34" charset="0"/>
                <a:ea typeface="Roboto Condensed Light"/>
              </a:rPr>
              <a:t>KRIOUTATE IMANE</a:t>
            </a:r>
          </a:p>
          <a:p>
            <a:r>
              <a:rPr lang="fr-FR" sz="1800" b="1" dirty="0">
                <a:solidFill>
                  <a:srgbClr val="0070C0"/>
                </a:solidFill>
                <a:latin typeface="Agency FB" pitchFamily="34" charset="0"/>
                <a:ea typeface="Roboto Condensed Light"/>
              </a:rPr>
              <a:t>JADRAOUI MOHAMMED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4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10</a:t>
            </a:fld>
            <a:endParaRPr lang="fr-CA"/>
          </a:p>
        </p:txBody>
      </p:sp>
      <p:grpSp>
        <p:nvGrpSpPr>
          <p:cNvPr id="3" name="Shape 376"/>
          <p:cNvGrpSpPr/>
          <p:nvPr/>
        </p:nvGrpSpPr>
        <p:grpSpPr>
          <a:xfrm>
            <a:off x="2315408" y="1484633"/>
            <a:ext cx="4685880" cy="1816905"/>
            <a:chOff x="185742" y="1287960"/>
            <a:chExt cx="8044527" cy="2067200"/>
          </a:xfrm>
        </p:grpSpPr>
        <p:sp>
          <p:nvSpPr>
            <p:cNvPr id="4" name="Shape 377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" name="Shape 379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" name="Shape 38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Shape 381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3164402" y="1860183"/>
            <a:ext cx="3107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133053"/>
                </a:solidFill>
                <a:latin typeface="Agency FB" pitchFamily="34" charset="0"/>
              </a:rPr>
              <a:t>Diagramme de classes </a:t>
            </a:r>
          </a:p>
        </p:txBody>
      </p:sp>
    </p:spTree>
    <p:extLst>
      <p:ext uri="{BB962C8B-B14F-4D97-AF65-F5344CB8AC3E}">
        <p14:creationId xmlns:p14="http://schemas.microsoft.com/office/powerpoint/2010/main" val="40031443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11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24774F-4FEF-46E2-897E-1CDE43D7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" y="2916715"/>
            <a:ext cx="1152776" cy="99778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3A1C96-19D3-4CA6-BCCB-456A9F60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27" y="2916714"/>
            <a:ext cx="1127833" cy="9977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79FDDF7-2447-425C-9AD9-DF73068DA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641" y="431634"/>
            <a:ext cx="1048952" cy="6271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6556C14-7C52-4A2F-AC59-52A0C25E1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884" y="3953828"/>
            <a:ext cx="1324160" cy="48584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B275BA7-12E9-467C-904B-F4238D62C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107" y="3944302"/>
            <a:ext cx="1419423" cy="49536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FF987AE-C063-46E9-8AFE-53B75B5ED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593" y="3944302"/>
            <a:ext cx="1810003" cy="48584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5F971D7-0C27-4C70-95FF-29E591C3A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4884" y="4145214"/>
            <a:ext cx="785102" cy="49536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C40A339-12AA-4B8B-B57B-7496F3939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0438" y="1576817"/>
            <a:ext cx="971686" cy="39058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B6FDC5B-D2EC-475F-A2EA-679795C5BAB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673" t="2071" r="16486" b="1"/>
          <a:stretch/>
        </p:blipFill>
        <p:spPr>
          <a:xfrm>
            <a:off x="858673" y="1719896"/>
            <a:ext cx="967926" cy="115748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256E9EE-9B43-4D59-AEDF-29520031AA6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4617" r="2399"/>
          <a:stretch/>
        </p:blipFill>
        <p:spPr>
          <a:xfrm>
            <a:off x="1945690" y="699541"/>
            <a:ext cx="1445320" cy="35788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8E63628-A982-4369-B1BC-76D03904841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255"/>
          <a:stretch/>
        </p:blipFill>
        <p:spPr>
          <a:xfrm>
            <a:off x="3510101" y="1244262"/>
            <a:ext cx="1800551" cy="102797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A1EC1301-FD53-4727-81B2-7B2A6EF6608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223" t="-733" r="8527"/>
          <a:stretch/>
        </p:blipFill>
        <p:spPr>
          <a:xfrm>
            <a:off x="5341238" y="3118009"/>
            <a:ext cx="2327105" cy="79648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6169771-BE4D-4908-BA2F-C043B93DD80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8910" r="15666"/>
          <a:stretch/>
        </p:blipFill>
        <p:spPr>
          <a:xfrm>
            <a:off x="5699475" y="2241382"/>
            <a:ext cx="1938282" cy="90748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AB991F6-C3EB-460D-88CC-1F03C37FD3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935" y="2361704"/>
            <a:ext cx="1340539" cy="666843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BAF19CA0-7E67-4FF8-AB9A-BE272C21250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1595" t="30645"/>
          <a:stretch/>
        </p:blipFill>
        <p:spPr>
          <a:xfrm>
            <a:off x="2519560" y="3397501"/>
            <a:ext cx="1127834" cy="7532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6CDC2BAB-DE87-4F7A-996B-D1FA57E5E4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7095" y="430265"/>
            <a:ext cx="1699081" cy="5525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340E05-F5EE-45C1-BCA7-42FFA1AFDE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1010" y="294057"/>
            <a:ext cx="1066085" cy="95020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83F398F-828D-4D86-B8A4-D26A6401C96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91010" y="2264710"/>
            <a:ext cx="967926" cy="11772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502074-D6C9-4F39-BC6A-3DD27634FB7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9605" y="367890"/>
            <a:ext cx="1066085" cy="14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0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12</a:t>
            </a:fld>
            <a:endParaRPr lang="fr-CA"/>
          </a:p>
        </p:txBody>
      </p:sp>
      <p:grpSp>
        <p:nvGrpSpPr>
          <p:cNvPr id="3" name="Shape 376"/>
          <p:cNvGrpSpPr/>
          <p:nvPr/>
        </p:nvGrpSpPr>
        <p:grpSpPr>
          <a:xfrm>
            <a:off x="2315408" y="1484633"/>
            <a:ext cx="4685880" cy="1816905"/>
            <a:chOff x="185742" y="1287960"/>
            <a:chExt cx="8044527" cy="2067200"/>
          </a:xfrm>
        </p:grpSpPr>
        <p:sp>
          <p:nvSpPr>
            <p:cNvPr id="4" name="Shape 377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" name="Shape 379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" name="Shape 38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Shape 381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3164402" y="1860183"/>
            <a:ext cx="3107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133053"/>
                </a:solidFill>
                <a:latin typeface="Agency FB" pitchFamily="34" charset="0"/>
              </a:rPr>
              <a:t>Diagramme de </a:t>
            </a:r>
            <a:r>
              <a:rPr lang="fr-FR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>
                <a:solidFill>
                  <a:srgbClr val="133053"/>
                </a:solidFill>
                <a:latin typeface="Agency FB" pitchFamily="34" charset="0"/>
              </a:rPr>
              <a:t>séquence  </a:t>
            </a:r>
          </a:p>
        </p:txBody>
      </p:sp>
    </p:spTree>
    <p:extLst>
      <p:ext uri="{BB962C8B-B14F-4D97-AF65-F5344CB8AC3E}">
        <p14:creationId xmlns:p14="http://schemas.microsoft.com/office/powerpoint/2010/main" val="9725107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E188D9-FDD8-4229-B0B2-DAAA62FF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2" name="Shape 697"/>
          <p:cNvGrpSpPr/>
          <p:nvPr/>
        </p:nvGrpSpPr>
        <p:grpSpPr>
          <a:xfrm>
            <a:off x="1011585" y="3592173"/>
            <a:ext cx="464071" cy="360040"/>
            <a:chOff x="5247525" y="3007275"/>
            <a:chExt cx="517575" cy="384825"/>
          </a:xfrm>
        </p:grpSpPr>
        <p:sp>
          <p:nvSpPr>
            <p:cNvPr id="13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hape 221"/>
          <p:cNvSpPr txBox="1">
            <a:spLocks noGrp="1"/>
          </p:cNvSpPr>
          <p:nvPr>
            <p:ph type="ctrTitle"/>
          </p:nvPr>
        </p:nvSpPr>
        <p:spPr>
          <a:xfrm>
            <a:off x="340868" y="3435846"/>
            <a:ext cx="4608513" cy="76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gency FB" pitchFamily="34" charset="0"/>
              </a:rPr>
              <a:t> Conception</a:t>
            </a:r>
            <a:endParaRPr sz="44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74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15</a:t>
            </a:fld>
            <a:endParaRPr lang="fr-CA"/>
          </a:p>
        </p:txBody>
      </p:sp>
      <p:sp>
        <p:nvSpPr>
          <p:cNvPr id="3" name="Shape 320"/>
          <p:cNvSpPr txBox="1">
            <a:spLocks/>
          </p:cNvSpPr>
          <p:nvPr/>
        </p:nvSpPr>
        <p:spPr>
          <a:xfrm>
            <a:off x="18061" y="137899"/>
            <a:ext cx="1889643" cy="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900" b="1" dirty="0">
                <a:solidFill>
                  <a:schemeClr val="bg1"/>
                </a:solidFill>
                <a:latin typeface="Agency FB" pitchFamily="34" charset="0"/>
              </a:rPr>
              <a:t>Pattern MVC</a:t>
            </a:r>
          </a:p>
        </p:txBody>
      </p:sp>
      <p:pic>
        <p:nvPicPr>
          <p:cNvPr id="1027" name="Picture 3" descr="C:\Users\MOSSATI-Ah\Desktop\MVC_Pics\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35646"/>
            <a:ext cx="1020316" cy="10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OSSATI-Ah\Desktop\MVC_Pics\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7654"/>
            <a:ext cx="971519" cy="102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OSSATI-Ah\Desktop\MVC_Pics\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52" y="2461626"/>
            <a:ext cx="864096" cy="111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OSSATI-Ah\Desktop\MVC_Pics\00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61" y="2461626"/>
            <a:ext cx="648435" cy="116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419872" y="1576412"/>
            <a:ext cx="59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917CBA"/>
                </a:solidFill>
                <a:latin typeface="Adobe Heiti Std R" pitchFamily="34" charset="-128"/>
                <a:ea typeface="Adobe Heiti Std R" pitchFamily="34" charset="-128"/>
              </a:rPr>
              <a:t>M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98149" y="1566837"/>
            <a:ext cx="45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66C2AA"/>
                </a:solidFill>
                <a:latin typeface="Adobe Heiti Std R" pitchFamily="34" charset="-128"/>
                <a:ea typeface="Adobe Heiti Std R" pitchFamily="34" charset="-128"/>
              </a:rPr>
              <a:t>V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26628" y="1566862"/>
            <a:ext cx="625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CA82C"/>
                </a:solidFill>
                <a:latin typeface="Adobe Heiti Std R" pitchFamily="34" charset="-128"/>
                <a:ea typeface="Adobe Heiti Std R" pitchFamily="34" charset="-128"/>
              </a:rPr>
              <a:t>C</a:t>
            </a:r>
          </a:p>
        </p:txBody>
      </p:sp>
      <p:pic>
        <p:nvPicPr>
          <p:cNvPr id="1033" name="Picture 9" descr="C:\Users\MOSSATI-Ah\Desktop\MVC_Pics\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5" y="2931790"/>
            <a:ext cx="1923233" cy="11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MOSSATI-Ah\Desktop\MVC_Pics\Mod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86" y="2931790"/>
            <a:ext cx="1897510" cy="111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MOSSATI-Ah\Desktop\MVC_Pics\Controll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64" y="1275606"/>
            <a:ext cx="1961861" cy="118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1387486" y="1547154"/>
            <a:ext cx="116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latin typeface="Agency FB" pitchFamily="34" charset="0"/>
                <a:ea typeface="Adobe Heiti Std R" pitchFamily="34" charset="-128"/>
              </a:rPr>
              <a:t>Action utilisateur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938485" y="2570575"/>
            <a:ext cx="135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latin typeface="Agency FB" pitchFamily="34" charset="0"/>
                <a:ea typeface="Adobe Heiti Std R" pitchFamily="34" charset="-128"/>
              </a:rPr>
              <a:t>Mise à jour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849847" y="1689883"/>
            <a:ext cx="138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latin typeface="Agency FB" pitchFamily="34" charset="0"/>
                <a:ea typeface="Adobe Heiti Std R" pitchFamily="34" charset="-128"/>
              </a:rPr>
              <a:t>Mise à jour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513253" y="2733595"/>
            <a:ext cx="10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latin typeface="Agency FB" pitchFamily="34" charset="0"/>
                <a:ea typeface="Adobe Heiti Std R" pitchFamily="34" charset="-128"/>
              </a:rPr>
              <a:t>Notifier</a:t>
            </a:r>
          </a:p>
        </p:txBody>
      </p:sp>
      <p:pic>
        <p:nvPicPr>
          <p:cNvPr id="20" name="Picture 2" descr="C:\Users\MOSSATI-Ah\Desktop\MVC_Pics\vv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94769"/>
            <a:ext cx="646971" cy="6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7563" y="3338925"/>
            <a:ext cx="401801" cy="56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9906" y="3362564"/>
            <a:ext cx="830547" cy="55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031 C -0.03402 0.00216 -0.01857 -0.00556 -0.03281 0.01265 C -0.03698 0.02469 -0.03767 0.03487 -0.04132 0.04598 C -0.04236 0.0571 -0.04392 0.06821 -0.04496 0.07932 C -0.04496 0.09166 -0.04496 0.13302 -0.0434 0.15339 C -0.04288 0.15956 -0.04201 0.15926 -0.04045 0.1645 C -0.03802 0.17314 -0.03524 0.18796 -0.0309 0.19413 C -0.02864 0.19753 -0.02569 0.19969 -0.02343 0.20339 C -0.01701 0.21327 -0.01666 0.21605 -0.00937 0.22191 C -0.00416 0.23179 0.00174 0.23611 0.00886 0.23858 C 0.01789 0.24722 0.02743 0.25586 0.03733 0.25895 C 0.04566 0.26543 0.05434 0.26759 0.06285 0.27191 C 0.07171 0.2821 0.08212 0.28426 0.09219 0.28672 C 0.1 0.29166 0.10886 0.29012 0.11702 0.29228 C 0.12813 0.29537 0.13195 0.29814 0.14549 0.29969 C 0.15278 0.30308 0.15573 0.30401 0.16441 0.30524 C 0.19115 0.31821 0.21563 0.31728 0.2441 0.31821 C 0.25035 0.32438 0.24514 0.32006 0.25174 0.32376 C 0.25348 0.325 0.2573 0.32747 0.2573 0.32777 C 0.26007 0.32685 0.26493 0.32654 0.26771 0.32376 C 0.26875 0.32284 0.26945 0.32098 0.27049 0.32006 C 0.27188 0.31913 0.27466 0.31821 0.27466 0.31851 " pathEditMode="relative" rAng="0" ptsTypes="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2" y="161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C -0.02309 0.00371 -0.03142 0.00433 -0.06181 0.00556 C -0.07066 0.00062 -0.07761 0.00865 -0.08629 0.00926 C -0.09392 0.00988 -0.10174 0.0105 -0.10955 0.01112 C -0.11372 0.01328 -0.11701 0.01791 -0.12118 0.02037 C -0.12639 0.02439 -0.13299 0.02778 -0.13854 0.02994 C -0.14167 0.03334 -0.14601 0.03396 -0.14896 0.03766 C -0.15139 0.04013 -0.15608 0.04537 -0.15608 0.04568 C -0.15781 0.05371 -0.16163 0.05525 -0.16528 0.06235 C -0.1684 0.06791 -0.17257 0.07254 -0.17465 0.07963 C -0.17691 0.08735 -0.1783 0.09198 -0.18281 0.09661 C -0.18854 0.11081 -0.18681 0.11945 -0.18976 0.13426 C -0.19011 0.13673 -0.19149 0.13797 -0.19219 0.14044 C -0.19358 0.14568 -0.1934 0.15216 -0.19566 0.15741 C -0.19792 0.16297 -0.20122 0.1676 -0.20261 0.17439 C -0.20521 0.18797 -0.20347 0.1821 -0.20729 0.19136 C -0.21129 0.2176 -0.21476 0.24568 -0.21997 0.2713 C -0.22066 0.27747 -0.2217 0.28365 -0.2224 0.29013 C -0.22292 0.29846 -0.22344 0.31513 -0.22344 0.31544 " pathEditMode="relative" rAng="0" ptsTypes="ffffffffffffffffff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57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25926E-6 C -0.00729 -0.00432 -0.01632 0.00031 -0.02396 0.00186 C -0.04375 0.00031 -0.0625 -0.00185 -0.08229 9.25926E-6 C -0.10069 -0.00216 -0.09271 -0.00185 -0.10625 -0.00185 " pathEditMode="relative" ptsTypes="fff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340868" y="3435846"/>
            <a:ext cx="4608513" cy="76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gency FB" pitchFamily="34" charset="0"/>
              </a:rPr>
              <a:t> Réalisation</a:t>
            </a:r>
            <a:endParaRPr sz="4400" dirty="0">
              <a:latin typeface="Agency FB" pitchFamily="34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7106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2" name="Shape 693"/>
          <p:cNvGrpSpPr/>
          <p:nvPr/>
        </p:nvGrpSpPr>
        <p:grpSpPr>
          <a:xfrm>
            <a:off x="1021596" y="3616498"/>
            <a:ext cx="421632" cy="360040"/>
            <a:chOff x="2583100" y="2973775"/>
            <a:chExt cx="461550" cy="437200"/>
          </a:xfrm>
        </p:grpSpPr>
        <p:sp>
          <p:nvSpPr>
            <p:cNvPr id="13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144643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17</a:t>
            </a:fld>
            <a:endParaRPr lang="fr-CA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7494"/>
            <a:ext cx="4423184" cy="4597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hape 320"/>
          <p:cNvSpPr txBox="1">
            <a:spLocks/>
          </p:cNvSpPr>
          <p:nvPr/>
        </p:nvSpPr>
        <p:spPr>
          <a:xfrm>
            <a:off x="18061" y="137899"/>
            <a:ext cx="1889643" cy="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900" b="1" dirty="0">
                <a:solidFill>
                  <a:schemeClr val="bg1"/>
                </a:solidFill>
                <a:latin typeface="Agency FB" pitchFamily="34" charset="0"/>
              </a:rPr>
              <a:t>Technologies </a:t>
            </a:r>
          </a:p>
        </p:txBody>
      </p:sp>
      <p:pic>
        <p:nvPicPr>
          <p:cNvPr id="2050" name="Picture 2" descr="C:\Users\MOSSATI-Ah\Desktop\art\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50" y="2566088"/>
            <a:ext cx="1168128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F934D16-8AD6-4E56-AB61-03BB021A7F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30" y="3217053"/>
            <a:ext cx="615370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2130996-F0FE-4C58-ADEF-7FE350718C21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9"/>
          <a:stretch/>
        </p:blipFill>
        <p:spPr bwMode="auto">
          <a:xfrm>
            <a:off x="3763731" y="1419622"/>
            <a:ext cx="1001167" cy="648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33693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18</a:t>
            </a:fld>
            <a:endParaRPr lang="fr-CA"/>
          </a:p>
        </p:txBody>
      </p:sp>
      <p:sp>
        <p:nvSpPr>
          <p:cNvPr id="6" name="Shape 320"/>
          <p:cNvSpPr txBox="1">
            <a:spLocks/>
          </p:cNvSpPr>
          <p:nvPr/>
        </p:nvSpPr>
        <p:spPr>
          <a:xfrm>
            <a:off x="-180528" y="123900"/>
            <a:ext cx="2160240" cy="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latin typeface="Agency FB" pitchFamily="34" charset="0"/>
              </a:rPr>
              <a:t> Test Online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416B4B-5289-47E6-B137-3EB2499427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31706"/>
            <a:ext cx="5544616" cy="4004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0265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115616" y="3435112"/>
            <a:ext cx="5580112" cy="824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gency FB" pitchFamily="34" charset="0"/>
              </a:rPr>
              <a:t>Conclusion</a:t>
            </a:r>
            <a:endParaRPr sz="4400" dirty="0">
              <a:latin typeface="Agency FB" pitchFamily="34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" name="Shape 239"/>
          <p:cNvGrpSpPr/>
          <p:nvPr/>
        </p:nvGrpSpPr>
        <p:grpSpPr>
          <a:xfrm>
            <a:off x="681622" y="3668117"/>
            <a:ext cx="369505" cy="369505"/>
            <a:chOff x="2594050" y="1631825"/>
            <a:chExt cx="439625" cy="439625"/>
          </a:xfrm>
        </p:grpSpPr>
        <p:sp>
          <p:nvSpPr>
            <p:cNvPr id="8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98314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000" dirty="0">
                <a:latin typeface="Agency FB" pitchFamily="34" charset="0"/>
              </a:rPr>
              <a:t>P</a:t>
            </a:r>
            <a:r>
              <a:rPr lang="en" sz="4000" dirty="0">
                <a:latin typeface="Agency FB" pitchFamily="34" charset="0"/>
              </a:rPr>
              <a:t>lan </a:t>
            </a:r>
            <a:endParaRPr sz="4000" dirty="0">
              <a:latin typeface="Agency FB" pitchFamily="34" charset="0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971600" y="1419622"/>
            <a:ext cx="4392488" cy="2778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Présentation générale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Analyse et Conception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</a:t>
            </a:r>
            <a:r>
              <a:rPr lang="ar-MA" sz="2400" dirty="0"/>
              <a:t>é</a:t>
            </a:r>
            <a:r>
              <a:rPr lang="fr-FR" sz="2400" dirty="0"/>
              <a:t>alisation de l’application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Conclusion &amp; Perspectives</a:t>
            </a:r>
          </a:p>
          <a:p>
            <a:pPr marL="101600" indent="0">
              <a:buNone/>
            </a:pPr>
            <a:endParaRPr lang="fr-FR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2411760" y="3075806"/>
            <a:ext cx="484762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7200" dirty="0">
                <a:solidFill>
                  <a:srgbClr val="FF9800"/>
                </a:solidFill>
                <a:latin typeface="Agency FB" pitchFamily="34" charset="0"/>
              </a:rPr>
              <a:t>M</a:t>
            </a:r>
            <a:r>
              <a:rPr lang="en" sz="7200" dirty="0">
                <a:solidFill>
                  <a:srgbClr val="FF9800"/>
                </a:solidFill>
                <a:latin typeface="Agency FB" pitchFamily="34" charset="0"/>
              </a:rPr>
              <a:t>erci …  </a:t>
            </a:r>
            <a:endParaRPr sz="7200" dirty="0">
              <a:solidFill>
                <a:srgbClr val="FF9800"/>
              </a:solidFill>
              <a:latin typeface="Agency FB" pitchFamily="34" charset="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7" name="Shape 735"/>
          <p:cNvGrpSpPr/>
          <p:nvPr/>
        </p:nvGrpSpPr>
        <p:grpSpPr>
          <a:xfrm>
            <a:off x="2796153" y="753953"/>
            <a:ext cx="333035" cy="241699"/>
            <a:chOff x="3932350" y="3714775"/>
            <a:chExt cx="439650" cy="319075"/>
          </a:xfrm>
        </p:grpSpPr>
        <p:sp>
          <p:nvSpPr>
            <p:cNvPr id="18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Shape 717"/>
          <p:cNvGrpSpPr/>
          <p:nvPr/>
        </p:nvGrpSpPr>
        <p:grpSpPr>
          <a:xfrm>
            <a:off x="2659159" y="1543367"/>
            <a:ext cx="331179" cy="258762"/>
            <a:chOff x="1923075" y="3694075"/>
            <a:chExt cx="437200" cy="341600"/>
          </a:xfrm>
        </p:grpSpPr>
        <p:sp>
          <p:nvSpPr>
            <p:cNvPr id="24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Shape 957"/>
          <p:cNvGrpSpPr/>
          <p:nvPr/>
        </p:nvGrpSpPr>
        <p:grpSpPr>
          <a:xfrm>
            <a:off x="6168090" y="761086"/>
            <a:ext cx="385813" cy="315309"/>
            <a:chOff x="4556450" y="4963575"/>
            <a:chExt cx="548025" cy="498100"/>
          </a:xfrm>
        </p:grpSpPr>
        <p:sp>
          <p:nvSpPr>
            <p:cNvPr id="34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Shape 571"/>
          <p:cNvGrpSpPr/>
          <p:nvPr/>
        </p:nvGrpSpPr>
        <p:grpSpPr>
          <a:xfrm>
            <a:off x="6296532" y="1656604"/>
            <a:ext cx="236017" cy="326100"/>
            <a:chOff x="596350" y="929175"/>
            <a:chExt cx="407950" cy="497475"/>
          </a:xfrm>
        </p:grpSpPr>
        <p:sp>
          <p:nvSpPr>
            <p:cNvPr id="40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Shape 536"/>
          <p:cNvGrpSpPr/>
          <p:nvPr/>
        </p:nvGrpSpPr>
        <p:grpSpPr>
          <a:xfrm>
            <a:off x="5796136" y="2172205"/>
            <a:ext cx="309041" cy="403123"/>
            <a:chOff x="590250" y="244200"/>
            <a:chExt cx="407975" cy="532175"/>
          </a:xfrm>
        </p:grpSpPr>
        <p:sp>
          <p:nvSpPr>
            <p:cNvPr id="48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678"/>
          <p:cNvSpPr/>
          <p:nvPr/>
        </p:nvSpPr>
        <p:spPr>
          <a:xfrm>
            <a:off x="3106964" y="2180344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31" y="483484"/>
            <a:ext cx="3257867" cy="245643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539551" y="3507854"/>
            <a:ext cx="4003595" cy="799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gency FB" pitchFamily="34" charset="0"/>
              </a:rPr>
              <a:t>    Introduction</a:t>
            </a:r>
            <a:endParaRPr sz="4400" dirty="0">
              <a:latin typeface="Agency FB" pitchFamily="34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" name="Shape 239"/>
          <p:cNvGrpSpPr/>
          <p:nvPr/>
        </p:nvGrpSpPr>
        <p:grpSpPr>
          <a:xfrm>
            <a:off x="605671" y="3702311"/>
            <a:ext cx="369505" cy="369505"/>
            <a:chOff x="2594050" y="1631825"/>
            <a:chExt cx="439625" cy="439625"/>
          </a:xfrm>
        </p:grpSpPr>
        <p:sp>
          <p:nvSpPr>
            <p:cNvPr id="8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latin typeface="Agency FB" pitchFamily="34" charset="0"/>
              </a:rPr>
              <a:t>Contexte du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8694" y="3003798"/>
            <a:ext cx="4293306" cy="1533679"/>
          </a:xfrm>
        </p:spPr>
        <p:txBody>
          <a:bodyPr/>
          <a:lstStyle/>
          <a:p>
            <a:r>
              <a:rPr lang="fr-FR" sz="1800" dirty="0"/>
              <a:t>Le suivi médical à distance a pour but d’améliorer l’accessibilité aux soins grâce aux nouvelles technologies de l’information et de la communication. </a:t>
            </a:r>
            <a:endParaRPr lang="fr-CA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</a:t>
            </a:fld>
            <a:endParaRPr lang="fr-CA"/>
          </a:p>
        </p:txBody>
      </p:sp>
      <p:grpSp>
        <p:nvGrpSpPr>
          <p:cNvPr id="7" name="Shape 376"/>
          <p:cNvGrpSpPr/>
          <p:nvPr/>
        </p:nvGrpSpPr>
        <p:grpSpPr>
          <a:xfrm>
            <a:off x="971009" y="1848434"/>
            <a:ext cx="3155019" cy="809192"/>
            <a:chOff x="185742" y="1287960"/>
            <a:chExt cx="8044527" cy="2067200"/>
          </a:xfrm>
        </p:grpSpPr>
        <p:sp>
          <p:nvSpPr>
            <p:cNvPr id="8" name="Shape 377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79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" name="Shape 38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" name="Shape 381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169438" y="2017039"/>
            <a:ext cx="2755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33053"/>
                </a:solidFill>
                <a:latin typeface="Agency FB" pitchFamily="34" charset="0"/>
              </a:rPr>
              <a:t>Suivi médical à distance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A680DF2-4E6F-4B6C-A1F5-74207AB2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914" y="1797922"/>
            <a:ext cx="3907146" cy="24117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591084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4142642"/>
            <a:ext cx="6912769" cy="8094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latin typeface="Agency FB" pitchFamily="34" charset="0"/>
              </a:rPr>
              <a:t>    </a:t>
            </a:r>
            <a:r>
              <a:rPr lang="fr-FR" sz="3600" dirty="0"/>
              <a:t>Présentation générale </a:t>
            </a:r>
            <a:br>
              <a:rPr lang="fr-FR" sz="4400" dirty="0"/>
            </a:br>
            <a:endParaRPr sz="4400" dirty="0">
              <a:latin typeface="Agency FB" pitchFamily="34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16137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7" name="Shape 579"/>
          <p:cNvGrpSpPr/>
          <p:nvPr/>
        </p:nvGrpSpPr>
        <p:grpSpPr>
          <a:xfrm>
            <a:off x="463525" y="3698274"/>
            <a:ext cx="462625" cy="413383"/>
            <a:chOff x="1934025" y="1001650"/>
            <a:chExt cx="415300" cy="355600"/>
          </a:xfrm>
        </p:grpSpPr>
        <p:sp>
          <p:nvSpPr>
            <p:cNvPr id="18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25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1969121" y="2355693"/>
            <a:ext cx="3049772" cy="828894"/>
            <a:chOff x="-1535283" y="1287960"/>
            <a:chExt cx="11486579" cy="2067200"/>
          </a:xfrm>
        </p:grpSpPr>
        <p:sp>
          <p:nvSpPr>
            <p:cNvPr id="390" name="Shape 39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0800000" flipH="1">
              <a:off x="-308909" y="1697037"/>
              <a:ext cx="9030599" cy="1243802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505224" y="3143598"/>
            <a:ext cx="3239811" cy="852180"/>
            <a:chOff x="-1535283" y="1287960"/>
            <a:chExt cx="11486579" cy="2067200"/>
          </a:xfrm>
        </p:grpSpPr>
        <p:sp>
          <p:nvSpPr>
            <p:cNvPr id="396" name="Shape 39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1422860" y="1551074"/>
            <a:ext cx="3032786" cy="854547"/>
            <a:chOff x="-1535283" y="1287960"/>
            <a:chExt cx="11486579" cy="2067200"/>
          </a:xfrm>
        </p:grpSpPr>
        <p:sp>
          <p:nvSpPr>
            <p:cNvPr id="402" name="Shape 40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ctrTitle" idx="4294967295"/>
          </p:nvPr>
        </p:nvSpPr>
        <p:spPr>
          <a:xfrm>
            <a:off x="2663871" y="3304148"/>
            <a:ext cx="2846388" cy="439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/>
              <a:t>Suivi des patients</a:t>
            </a:r>
            <a:endParaRPr dirty="0"/>
          </a:p>
        </p:txBody>
      </p:sp>
      <p:sp>
        <p:nvSpPr>
          <p:cNvPr id="411" name="Shape 411"/>
          <p:cNvSpPr txBox="1">
            <a:spLocks noGrp="1"/>
          </p:cNvSpPr>
          <p:nvPr>
            <p:ph type="ctrTitle" idx="4294967295"/>
          </p:nvPr>
        </p:nvSpPr>
        <p:spPr>
          <a:xfrm>
            <a:off x="2301489" y="2470090"/>
            <a:ext cx="2384425" cy="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/>
              <a:t>Gestion des patients</a:t>
            </a:r>
            <a:endParaRPr dirty="0"/>
          </a:p>
        </p:txBody>
      </p:sp>
      <p:grpSp>
        <p:nvGrpSpPr>
          <p:cNvPr id="27" name="Shape 395"/>
          <p:cNvGrpSpPr/>
          <p:nvPr/>
        </p:nvGrpSpPr>
        <p:grpSpPr>
          <a:xfrm>
            <a:off x="3148718" y="3904760"/>
            <a:ext cx="3234091" cy="810038"/>
            <a:chOff x="-1535283" y="1287960"/>
            <a:chExt cx="11486579" cy="2067200"/>
          </a:xfrm>
        </p:grpSpPr>
        <p:sp>
          <p:nvSpPr>
            <p:cNvPr id="28" name="Shape 39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" name="Shape 397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98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99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" name="Shape 400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5" name="Shape 409"/>
          <p:cNvSpPr txBox="1">
            <a:spLocks/>
          </p:cNvSpPr>
          <p:nvPr/>
        </p:nvSpPr>
        <p:spPr>
          <a:xfrm>
            <a:off x="3334703" y="4065052"/>
            <a:ext cx="3020199" cy="43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dirty="0"/>
              <a:t>L’ajout d'une ordonnance</a:t>
            </a:r>
            <a:endParaRPr lang="fr-CA" dirty="0"/>
          </a:p>
        </p:txBody>
      </p:sp>
      <p:grpSp>
        <p:nvGrpSpPr>
          <p:cNvPr id="53" name="Shape 571"/>
          <p:cNvGrpSpPr/>
          <p:nvPr/>
        </p:nvGrpSpPr>
        <p:grpSpPr>
          <a:xfrm>
            <a:off x="2651560" y="4213629"/>
            <a:ext cx="285975" cy="345003"/>
            <a:chOff x="596350" y="929175"/>
            <a:chExt cx="407950" cy="497475"/>
          </a:xfrm>
        </p:grpSpPr>
        <p:sp>
          <p:nvSpPr>
            <p:cNvPr id="54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Shape 678"/>
          <p:cNvSpPr/>
          <p:nvPr/>
        </p:nvSpPr>
        <p:spPr>
          <a:xfrm>
            <a:off x="1602641" y="2663484"/>
            <a:ext cx="288032" cy="31460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411"/>
          <p:cNvSpPr txBox="1">
            <a:spLocks/>
          </p:cNvSpPr>
          <p:nvPr/>
        </p:nvSpPr>
        <p:spPr>
          <a:xfrm>
            <a:off x="1426068" y="1832382"/>
            <a:ext cx="3069536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CA" dirty="0"/>
              <a:t> </a:t>
            </a:r>
            <a:r>
              <a:rPr lang="fr-FR" dirty="0"/>
              <a:t>Gestion des comptes</a:t>
            </a:r>
          </a:p>
          <a:p>
            <a:pPr algn="ctr"/>
            <a:endParaRPr lang="fr-CA" dirty="0"/>
          </a:p>
        </p:txBody>
      </p:sp>
      <p:sp>
        <p:nvSpPr>
          <p:cNvPr id="67" name="Titre 1"/>
          <p:cNvSpPr txBox="1">
            <a:spLocks/>
          </p:cNvSpPr>
          <p:nvPr/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sz="2400" dirty="0">
                <a:latin typeface="Agency FB" pitchFamily="34" charset="0"/>
              </a:rPr>
              <a:t>Besoins Fonctionnels</a:t>
            </a:r>
          </a:p>
        </p:txBody>
      </p:sp>
      <p:sp>
        <p:nvSpPr>
          <p:cNvPr id="61" name="Block Arc 20">
            <a:extLst>
              <a:ext uri="{FF2B5EF4-FFF2-40B4-BE49-F238E27FC236}">
                <a16:creationId xmlns:a16="http://schemas.microsoft.com/office/drawing/2014/main" id="{0D1988DD-A9A7-44B6-94CD-18DD9B206A71}"/>
              </a:ext>
            </a:extLst>
          </p:cNvPr>
          <p:cNvSpPr>
            <a:spLocks noChangeAspect="1"/>
          </p:cNvSpPr>
          <p:nvPr/>
        </p:nvSpPr>
        <p:spPr>
          <a:xfrm rot="10800000">
            <a:off x="2135484" y="3471697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noFill/>
          <a:ln w="12700">
            <a:solidFill>
              <a:srgbClr val="FF9800">
                <a:alpha val="93725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9" name="Round Same Side Corner Rectangle 8">
            <a:extLst>
              <a:ext uri="{FF2B5EF4-FFF2-40B4-BE49-F238E27FC236}">
                <a16:creationId xmlns:a16="http://schemas.microsoft.com/office/drawing/2014/main" id="{4F893420-A52F-4FCC-8A7B-B1CA97C3107C}"/>
              </a:ext>
            </a:extLst>
          </p:cNvPr>
          <p:cNvSpPr/>
          <p:nvPr/>
        </p:nvSpPr>
        <p:spPr>
          <a:xfrm>
            <a:off x="989522" y="1875925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noFill/>
          <a:ln w="12700">
            <a:solidFill>
              <a:srgbClr val="FC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2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/>
      <p:bldP spid="411" grpId="0"/>
      <p:bldP spid="45" grpId="0"/>
      <p:bldP spid="65" grpId="0" animBg="1"/>
      <p:bldP spid="66" grpId="0"/>
      <p:bldP spid="61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539551" y="3507854"/>
            <a:ext cx="4608513" cy="799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gency FB" pitchFamily="34" charset="0"/>
              </a:rPr>
              <a:t>    Analyse</a:t>
            </a:r>
            <a:endParaRPr sz="4400" dirty="0">
              <a:latin typeface="Agency FB" pitchFamily="34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2" name="Shape 700"/>
          <p:cNvGrpSpPr/>
          <p:nvPr/>
        </p:nvGrpSpPr>
        <p:grpSpPr>
          <a:xfrm>
            <a:off x="567837" y="3690597"/>
            <a:ext cx="370760" cy="394160"/>
            <a:chOff x="3951850" y="2985350"/>
            <a:chExt cx="407950" cy="416500"/>
          </a:xfrm>
        </p:grpSpPr>
        <p:sp>
          <p:nvSpPr>
            <p:cNvPr id="13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95347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8</a:t>
            </a:fld>
            <a:endParaRPr lang="fr-CA"/>
          </a:p>
        </p:txBody>
      </p:sp>
      <p:grpSp>
        <p:nvGrpSpPr>
          <p:cNvPr id="3" name="Shape 376"/>
          <p:cNvGrpSpPr/>
          <p:nvPr/>
        </p:nvGrpSpPr>
        <p:grpSpPr>
          <a:xfrm>
            <a:off x="2315407" y="1484633"/>
            <a:ext cx="4685881" cy="1816905"/>
            <a:chOff x="185742" y="1287960"/>
            <a:chExt cx="8044527" cy="2067200"/>
          </a:xfrm>
        </p:grpSpPr>
        <p:sp>
          <p:nvSpPr>
            <p:cNvPr id="4" name="Shape 377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" name="Shape 379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" name="Shape 38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Shape 381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3170986" y="1889373"/>
            <a:ext cx="3107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133053"/>
                </a:solidFill>
                <a:latin typeface="Agency FB" pitchFamily="34" charset="0"/>
              </a:rPr>
              <a:t>Diagramme de cas d’utilisation </a:t>
            </a:r>
          </a:p>
        </p:txBody>
      </p:sp>
    </p:spTree>
    <p:extLst>
      <p:ext uri="{BB962C8B-B14F-4D97-AF65-F5344CB8AC3E}">
        <p14:creationId xmlns:p14="http://schemas.microsoft.com/office/powerpoint/2010/main" val="420755341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0E0E3F-A598-4155-9FC9-A5807BE8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229</Words>
  <Application>Microsoft Office PowerPoint</Application>
  <PresentationFormat>Affichage à l'écran (16:9)</PresentationFormat>
  <Paragraphs>76</Paragraphs>
  <Slides>20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Roboto Condensed Light</vt:lpstr>
      <vt:lpstr>Adobe Heiti Std R</vt:lpstr>
      <vt:lpstr>Calibri</vt:lpstr>
      <vt:lpstr>Roboto Condensed</vt:lpstr>
      <vt:lpstr>Arial</vt:lpstr>
      <vt:lpstr>Agency FB</vt:lpstr>
      <vt:lpstr>Arvo</vt:lpstr>
      <vt:lpstr>Salerio template</vt:lpstr>
      <vt:lpstr> Conception et réalisation d’une application  Desktop de suivi médical à distance </vt:lpstr>
      <vt:lpstr>Plan </vt:lpstr>
      <vt:lpstr>    Introduction</vt:lpstr>
      <vt:lpstr>Contexte du projet</vt:lpstr>
      <vt:lpstr>    Présentation générale  </vt:lpstr>
      <vt:lpstr>Suivi des patients</vt:lpstr>
      <vt:lpstr>    Analyse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Conception</vt:lpstr>
      <vt:lpstr>Présentation PowerPoint</vt:lpstr>
      <vt:lpstr> Réalisation</vt:lpstr>
      <vt:lpstr>Présentation PowerPoint</vt:lpstr>
      <vt:lpstr>Présentation PowerPoint</vt:lpstr>
      <vt:lpstr>Conclusion</vt:lpstr>
      <vt:lpstr>Merci 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VENTES</dc:title>
  <dc:creator>MERYEM</dc:creator>
  <cp:lastModifiedBy>krioutate imane</cp:lastModifiedBy>
  <cp:revision>188</cp:revision>
  <dcterms:modified xsi:type="dcterms:W3CDTF">2021-06-23T17:40:53Z</dcterms:modified>
</cp:coreProperties>
</file>