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Roboto"/>
      <p:regular r:id="rId9"/>
      <p:bold r:id="rId10"/>
      <p:italic r:id="rId11"/>
      <p:boldItalic r:id="rId12"/>
    </p:embeddedFont>
    <p:embeddedFont>
      <p:font typeface="Roboto Light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italic.fntdata"/><Relationship Id="rId10" Type="http://schemas.openxmlformats.org/officeDocument/2006/relationships/font" Target="fonts/Roboto-bold.fntdata"/><Relationship Id="rId13" Type="http://schemas.openxmlformats.org/officeDocument/2006/relationships/font" Target="fonts/RobotoLight-regular.fntdata"/><Relationship Id="rId12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oboto-regular.fntdata"/><Relationship Id="rId15" Type="http://schemas.openxmlformats.org/officeDocument/2006/relationships/font" Target="fonts/RobotoLight-italic.fntdata"/><Relationship Id="rId14" Type="http://schemas.openxmlformats.org/officeDocument/2006/relationships/font" Target="fonts/RobotoLight-bold.fntdata"/><Relationship Id="rId16" Type="http://schemas.openxmlformats.org/officeDocument/2006/relationships/font" Target="fonts/RobotoLigh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a761ad522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a761ad522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a761ad5229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a761ad5229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5642600" y="2571700"/>
            <a:ext cx="3352500" cy="1221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Method</a:t>
            </a:r>
            <a:endParaRPr sz="72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0" y="-7400"/>
            <a:ext cx="9144000" cy="2579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 txBox="1"/>
          <p:nvPr>
            <p:ph type="ctrTitle"/>
          </p:nvPr>
        </p:nvSpPr>
        <p:spPr>
          <a:xfrm>
            <a:off x="5698550" y="1391325"/>
            <a:ext cx="3352500" cy="122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200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F</a:t>
            </a:r>
            <a:r>
              <a:rPr b="1" lang="pt-BR" sz="7200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actory</a:t>
            </a:r>
            <a:endParaRPr sz="7200">
              <a:solidFill>
                <a:srgbClr val="EFEFE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6576" y="4666799"/>
            <a:ext cx="1205723" cy="288399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>
            <p:ph type="ctrTitle"/>
          </p:nvPr>
        </p:nvSpPr>
        <p:spPr>
          <a:xfrm>
            <a:off x="0" y="4612700"/>
            <a:ext cx="4998600" cy="39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434343"/>
                </a:solidFill>
                <a:latin typeface="Roboto Light"/>
                <a:ea typeface="Roboto Light"/>
                <a:cs typeface="Roboto Light"/>
                <a:sym typeface="Roboto Light"/>
              </a:rPr>
              <a:t>Design Patterns</a:t>
            </a:r>
            <a:endParaRPr sz="1600">
              <a:solidFill>
                <a:srgbClr val="43434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cxnSp>
        <p:nvCxnSpPr>
          <p:cNvPr id="59" name="Google Shape;59;p13"/>
          <p:cNvCxnSpPr>
            <a:endCxn id="60" idx="3"/>
          </p:cNvCxnSpPr>
          <p:nvPr/>
        </p:nvCxnSpPr>
        <p:spPr>
          <a:xfrm>
            <a:off x="6283375" y="2571750"/>
            <a:ext cx="2767800" cy="0"/>
          </a:xfrm>
          <a:prstGeom prst="straightConnector1">
            <a:avLst/>
          </a:prstGeom>
          <a:noFill/>
          <a:ln cap="flat" cmpd="sng" w="19050">
            <a:solidFill>
              <a:srgbClr val="EEBA3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" name="Google Shape;60;p13"/>
          <p:cNvSpPr txBox="1"/>
          <p:nvPr>
            <p:ph type="ctrTitle"/>
          </p:nvPr>
        </p:nvSpPr>
        <p:spPr>
          <a:xfrm>
            <a:off x="3811375" y="1808850"/>
            <a:ext cx="5239800" cy="152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Factory Method</a:t>
            </a:r>
            <a:endParaRPr b="1" sz="41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100">
                <a:solidFill>
                  <a:srgbClr val="434343"/>
                </a:solidFill>
                <a:latin typeface="Roboto Light"/>
                <a:ea typeface="Roboto Light"/>
                <a:cs typeface="Roboto Light"/>
                <a:sym typeface="Roboto Light"/>
              </a:rPr>
              <a:t>O Problema</a:t>
            </a:r>
            <a:endParaRPr sz="4100">
              <a:solidFill>
                <a:srgbClr val="43434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/>
          <p:nvPr/>
        </p:nvSpPr>
        <p:spPr>
          <a:xfrm>
            <a:off x="0" y="0"/>
            <a:ext cx="9144000" cy="4101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/>
          <p:nvPr/>
        </p:nvSpPr>
        <p:spPr>
          <a:xfrm>
            <a:off x="1894700" y="599425"/>
            <a:ext cx="6001800" cy="3501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latin typeface="Roboto"/>
                <a:ea typeface="Roboto"/>
                <a:cs typeface="Roboto"/>
                <a:sym typeface="Roboto"/>
              </a:rPr>
              <a:t>Cenário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pt-BR">
                <a:latin typeface="Roboto Light"/>
                <a:ea typeface="Roboto Light"/>
                <a:cs typeface="Roboto Light"/>
                <a:sym typeface="Roboto Light"/>
              </a:rPr>
            </a:br>
            <a:r>
              <a:rPr lang="pt-BR">
                <a:latin typeface="Roboto Light"/>
                <a:ea typeface="Roboto Light"/>
                <a:cs typeface="Roboto Light"/>
                <a:sym typeface="Roboto Light"/>
              </a:rPr>
              <a:t>Você é Software Engineer no Uber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latin typeface="Roboto Light"/>
                <a:ea typeface="Roboto Light"/>
                <a:cs typeface="Roboto Light"/>
                <a:sym typeface="Roboto Light"/>
              </a:rPr>
              <a:t>Toda a aplicação foi pensada em carros talvez até com uma variação como o Uber Black, porém agora você tem uma demanda da área de Negócios, o </a:t>
            </a:r>
            <a:r>
              <a:rPr b="1" lang="pt-BR">
                <a:latin typeface="Roboto"/>
                <a:ea typeface="Roboto"/>
                <a:cs typeface="Roboto"/>
                <a:sym typeface="Roboto"/>
              </a:rPr>
              <a:t>Uber Eats</a:t>
            </a:r>
            <a:r>
              <a:rPr lang="pt-BR">
                <a:latin typeface="Roboto Light"/>
                <a:ea typeface="Roboto Light"/>
                <a:cs typeface="Roboto Light"/>
                <a:sym typeface="Roboto Light"/>
              </a:rPr>
              <a:t>, e em vez de apenas </a:t>
            </a:r>
            <a:r>
              <a:rPr b="1" lang="pt-BR">
                <a:latin typeface="Roboto"/>
                <a:ea typeface="Roboto"/>
                <a:cs typeface="Roboto"/>
                <a:sym typeface="Roboto"/>
              </a:rPr>
              <a:t>carros </a:t>
            </a:r>
            <a:r>
              <a:rPr lang="pt-BR">
                <a:latin typeface="Roboto Light"/>
                <a:ea typeface="Roboto Light"/>
                <a:cs typeface="Roboto Light"/>
                <a:sym typeface="Roboto Light"/>
              </a:rPr>
              <a:t>temos </a:t>
            </a:r>
            <a:r>
              <a:rPr b="1" lang="pt-BR">
                <a:latin typeface="Roboto"/>
                <a:ea typeface="Roboto"/>
                <a:cs typeface="Roboto"/>
                <a:sym typeface="Roboto"/>
              </a:rPr>
              <a:t>motos</a:t>
            </a:r>
            <a:r>
              <a:rPr lang="pt-BR">
                <a:latin typeface="Roboto Light"/>
                <a:ea typeface="Roboto Light"/>
                <a:cs typeface="Roboto Light"/>
                <a:sym typeface="Roboto Light"/>
              </a:rPr>
              <a:t>. E ainda, em grandes cidades, temos </a:t>
            </a:r>
            <a:r>
              <a:rPr b="1" lang="pt-BR">
                <a:latin typeface="Roboto"/>
                <a:ea typeface="Roboto"/>
                <a:cs typeface="Roboto"/>
                <a:sym typeface="Roboto"/>
              </a:rPr>
              <a:t>bicicletas</a:t>
            </a:r>
            <a:r>
              <a:rPr lang="pt-BR">
                <a:latin typeface="Roboto Light"/>
                <a:ea typeface="Roboto Light"/>
                <a:cs typeface="Roboto Light"/>
                <a:sym typeface="Roboto Light"/>
              </a:rPr>
              <a:t> também.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latin typeface="Roboto Light"/>
                <a:ea typeface="Roboto Light"/>
                <a:cs typeface="Roboto Light"/>
                <a:sym typeface="Roboto Light"/>
              </a:rPr>
              <a:t>S</a:t>
            </a:r>
            <a:r>
              <a:rPr lang="pt-BR">
                <a:latin typeface="Roboto Light"/>
                <a:ea typeface="Roboto Light"/>
                <a:cs typeface="Roboto Light"/>
                <a:sym typeface="Roboto Light"/>
              </a:rPr>
              <a:t>e a maior parte da aplicação está em amarrada a uma classe ou de alguma forma está engessada, fica complicado </a:t>
            </a:r>
            <a:r>
              <a:rPr lang="pt-BR">
                <a:latin typeface="Roboto Light"/>
                <a:ea typeface="Roboto Light"/>
                <a:cs typeface="Roboto Light"/>
                <a:sym typeface="Roboto Light"/>
              </a:rPr>
              <a:t>estender</a:t>
            </a:r>
            <a:r>
              <a:rPr lang="pt-BR">
                <a:latin typeface="Roboto Light"/>
                <a:ea typeface="Roboto Light"/>
                <a:cs typeface="Roboto Light"/>
                <a:sym typeface="Roboto Light"/>
              </a:rPr>
              <a:t> os recursos para aplicar a outros meios de transporte e suas nuances, por exemplo bicicleta, não tem porta malas para diferenciar a categoria.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latin typeface="Roboto Light"/>
                <a:ea typeface="Roboto Light"/>
                <a:cs typeface="Roboto Light"/>
                <a:sym typeface="Roboto Light"/>
              </a:rPr>
              <a:t>Resultado: Código sujo, if e demais condicionais com efeitos colaterais e difícil manutenibilidade.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6576" y="4666799"/>
            <a:ext cx="1205723" cy="288399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4"/>
          <p:cNvSpPr txBox="1"/>
          <p:nvPr>
            <p:ph type="ctrTitle"/>
          </p:nvPr>
        </p:nvSpPr>
        <p:spPr>
          <a:xfrm>
            <a:off x="0" y="4612700"/>
            <a:ext cx="4998600" cy="39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434343"/>
                </a:solidFill>
                <a:latin typeface="Roboto Light"/>
                <a:ea typeface="Roboto Light"/>
                <a:cs typeface="Roboto Light"/>
                <a:sym typeface="Roboto Light"/>
              </a:rPr>
              <a:t>Design Patterns</a:t>
            </a:r>
            <a:endParaRPr sz="1600">
              <a:solidFill>
                <a:srgbClr val="43434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cxnSp>
        <p:nvCxnSpPr>
          <p:cNvPr id="69" name="Google Shape;69;p14"/>
          <p:cNvCxnSpPr>
            <a:endCxn id="70" idx="3"/>
          </p:cNvCxnSpPr>
          <p:nvPr/>
        </p:nvCxnSpPr>
        <p:spPr>
          <a:xfrm>
            <a:off x="6312825" y="177625"/>
            <a:ext cx="2767800" cy="0"/>
          </a:xfrm>
          <a:prstGeom prst="straightConnector1">
            <a:avLst/>
          </a:prstGeom>
          <a:noFill/>
          <a:ln cap="flat" cmpd="sng" w="19050">
            <a:solidFill>
              <a:srgbClr val="EEBA3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" name="Google Shape;70;p14"/>
          <p:cNvSpPr txBox="1"/>
          <p:nvPr>
            <p:ph type="ctrTitle"/>
          </p:nvPr>
        </p:nvSpPr>
        <p:spPr>
          <a:xfrm>
            <a:off x="3182325" y="-244175"/>
            <a:ext cx="5898300" cy="84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Factory Method - </a:t>
            </a:r>
            <a:r>
              <a:rPr lang="pt-BR" sz="1600">
                <a:solidFill>
                  <a:srgbClr val="434343"/>
                </a:solidFill>
                <a:latin typeface="Roboto Light"/>
                <a:ea typeface="Roboto Light"/>
                <a:cs typeface="Roboto Light"/>
                <a:sym typeface="Roboto Light"/>
              </a:rPr>
              <a:t>O Problema</a:t>
            </a:r>
            <a:endParaRPr sz="1600">
              <a:solidFill>
                <a:srgbClr val="43434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7922" y="2416049"/>
            <a:ext cx="1570450" cy="25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4"/>
          <p:cNvPicPr preferRelativeResize="0"/>
          <p:nvPr/>
        </p:nvPicPr>
        <p:blipFill rotWithShape="1">
          <a:blip r:embed="rId5">
            <a:alphaModFix/>
          </a:blip>
          <a:srcRect b="0" l="28338" r="4887" t="0"/>
          <a:stretch/>
        </p:blipFill>
        <p:spPr>
          <a:xfrm>
            <a:off x="251600" y="310825"/>
            <a:ext cx="1643100" cy="16395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/>
          <p:nvPr/>
        </p:nvSpPr>
        <p:spPr>
          <a:xfrm>
            <a:off x="0" y="0"/>
            <a:ext cx="9144000" cy="4101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6576" y="4666799"/>
            <a:ext cx="1205723" cy="288399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 txBox="1"/>
          <p:nvPr>
            <p:ph type="ctrTitle"/>
          </p:nvPr>
        </p:nvSpPr>
        <p:spPr>
          <a:xfrm>
            <a:off x="0" y="4612700"/>
            <a:ext cx="4998600" cy="39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434343"/>
                </a:solidFill>
                <a:latin typeface="Roboto Light"/>
                <a:ea typeface="Roboto Light"/>
                <a:cs typeface="Roboto Light"/>
                <a:sym typeface="Roboto Light"/>
              </a:rPr>
              <a:t>Design Patterns</a:t>
            </a:r>
            <a:endParaRPr sz="1600">
              <a:solidFill>
                <a:srgbClr val="43434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cxnSp>
        <p:nvCxnSpPr>
          <p:cNvPr id="80" name="Google Shape;80;p15"/>
          <p:cNvCxnSpPr>
            <a:endCxn id="81" idx="3"/>
          </p:cNvCxnSpPr>
          <p:nvPr/>
        </p:nvCxnSpPr>
        <p:spPr>
          <a:xfrm>
            <a:off x="6312825" y="177625"/>
            <a:ext cx="2767800" cy="0"/>
          </a:xfrm>
          <a:prstGeom prst="straightConnector1">
            <a:avLst/>
          </a:prstGeom>
          <a:noFill/>
          <a:ln cap="flat" cmpd="sng" w="19050">
            <a:solidFill>
              <a:srgbClr val="EEBA3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1" name="Google Shape;81;p15"/>
          <p:cNvSpPr txBox="1"/>
          <p:nvPr>
            <p:ph type="ctrTitle"/>
          </p:nvPr>
        </p:nvSpPr>
        <p:spPr>
          <a:xfrm>
            <a:off x="3182325" y="-244175"/>
            <a:ext cx="5898300" cy="84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Factory Method - </a:t>
            </a:r>
            <a:r>
              <a:rPr lang="pt-BR" sz="1600">
                <a:solidFill>
                  <a:srgbClr val="434343"/>
                </a:solidFill>
                <a:latin typeface="Roboto Light"/>
                <a:ea typeface="Roboto Light"/>
                <a:cs typeface="Roboto Light"/>
                <a:sym typeface="Roboto Light"/>
              </a:rPr>
              <a:t>O Problema</a:t>
            </a:r>
            <a:endParaRPr sz="1600">
              <a:solidFill>
                <a:srgbClr val="43434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grpSp>
        <p:nvGrpSpPr>
          <p:cNvPr id="82" name="Google Shape;82;p15"/>
          <p:cNvGrpSpPr/>
          <p:nvPr/>
        </p:nvGrpSpPr>
        <p:grpSpPr>
          <a:xfrm>
            <a:off x="3017850" y="1329000"/>
            <a:ext cx="3108300" cy="1443300"/>
            <a:chOff x="2708650" y="1128450"/>
            <a:chExt cx="3108300" cy="1443300"/>
          </a:xfrm>
        </p:grpSpPr>
        <p:sp>
          <p:nvSpPr>
            <p:cNvPr id="83" name="Google Shape;83;p15"/>
            <p:cNvSpPr/>
            <p:nvPr/>
          </p:nvSpPr>
          <p:spPr>
            <a:xfrm>
              <a:off x="2708650" y="1565250"/>
              <a:ext cx="3108300" cy="1006500"/>
            </a:xfrm>
            <a:prstGeom prst="roundRect">
              <a:avLst>
                <a:gd fmla="val 7692" name="adj"/>
              </a:avLst>
            </a:prstGeom>
            <a:solidFill>
              <a:srgbClr val="FFFFFF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/>
                <a:t>type()</a:t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/>
                <a:t>routes(string start, string end)</a:t>
              </a:r>
              <a:endParaRPr/>
            </a:p>
          </p:txBody>
        </p:sp>
        <p:sp>
          <p:nvSpPr>
            <p:cNvPr id="84" name="Google Shape;84;p15"/>
            <p:cNvSpPr/>
            <p:nvPr/>
          </p:nvSpPr>
          <p:spPr>
            <a:xfrm>
              <a:off x="2708650" y="1128450"/>
              <a:ext cx="3108300" cy="436800"/>
            </a:xfrm>
            <a:prstGeom prst="roundRect">
              <a:avLst>
                <a:gd fmla="val 7692" name="adj"/>
              </a:avLst>
            </a:prstGeom>
            <a:solidFill>
              <a:srgbClr val="FFFFFF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/>
                <a:t>Car</a:t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