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Didact Gothic"/>
      <p:regular r:id="rId30"/>
    </p:embeddedFont>
    <p:embeddedFont>
      <p:font typeface="DM Serif Display"/>
      <p:regular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2D1521-123F-4D48-A4B9-4425AEE3E6A8}">
  <a:tblStyle styleId="{2F2D1521-123F-4D48-A4B9-4425AEE3E6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erifDisplay-regular.fntdata"/><Relationship Id="rId30" Type="http://schemas.openxmlformats.org/officeDocument/2006/relationships/font" Target="fonts/DidactGothic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DMSerifDispl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5b86cc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5b86cc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dc7077f6d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dc7077f6d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dc7077f6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dc7077f6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dc7077f6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dc7077f6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dc7077f6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dc7077f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dc7077f6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dc7077f6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dc7077f6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dc7077f6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dc7077f6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dc7077f6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dc7077f6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dc7077f6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dc7077f6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dc7077f6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dc7077f6d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dc7077f6d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8ffe7a1c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8ffe7a1c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f2a75a668_0_2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f2a75a668_0_2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dc7077f6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dc7077f6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dc7077f6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dc7077f6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7f6452186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7f6452186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dc7077f6d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dc7077f6d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dc7077f6d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dc7077f6d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dc7077f6d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dc7077f6d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f2a75a668_0_3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f2a75a668_0_3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24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s://slack-redir.net/link?url=https%3A%2F%2Fwww.freepik.com%2F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1270652" y="1495188"/>
            <a:ext cx="6602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0"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1306633" y="3245115"/>
            <a:ext cx="6530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type="title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3" type="title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5" type="title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7" type="subTitle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8" type="subTitle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9" type="subTitle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3"/>
          <p:cNvSpPr txBox="1"/>
          <p:nvPr>
            <p:ph idx="13" type="subTitle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3"/>
          <p:cNvSpPr txBox="1"/>
          <p:nvPr>
            <p:ph idx="14" type="subTitle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5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hasCustomPrompt="1"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TITLE_AND_TWO_COLUMNS_3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6244175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3491246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708350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85485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362989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639015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07275" y="492275"/>
            <a:ext cx="7729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AND_TWO_COLUMNS_2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705425" y="2095772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6"/>
          <p:cNvSpPr txBox="1"/>
          <p:nvPr>
            <p:ph idx="2" type="subTitle"/>
          </p:nvPr>
        </p:nvSpPr>
        <p:spPr>
          <a:xfrm>
            <a:off x="2269012" y="2101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6"/>
          <p:cNvSpPr txBox="1"/>
          <p:nvPr>
            <p:ph idx="3" type="subTitle"/>
          </p:nvPr>
        </p:nvSpPr>
        <p:spPr>
          <a:xfrm>
            <a:off x="3832599" y="2093098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6"/>
          <p:cNvSpPr txBox="1"/>
          <p:nvPr>
            <p:ph idx="4" type="subTitle"/>
          </p:nvPr>
        </p:nvSpPr>
        <p:spPr>
          <a:xfrm>
            <a:off x="5399648" y="2093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5" type="subTitle"/>
          </p:nvPr>
        </p:nvSpPr>
        <p:spPr>
          <a:xfrm>
            <a:off x="705300" y="1705872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6" type="subTitle"/>
          </p:nvPr>
        </p:nvSpPr>
        <p:spPr>
          <a:xfrm>
            <a:off x="2269007" y="1705863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7" type="subTitle"/>
          </p:nvPr>
        </p:nvSpPr>
        <p:spPr>
          <a:xfrm>
            <a:off x="3832591" y="1705863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8" type="subTitle"/>
          </p:nvPr>
        </p:nvSpPr>
        <p:spPr>
          <a:xfrm>
            <a:off x="5396177" y="1705601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9" type="subTitle"/>
          </p:nvPr>
        </p:nvSpPr>
        <p:spPr>
          <a:xfrm>
            <a:off x="6970150" y="2093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16"/>
          <p:cNvSpPr txBox="1"/>
          <p:nvPr>
            <p:ph idx="13" type="subTitle"/>
          </p:nvPr>
        </p:nvSpPr>
        <p:spPr>
          <a:xfrm>
            <a:off x="6966677" y="1705601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_1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b="0" l="29" r="39" t="0"/>
          <a:stretch/>
        </p:blipFill>
        <p:spPr>
          <a:xfrm>
            <a:off x="0" y="3622"/>
            <a:ext cx="9144000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_1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2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6539800" y="3092413"/>
            <a:ext cx="19962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0" sz="23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b="0" sz="23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b="0" sz="23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b="0" sz="23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b="0" sz="23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b="0" sz="23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b="0" sz="23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b="0" sz="23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b="0" sz="2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696325" y="1440500"/>
            <a:ext cx="38757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title"/>
          </p:nvPr>
        </p:nvSpPr>
        <p:spPr>
          <a:xfrm>
            <a:off x="2108352" y="1605920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108325" y="2007259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1"/>
          <p:cNvSpPr txBox="1"/>
          <p:nvPr>
            <p:ph idx="3" type="title"/>
          </p:nvPr>
        </p:nvSpPr>
        <p:spPr>
          <a:xfrm>
            <a:off x="4988537" y="1605912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21"/>
          <p:cNvSpPr txBox="1"/>
          <p:nvPr>
            <p:ph idx="4" type="subTitle"/>
          </p:nvPr>
        </p:nvSpPr>
        <p:spPr>
          <a:xfrm>
            <a:off x="4988537" y="2007259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21"/>
          <p:cNvSpPr txBox="1"/>
          <p:nvPr>
            <p:ph idx="5" type="title"/>
          </p:nvPr>
        </p:nvSpPr>
        <p:spPr>
          <a:xfrm>
            <a:off x="2108352" y="3148678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1" name="Google Shape;121;p21"/>
          <p:cNvSpPr txBox="1"/>
          <p:nvPr>
            <p:ph idx="6" type="subTitle"/>
          </p:nvPr>
        </p:nvSpPr>
        <p:spPr>
          <a:xfrm>
            <a:off x="2108325" y="3559111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1"/>
          <p:cNvSpPr txBox="1"/>
          <p:nvPr>
            <p:ph idx="7" type="title"/>
          </p:nvPr>
        </p:nvSpPr>
        <p:spPr>
          <a:xfrm>
            <a:off x="4988537" y="3145934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1"/>
          <p:cNvSpPr txBox="1"/>
          <p:nvPr>
            <p:ph idx="8" type="subTitle"/>
          </p:nvPr>
        </p:nvSpPr>
        <p:spPr>
          <a:xfrm>
            <a:off x="4988537" y="3559111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1210650" y="3281540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2" type="subTitle"/>
          </p:nvPr>
        </p:nvSpPr>
        <p:spPr>
          <a:xfrm>
            <a:off x="3649969" y="3281549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3" type="subTitle"/>
          </p:nvPr>
        </p:nvSpPr>
        <p:spPr>
          <a:xfrm>
            <a:off x="6089288" y="3281540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4" type="subTitle"/>
          </p:nvPr>
        </p:nvSpPr>
        <p:spPr>
          <a:xfrm>
            <a:off x="1210650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5" type="subTitle"/>
          </p:nvPr>
        </p:nvSpPr>
        <p:spPr>
          <a:xfrm>
            <a:off x="3649969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6" type="subTitle"/>
          </p:nvPr>
        </p:nvSpPr>
        <p:spPr>
          <a:xfrm>
            <a:off x="6089288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696325" y="491775"/>
            <a:ext cx="7751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7" type="subTitle"/>
          </p:nvPr>
        </p:nvSpPr>
        <p:spPr>
          <a:xfrm>
            <a:off x="1260043" y="2020266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8" type="subTitle"/>
          </p:nvPr>
        </p:nvSpPr>
        <p:spPr>
          <a:xfrm>
            <a:off x="3701381" y="2020275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9" type="subTitle"/>
          </p:nvPr>
        </p:nvSpPr>
        <p:spPr>
          <a:xfrm>
            <a:off x="6142720" y="2020266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3" type="subTitle"/>
          </p:nvPr>
        </p:nvSpPr>
        <p:spPr>
          <a:xfrm>
            <a:off x="1260043" y="3673194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4" type="subTitle"/>
          </p:nvPr>
        </p:nvSpPr>
        <p:spPr>
          <a:xfrm>
            <a:off x="3701381" y="3673200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5" type="subTitle"/>
          </p:nvPr>
        </p:nvSpPr>
        <p:spPr>
          <a:xfrm>
            <a:off x="6142720" y="3673194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subTitle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700800" y="1657650"/>
            <a:ext cx="35892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1098600" y="2310750"/>
            <a:ext cx="3191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2_1_2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2215800" y="1406049"/>
            <a:ext cx="4712400" cy="31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486600"/>
            <a:ext cx="84390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hasCustomPrompt="1" type="title"/>
          </p:nvPr>
        </p:nvSpPr>
        <p:spPr>
          <a:xfrm>
            <a:off x="859100" y="2078713"/>
            <a:ext cx="35844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1165648" y="2966388"/>
            <a:ext cx="2971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/>
        </p:txBody>
      </p:sp>
      <p:sp>
        <p:nvSpPr>
          <p:cNvPr id="155" name="Google Shape;155;p26"/>
          <p:cNvSpPr txBox="1"/>
          <p:nvPr>
            <p:ph hasCustomPrompt="1" idx="2" type="title"/>
          </p:nvPr>
        </p:nvSpPr>
        <p:spPr>
          <a:xfrm flipH="1">
            <a:off x="4709925" y="2078713"/>
            <a:ext cx="35844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/>
          <p:nvPr>
            <p:ph idx="3" type="subTitle"/>
          </p:nvPr>
        </p:nvSpPr>
        <p:spPr>
          <a:xfrm flipH="1">
            <a:off x="5016577" y="2966388"/>
            <a:ext cx="2971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sp>
        <p:nvSpPr>
          <p:cNvPr id="157" name="Google Shape;157;p26"/>
          <p:cNvSpPr txBox="1"/>
          <p:nvPr>
            <p:ph idx="4" type="title"/>
          </p:nvPr>
        </p:nvSpPr>
        <p:spPr>
          <a:xfrm>
            <a:off x="690400" y="492275"/>
            <a:ext cx="77634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_1_2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767525" y="3966838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7"/>
          <p:cNvSpPr txBox="1"/>
          <p:nvPr>
            <p:ph idx="2" type="subTitle"/>
          </p:nvPr>
        </p:nvSpPr>
        <p:spPr>
          <a:xfrm>
            <a:off x="2698062" y="3974125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27"/>
          <p:cNvSpPr txBox="1"/>
          <p:nvPr>
            <p:ph idx="3" type="subTitle"/>
          </p:nvPr>
        </p:nvSpPr>
        <p:spPr>
          <a:xfrm>
            <a:off x="4628600" y="3963341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7"/>
          <p:cNvSpPr txBox="1"/>
          <p:nvPr>
            <p:ph idx="4" type="subTitle"/>
          </p:nvPr>
        </p:nvSpPr>
        <p:spPr>
          <a:xfrm>
            <a:off x="6563412" y="3963667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27"/>
          <p:cNvSpPr txBox="1"/>
          <p:nvPr>
            <p:ph idx="5" type="subTitle"/>
          </p:nvPr>
        </p:nvSpPr>
        <p:spPr>
          <a:xfrm>
            <a:off x="767375" y="3556661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6" type="subTitle"/>
          </p:nvPr>
        </p:nvSpPr>
        <p:spPr>
          <a:xfrm>
            <a:off x="2698062" y="3556650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7" type="subTitle"/>
          </p:nvPr>
        </p:nvSpPr>
        <p:spPr>
          <a:xfrm>
            <a:off x="4628600" y="3556650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8" type="subTitle"/>
          </p:nvPr>
        </p:nvSpPr>
        <p:spPr>
          <a:xfrm>
            <a:off x="6559137" y="3556325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hasCustomPrompt="1" idx="9" type="title"/>
          </p:nvPr>
        </p:nvSpPr>
        <p:spPr>
          <a:xfrm>
            <a:off x="1143875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/>
          <p:nvPr>
            <p:ph hasCustomPrompt="1" idx="13" type="title"/>
          </p:nvPr>
        </p:nvSpPr>
        <p:spPr>
          <a:xfrm>
            <a:off x="3074550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7"/>
          <p:cNvSpPr txBox="1"/>
          <p:nvPr>
            <p:ph hasCustomPrompt="1" idx="14" type="title"/>
          </p:nvPr>
        </p:nvSpPr>
        <p:spPr>
          <a:xfrm>
            <a:off x="5005225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/>
          <p:nvPr>
            <p:ph hasCustomPrompt="1" idx="15" type="title"/>
          </p:nvPr>
        </p:nvSpPr>
        <p:spPr>
          <a:xfrm>
            <a:off x="6935900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0"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77" name="Google Shape;177;p28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59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0" sz="115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1596700" y="305562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4804747" y="305562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4923247" y="354324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1715375" y="354324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4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59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89" r="99" t="0"/>
          <a:stretch/>
        </p:blipFill>
        <p:spPr>
          <a:xfrm>
            <a:off x="0" y="572"/>
            <a:ext cx="9144000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700800" y="1874425"/>
            <a:ext cx="38712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700800" y="696095"/>
            <a:ext cx="2214000" cy="186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grpSp>
        <p:nvGrpSpPr>
          <p:cNvPr id="45" name="Google Shape;45;p10"/>
          <p:cNvGrpSpPr/>
          <p:nvPr/>
        </p:nvGrpSpPr>
        <p:grpSpPr>
          <a:xfrm rot="-314594">
            <a:off x="697904" y="3638848"/>
            <a:ext cx="5417927" cy="4501663"/>
            <a:chOff x="-3" y="3778988"/>
            <a:chExt cx="4902105" cy="4073075"/>
          </a:xfrm>
        </p:grpSpPr>
        <p:sp>
          <p:nvSpPr>
            <p:cNvPr id="46" name="Google Shape;46;p10"/>
            <p:cNvSpPr/>
            <p:nvPr/>
          </p:nvSpPr>
          <p:spPr>
            <a:xfrm flipH="1" rot="10800000">
              <a:off x="-3" y="3778988"/>
              <a:ext cx="4902105" cy="4073075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" name="Google Shape;47;p10"/>
            <p:cNvSpPr/>
            <p:nvPr/>
          </p:nvSpPr>
          <p:spPr>
            <a:xfrm flipH="1" rot="-1634205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10"/>
          <p:cNvGrpSpPr/>
          <p:nvPr/>
        </p:nvGrpSpPr>
        <p:grpSpPr>
          <a:xfrm rot="899893">
            <a:off x="-1263539" y="-763369"/>
            <a:ext cx="5750159" cy="6398115"/>
            <a:chOff x="-2725550" y="-834739"/>
            <a:chExt cx="5203067" cy="5789374"/>
          </a:xfrm>
        </p:grpSpPr>
        <p:sp>
          <p:nvSpPr>
            <p:cNvPr id="49" name="Google Shape;49;p10"/>
            <p:cNvSpPr/>
            <p:nvPr/>
          </p:nvSpPr>
          <p:spPr>
            <a:xfrm flipH="1" rot="-6300050">
              <a:off x="-2575178" y="23471"/>
              <a:ext cx="4902323" cy="4072953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" name="Google Shape;50;p10"/>
            <p:cNvSpPr/>
            <p:nvPr/>
          </p:nvSpPr>
          <p:spPr>
            <a:xfrm flipH="1" rot="7938030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 flipH="1" rot="2876940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b="1" sz="3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b="1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JadsonKris/Encode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ctrTitle"/>
          </p:nvPr>
        </p:nvSpPr>
        <p:spPr>
          <a:xfrm>
            <a:off x="919950" y="1306150"/>
            <a:ext cx="7304100" cy="27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Encoding in Style: a StyleGAN Encoder for Image-to-Image Translation</a:t>
            </a:r>
            <a:endParaRPr sz="5100"/>
          </a:p>
        </p:txBody>
      </p:sp>
      <p:sp>
        <p:nvSpPr>
          <p:cNvPr id="190" name="Google Shape;190;p33"/>
          <p:cNvSpPr txBox="1"/>
          <p:nvPr/>
        </p:nvSpPr>
        <p:spPr>
          <a:xfrm>
            <a:off x="901775" y="4180125"/>
            <a:ext cx="7347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Jadson Crislan Santos Costa                           </a:t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jcsc@ic.ufal.br</a:t>
            </a:r>
            <a:endParaRPr sz="17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ctr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"/>
              <a:t>Problema</a:t>
            </a:r>
            <a:endParaRPr/>
          </a:p>
        </p:txBody>
      </p:sp>
      <p:sp>
        <p:nvSpPr>
          <p:cNvPr id="285" name="Google Shape;285;p42"/>
          <p:cNvSpPr txBox="1"/>
          <p:nvPr>
            <p:ph idx="1" type="subTitle"/>
          </p:nvPr>
        </p:nvSpPr>
        <p:spPr>
          <a:xfrm>
            <a:off x="696325" y="1440500"/>
            <a:ext cx="5785800" cy="31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▴"/>
            </a:pPr>
            <a:r>
              <a:rPr lang="en" sz="2100"/>
              <a:t>Documentos com marca de café.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▴"/>
            </a:pPr>
            <a:r>
              <a:rPr lang="en" sz="2100"/>
              <a:t>Documentos e imagens antigas.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▴"/>
            </a:pPr>
            <a:r>
              <a:rPr lang="en" sz="2100"/>
              <a:t>Documentos amassados.</a:t>
            </a:r>
            <a:endParaRPr sz="21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▴"/>
            </a:pPr>
            <a:r>
              <a:rPr lang="en" sz="2100"/>
              <a:t>Extração de OCR.</a:t>
            </a:r>
            <a:endParaRPr sz="21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idx="1" type="subTitle"/>
          </p:nvPr>
        </p:nvSpPr>
        <p:spPr>
          <a:xfrm>
            <a:off x="696325" y="1440500"/>
            <a:ext cx="61674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▴"/>
            </a:pPr>
            <a:r>
              <a:rPr lang="en" sz="2100"/>
              <a:t>Transformar imagem para escala de cinza</a:t>
            </a:r>
            <a:endParaRPr sz="2100"/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▴"/>
            </a:pPr>
            <a:r>
              <a:rPr lang="en" sz="2100"/>
              <a:t>Filtro gaussiano (3*3)</a:t>
            </a:r>
            <a:endParaRPr sz="2100"/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▴"/>
            </a:pPr>
            <a:r>
              <a:rPr lang="en" sz="2100"/>
              <a:t>Filtro laplaciano</a:t>
            </a:r>
            <a:endParaRPr sz="2100"/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▴"/>
            </a:pPr>
            <a:r>
              <a:rPr lang="en" sz="2100"/>
              <a:t>Inverter as cores</a:t>
            </a:r>
            <a:endParaRPr sz="2100"/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▴"/>
            </a:pPr>
            <a:r>
              <a:rPr lang="en" sz="2100"/>
              <a:t>Limiarização</a:t>
            </a:r>
            <a:endParaRPr sz="2100"/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▴"/>
            </a:pPr>
            <a:r>
              <a:rPr lang="en" sz="2100"/>
              <a:t>Mudar o tamanho da imagem para 172 x 360</a:t>
            </a:r>
            <a:endParaRPr sz="2100"/>
          </a:p>
        </p:txBody>
      </p:sp>
      <p:sp>
        <p:nvSpPr>
          <p:cNvPr id="291" name="Google Shape;291;p43"/>
          <p:cNvSpPr txBox="1"/>
          <p:nvPr>
            <p:ph type="title"/>
          </p:nvPr>
        </p:nvSpPr>
        <p:spPr>
          <a:xfrm>
            <a:off x="696325" y="-575025"/>
            <a:ext cx="67182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t/>
            </a:r>
            <a:endParaRPr/>
          </a:p>
          <a:p>
            <a:pPr indent="-438150" lvl="0" marL="457200" rtl="0" algn="ctr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"/>
              <a:t>Pré processamento de imagem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5552475" y="901225"/>
            <a:ext cx="3875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</a:t>
            </a:r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 rotWithShape="1">
          <a:blip r:embed="rId3">
            <a:alphaModFix/>
          </a:blip>
          <a:srcRect b="10083" l="8265" r="0" t="10083"/>
          <a:stretch/>
        </p:blipFill>
        <p:spPr>
          <a:xfrm>
            <a:off x="5480850" y="3107900"/>
            <a:ext cx="3123300" cy="15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63" y="148327"/>
            <a:ext cx="4835025" cy="231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050" y="2678513"/>
            <a:ext cx="4937860" cy="23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idx="1" type="subTitle"/>
          </p:nvPr>
        </p:nvSpPr>
        <p:spPr>
          <a:xfrm>
            <a:off x="696325" y="1440500"/>
            <a:ext cx="68184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▴"/>
            </a:pPr>
            <a:r>
              <a:rPr lang="en" sz="2100"/>
              <a:t>Criar </a:t>
            </a:r>
            <a:r>
              <a:rPr lang="en" sz="2100"/>
              <a:t>imagens</a:t>
            </a:r>
            <a:r>
              <a:rPr lang="en" sz="2100"/>
              <a:t> com ruidos  (gauss, salt and pepper,  poisson, speckle).</a:t>
            </a:r>
            <a:endParaRPr sz="2100"/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▴"/>
            </a:pPr>
            <a:r>
              <a:rPr lang="en" sz="2100"/>
              <a:t>Espelhamento das imagens.</a:t>
            </a:r>
            <a:endParaRPr sz="2100"/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▴"/>
            </a:pPr>
            <a:r>
              <a:rPr lang="en" sz="2100"/>
              <a:t>Rotacionar as imagens.</a:t>
            </a:r>
            <a:endParaRPr sz="2100"/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▴"/>
            </a:pPr>
            <a:r>
              <a:rPr lang="en" sz="2100"/>
              <a:t>Adicionar novas imagens fora do padrão da base.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▴"/>
            </a:pPr>
            <a:r>
              <a:rPr lang="en" sz="2100"/>
              <a:t>Base de dados vai de 288 imagens para 2592</a:t>
            </a:r>
            <a:endParaRPr sz="2100"/>
          </a:p>
        </p:txBody>
      </p:sp>
      <p:sp>
        <p:nvSpPr>
          <p:cNvPr id="305" name="Google Shape;305;p45"/>
          <p:cNvSpPr txBox="1"/>
          <p:nvPr>
            <p:ph type="title"/>
          </p:nvPr>
        </p:nvSpPr>
        <p:spPr>
          <a:xfrm>
            <a:off x="-218075" y="-1260825"/>
            <a:ext cx="67182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t/>
            </a:r>
            <a:endParaRPr/>
          </a:p>
          <a:p>
            <a:pPr indent="-4381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t/>
            </a:r>
            <a:endParaRPr/>
          </a:p>
          <a:p>
            <a:pPr indent="-4381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"/>
              <a:t>Data augmentation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6"/>
          <p:cNvPicPr preferRelativeResize="0"/>
          <p:nvPr/>
        </p:nvPicPr>
        <p:blipFill rotWithShape="1">
          <a:blip r:embed="rId3">
            <a:alphaModFix/>
          </a:blip>
          <a:srcRect b="9667" l="8525" r="0" t="10498"/>
          <a:stretch/>
        </p:blipFill>
        <p:spPr>
          <a:xfrm>
            <a:off x="2550025" y="322225"/>
            <a:ext cx="3267475" cy="15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6"/>
          <p:cNvPicPr preferRelativeResize="0"/>
          <p:nvPr/>
        </p:nvPicPr>
        <p:blipFill rotWithShape="1">
          <a:blip r:embed="rId4">
            <a:alphaModFix/>
          </a:blip>
          <a:srcRect b="9667" l="8525" r="0" t="10498"/>
          <a:stretch/>
        </p:blipFill>
        <p:spPr>
          <a:xfrm>
            <a:off x="5193100" y="2379625"/>
            <a:ext cx="3267475" cy="15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6"/>
          <p:cNvPicPr preferRelativeResize="0"/>
          <p:nvPr/>
        </p:nvPicPr>
        <p:blipFill rotWithShape="1">
          <a:blip r:embed="rId5">
            <a:alphaModFix/>
          </a:blip>
          <a:srcRect b="10929" l="8525" r="0" t="9236"/>
          <a:stretch/>
        </p:blipFill>
        <p:spPr>
          <a:xfrm>
            <a:off x="655125" y="2379625"/>
            <a:ext cx="3267475" cy="15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idx="1" type="subTitle"/>
          </p:nvPr>
        </p:nvSpPr>
        <p:spPr>
          <a:xfrm>
            <a:off x="391525" y="1135700"/>
            <a:ext cx="38757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▴"/>
            </a:pPr>
            <a:r>
              <a:rPr lang="en" sz="1800"/>
              <a:t>Saida 540 * 258 = 139,320.</a:t>
            </a:r>
            <a:endParaRPr sz="18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▴"/>
            </a:pPr>
            <a:r>
              <a:rPr lang="en" sz="1800"/>
              <a:t>5 camadas</a:t>
            </a:r>
            <a:endParaRPr sz="18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▴"/>
            </a:pPr>
            <a:r>
              <a:rPr lang="en" sz="1800"/>
              <a:t>168,047,480</a:t>
            </a:r>
            <a:endParaRPr sz="18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▴"/>
            </a:pPr>
            <a:r>
              <a:rPr lang="en" sz="1800"/>
              <a:t>Loss: BinaryCrossentropy</a:t>
            </a:r>
            <a:endParaRPr sz="18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▴"/>
            </a:pPr>
            <a:r>
              <a:rPr lang="en" sz="1800"/>
              <a:t>Optimizer: ADAM</a:t>
            </a:r>
            <a:endParaRPr sz="18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▴"/>
            </a:pPr>
            <a:r>
              <a:rPr lang="en" sz="1800"/>
              <a:t>Early Stop</a:t>
            </a:r>
            <a:endParaRPr sz="18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▴"/>
            </a:pPr>
            <a:r>
              <a:rPr lang="en" sz="1800"/>
              <a:t>Rodou por 119 epocas</a:t>
            </a:r>
            <a:endParaRPr sz="18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▴"/>
            </a:pPr>
            <a:r>
              <a:rPr lang="en" sz="1800"/>
              <a:t>Loss:  0.0868 treino</a:t>
            </a:r>
            <a:endParaRPr sz="1800"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▴"/>
            </a:pPr>
            <a:r>
              <a:rPr lang="en" sz="1800"/>
              <a:t>Loss: 0.0951 teste</a:t>
            </a:r>
            <a:endParaRPr sz="1800"/>
          </a:p>
        </p:txBody>
      </p:sp>
      <p:sp>
        <p:nvSpPr>
          <p:cNvPr id="318" name="Google Shape;318;p47"/>
          <p:cNvSpPr txBox="1"/>
          <p:nvPr>
            <p:ph type="title"/>
          </p:nvPr>
        </p:nvSpPr>
        <p:spPr>
          <a:xfrm>
            <a:off x="-218075" y="-2099025"/>
            <a:ext cx="67182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t/>
            </a:r>
            <a:endParaRPr/>
          </a:p>
          <a:p>
            <a:pPr indent="-4381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t/>
            </a:r>
            <a:endParaRPr/>
          </a:p>
          <a:p>
            <a:pPr indent="-4381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t/>
            </a:r>
            <a:endParaRPr/>
          </a:p>
          <a:p>
            <a:pPr indent="-4381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lang="en"/>
              <a:t>Aplicar o algoritmo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525" y="247449"/>
            <a:ext cx="4267174" cy="203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00" y="247449"/>
            <a:ext cx="4267174" cy="203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1053500" y="2570800"/>
            <a:ext cx="65193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de uma API</a:t>
            </a:r>
            <a:endParaRPr/>
          </a:p>
        </p:txBody>
      </p:sp>
      <p:sp>
        <p:nvSpPr>
          <p:cNvPr id="330" name="Google Shape;330;p49"/>
          <p:cNvSpPr txBox="1"/>
          <p:nvPr>
            <p:ph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idx="1" type="subTitle"/>
          </p:nvPr>
        </p:nvSpPr>
        <p:spPr>
          <a:xfrm>
            <a:off x="696325" y="1440500"/>
            <a:ext cx="68184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▴"/>
            </a:pPr>
            <a:r>
              <a:rPr lang="en" sz="2100">
                <a:uFill>
                  <a:noFill/>
                </a:uFill>
                <a:hlinkClick r:id="rId3"/>
              </a:rPr>
              <a:t>JadsonKris/Encoder (github.com)</a:t>
            </a:r>
            <a:endParaRPr sz="2500"/>
          </a:p>
          <a:p>
            <a:pPr indent="-3619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▴"/>
            </a:pPr>
            <a:r>
              <a:rPr lang="en" sz="2100"/>
              <a:t>Cada chamada demora aproximadamente 10 segundos para ser executada (i5-7200u).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▴"/>
            </a:pPr>
            <a:r>
              <a:rPr lang="en" sz="2100"/>
              <a:t>Melhorou a </a:t>
            </a:r>
            <a:r>
              <a:rPr lang="en" sz="2100"/>
              <a:t>performance</a:t>
            </a:r>
            <a:r>
              <a:rPr lang="en" sz="2100"/>
              <a:t> da api Tesseract para OCR.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▴"/>
            </a:pPr>
            <a:r>
              <a:rPr lang="en" sz="2100"/>
              <a:t>Modelo ocupa mais de 300mb no formato h5.</a:t>
            </a:r>
            <a:endParaRPr sz="2100"/>
          </a:p>
          <a:p>
            <a:pPr indent="-3619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100"/>
              <a:buChar char="▴"/>
            </a:pPr>
            <a:r>
              <a:rPr lang="en" sz="2100"/>
              <a:t>Mais de 20 segundos para carregar o modelo.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/>
        </p:nvSpPr>
        <p:spPr>
          <a:xfrm>
            <a:off x="898050" y="1836975"/>
            <a:ext cx="73479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AutoNum type="arabicPeriod"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Richardson, Elad, et al. "Encoding in style: a stylegan encoder for image-to-image translation." Proceedings of the IEEE/CVF Conference on Computer Vision and Pattern Recognition. 2021.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41" name="Google Shape;341;p51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Artigo</a:t>
            </a:r>
            <a:endParaRPr/>
          </a:p>
        </p:txBody>
      </p:sp>
      <p:sp>
        <p:nvSpPr>
          <p:cNvPr id="196" name="Google Shape;196;p34"/>
          <p:cNvSpPr txBox="1"/>
          <p:nvPr>
            <p:ph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type="title"/>
          </p:nvPr>
        </p:nvSpPr>
        <p:spPr>
          <a:xfrm>
            <a:off x="1526250" y="1271850"/>
            <a:ext cx="6091500" cy="25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Obrigado!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" type="subTitle"/>
          </p:nvPr>
        </p:nvSpPr>
        <p:spPr>
          <a:xfrm>
            <a:off x="696325" y="1440500"/>
            <a:ext cx="7302900" cy="30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▴"/>
            </a:pPr>
            <a:r>
              <a:rPr lang="en" sz="1900"/>
              <a:t>Generative Adversarial Networks (GANs), uma classe de rede neural de geração de imagens.</a:t>
            </a:r>
            <a:endParaRPr sz="19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▴"/>
            </a:pPr>
            <a:r>
              <a:rPr lang="en" sz="1900"/>
              <a:t>Propõe uma nova arquitetura de </a:t>
            </a:r>
            <a:r>
              <a:rPr lang="en" sz="1900"/>
              <a:t>StyleGAN </a:t>
            </a:r>
            <a:r>
              <a:rPr lang="en" sz="1900"/>
              <a:t>i</a:t>
            </a:r>
            <a:r>
              <a:rPr lang="en" sz="1900"/>
              <a:t>ntroduzindo um encoder na arquitetura.</a:t>
            </a:r>
            <a:endParaRPr sz="1900"/>
          </a:p>
        </p:txBody>
      </p:sp>
      <p:sp>
        <p:nvSpPr>
          <p:cNvPr id="202" name="Google Shape;202;p35"/>
          <p:cNvSpPr txBox="1"/>
          <p:nvPr>
            <p:ph type="title"/>
          </p:nvPr>
        </p:nvSpPr>
        <p:spPr>
          <a:xfrm>
            <a:off x="700800" y="340150"/>
            <a:ext cx="38712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300"/>
              <a:t>Introduction</a:t>
            </a:r>
            <a:endParaRPr sz="4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 b="1066" l="543" r="553" t="1066"/>
          <a:stretch/>
        </p:blipFill>
        <p:spPr>
          <a:xfrm>
            <a:off x="0" y="250273"/>
            <a:ext cx="9143999" cy="4642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idx="2" type="title"/>
          </p:nvPr>
        </p:nvSpPr>
        <p:spPr>
          <a:xfrm>
            <a:off x="1248713" y="1758325"/>
            <a:ext cx="3046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Frontalization</a:t>
            </a:r>
            <a:endParaRPr/>
          </a:p>
        </p:txBody>
      </p:sp>
      <p:sp>
        <p:nvSpPr>
          <p:cNvPr id="213" name="Google Shape;213;p37"/>
          <p:cNvSpPr txBox="1"/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Metodologia</a:t>
            </a:r>
            <a:endParaRPr sz="4300"/>
          </a:p>
        </p:txBody>
      </p:sp>
      <p:sp>
        <p:nvSpPr>
          <p:cNvPr id="214" name="Google Shape;214;p37"/>
          <p:cNvSpPr txBox="1"/>
          <p:nvPr>
            <p:ph idx="1" type="subTitle"/>
          </p:nvPr>
        </p:nvSpPr>
        <p:spPr>
          <a:xfrm>
            <a:off x="1248818" y="2312050"/>
            <a:ext cx="3046200" cy="24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Utiliza as bases de dados CelebA-HQ e  FFHQ.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Espelha a imagem e força o </a:t>
            </a:r>
            <a:r>
              <a:rPr lang="en"/>
              <a:t>algoritmo</a:t>
            </a:r>
            <a:r>
              <a:rPr lang="en"/>
              <a:t> a encontrar a imagem frontalizada tanto </a:t>
            </a:r>
            <a:r>
              <a:rPr lang="en"/>
              <a:t>a partir</a:t>
            </a:r>
            <a:r>
              <a:rPr lang="en"/>
              <a:t> da  original quanto </a:t>
            </a:r>
            <a:r>
              <a:rPr lang="en"/>
              <a:t> a partir</a:t>
            </a:r>
            <a:r>
              <a:rPr lang="en"/>
              <a:t> da imagem espelhada, para a rede neural </a:t>
            </a:r>
            <a:r>
              <a:rPr lang="en"/>
              <a:t>aprender</a:t>
            </a:r>
            <a:r>
              <a:rPr lang="en"/>
              <a:t> apenas um </a:t>
            </a:r>
            <a:r>
              <a:rPr lang="en"/>
              <a:t>padrão</a:t>
            </a:r>
            <a:r>
              <a:rPr lang="en"/>
              <a:t> de imagem frontal.</a:t>
            </a:r>
            <a:endParaRPr/>
          </a:p>
        </p:txBody>
      </p:sp>
      <p:sp>
        <p:nvSpPr>
          <p:cNvPr id="215" name="Google Shape;215;p37"/>
          <p:cNvSpPr txBox="1"/>
          <p:nvPr>
            <p:ph idx="3" type="title"/>
          </p:nvPr>
        </p:nvSpPr>
        <p:spPr>
          <a:xfrm>
            <a:off x="4722238" y="1758300"/>
            <a:ext cx="31731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Image Synthesis</a:t>
            </a:r>
            <a:endParaRPr/>
          </a:p>
        </p:txBody>
      </p:sp>
      <p:sp>
        <p:nvSpPr>
          <p:cNvPr id="216" name="Google Shape;216;p37"/>
          <p:cNvSpPr txBox="1"/>
          <p:nvPr>
            <p:ph idx="4" type="subTitle"/>
          </p:nvPr>
        </p:nvSpPr>
        <p:spPr>
          <a:xfrm>
            <a:off x="4722238" y="2312050"/>
            <a:ext cx="3173100" cy="23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Utiliza uma base de dados de CelebA-HQ, AFHQ Cat e AFHQ Dog.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Para cada imagem aplica um filtro de "esboço a lápis". 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Em seguida, aplica o método de simplificação de esboço, e assim,  resulta em imagens que lembram esboços feitos à mão.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idx="4294967295" type="title"/>
          </p:nvPr>
        </p:nvSpPr>
        <p:spPr>
          <a:xfrm>
            <a:off x="696300" y="343200"/>
            <a:ext cx="775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Resultados: Face Frontalization</a:t>
            </a:r>
            <a:endParaRPr sz="3700"/>
          </a:p>
        </p:txBody>
      </p:sp>
      <p:pic>
        <p:nvPicPr>
          <p:cNvPr id="222" name="Google Shape;222;p38"/>
          <p:cNvPicPr preferRelativeResize="0"/>
          <p:nvPr/>
        </p:nvPicPr>
        <p:blipFill rotWithShape="1">
          <a:blip r:embed="rId3">
            <a:alphaModFix/>
          </a:blip>
          <a:srcRect b="0" l="0" r="901" t="0"/>
          <a:stretch/>
        </p:blipFill>
        <p:spPr>
          <a:xfrm>
            <a:off x="1083650" y="1185525"/>
            <a:ext cx="2864175" cy="37468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p38"/>
          <p:cNvGraphicFramePr/>
          <p:nvPr/>
        </p:nvGraphicFramePr>
        <p:xfrm>
          <a:off x="4332900" y="206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{2F2D1521-123F-4D48-A4B9-4425AEE3E6A8}</a:tableStyleId>
              </a:tblPr>
              <a:tblGrid>
                <a:gridCol w="1236475"/>
                <a:gridCol w="1913175"/>
                <a:gridCol w="1153250"/>
              </a:tblGrid>
              <a:tr h="64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Method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Similarity</a:t>
                      </a:r>
                      <a:endParaRPr sz="200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90° - 70° - 50° - 30°</a:t>
                      </a:r>
                      <a:endParaRPr sz="2000">
                        <a:solidFill>
                          <a:schemeClr val="accent2"/>
                        </a:solidFill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Runtine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R&amp;R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0.34 - 0.56 - 0.66 - 0.7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1.5s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pSp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0.32 - 0.52 - 0.60 - 0.63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0.1s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976" y="2131800"/>
            <a:ext cx="2781000" cy="301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025" y="2531859"/>
            <a:ext cx="3039775" cy="261164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9"/>
          <p:cNvSpPr txBox="1"/>
          <p:nvPr>
            <p:ph idx="4294967295" type="subTitle"/>
          </p:nvPr>
        </p:nvSpPr>
        <p:spPr>
          <a:xfrm>
            <a:off x="3852150" y="1068775"/>
            <a:ext cx="2251500" cy="10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Percepção humana </a:t>
            </a:r>
            <a:endParaRPr sz="1500"/>
          </a:p>
          <a:p>
            <a:pPr indent="0" lvl="0" marL="0" rtl="0" algn="ctr">
              <a:lnSpc>
                <a:spcPct val="6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(8400 pessoas)</a:t>
            </a:r>
            <a:endParaRPr sz="1500"/>
          </a:p>
        </p:txBody>
      </p:sp>
      <p:graphicFrame>
        <p:nvGraphicFramePr>
          <p:cNvPr id="231" name="Google Shape;231;p39"/>
          <p:cNvGraphicFramePr/>
          <p:nvPr/>
        </p:nvGraphicFramePr>
        <p:xfrm>
          <a:off x="1211300" y="92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{2F2D1521-123F-4D48-A4B9-4425AEE3E6A8}</a:tableStyleId>
              </a:tblPr>
              <a:tblGrid>
                <a:gridCol w="1317700"/>
                <a:gridCol w="1564725"/>
              </a:tblGrid>
              <a:tr h="57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Task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p2p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Segmentation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94,72%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Sketch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93,34%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p39"/>
          <p:cNvSpPr txBox="1"/>
          <p:nvPr>
            <p:ph idx="4294967295" type="title"/>
          </p:nvPr>
        </p:nvSpPr>
        <p:spPr>
          <a:xfrm>
            <a:off x="58500" y="288425"/>
            <a:ext cx="90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Resultados: </a:t>
            </a:r>
            <a:r>
              <a:rPr lang="en" sz="3700"/>
              <a:t>Conditional Image Synthesis</a:t>
            </a:r>
            <a:endParaRPr sz="3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endParaRPr/>
          </a:p>
        </p:txBody>
      </p:sp>
      <p:sp>
        <p:nvSpPr>
          <p:cNvPr id="238" name="Google Shape;238;p40"/>
          <p:cNvSpPr txBox="1"/>
          <p:nvPr>
            <p:ph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projeto</a:t>
            </a:r>
            <a:endParaRPr/>
          </a:p>
        </p:txBody>
      </p:sp>
      <p:sp>
        <p:nvSpPr>
          <p:cNvPr id="244" name="Google Shape;244;p41"/>
          <p:cNvSpPr txBox="1"/>
          <p:nvPr>
            <p:ph idx="4294967295" type="subTitle"/>
          </p:nvPr>
        </p:nvSpPr>
        <p:spPr>
          <a:xfrm>
            <a:off x="739150" y="3743774"/>
            <a:ext cx="14499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Imagens e documentos borrados.</a:t>
            </a:r>
            <a:endParaRPr b="0" sz="14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245" name="Google Shape;245;p41"/>
          <p:cNvSpPr txBox="1"/>
          <p:nvPr>
            <p:ph idx="4294967295" type="subTitle"/>
          </p:nvPr>
        </p:nvSpPr>
        <p:spPr>
          <a:xfrm>
            <a:off x="2799800" y="3743774"/>
            <a:ext cx="14499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400"/>
              <a:t>Diminuir ruídos e simplificar a imagem.</a:t>
            </a:r>
            <a:endParaRPr b="0" sz="14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246" name="Google Shape;246;p41"/>
          <p:cNvSpPr txBox="1"/>
          <p:nvPr>
            <p:ph idx="4294967295" type="subTitle"/>
          </p:nvPr>
        </p:nvSpPr>
        <p:spPr>
          <a:xfrm>
            <a:off x="4920400" y="3743774"/>
            <a:ext cx="14499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/>
              <a:t>Aumentar a base de dados.</a:t>
            </a:r>
            <a:endParaRPr b="0" sz="1400"/>
          </a:p>
        </p:txBody>
      </p:sp>
      <p:sp>
        <p:nvSpPr>
          <p:cNvPr id="247" name="Google Shape;247;p41"/>
          <p:cNvSpPr txBox="1"/>
          <p:nvPr>
            <p:ph idx="4294967295" type="subTitle"/>
          </p:nvPr>
        </p:nvSpPr>
        <p:spPr>
          <a:xfrm>
            <a:off x="700925" y="3005375"/>
            <a:ext cx="14499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0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Problema</a:t>
            </a:r>
            <a:endParaRPr b="0" sz="20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48" name="Google Shape;248;p41"/>
          <p:cNvSpPr txBox="1"/>
          <p:nvPr>
            <p:ph idx="4294967295" type="subTitle"/>
          </p:nvPr>
        </p:nvSpPr>
        <p:spPr>
          <a:xfrm>
            <a:off x="2544952" y="3005375"/>
            <a:ext cx="19596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Pré processamento de imagem </a:t>
            </a:r>
            <a:endParaRPr b="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49" name="Google Shape;249;p41"/>
          <p:cNvSpPr txBox="1"/>
          <p:nvPr>
            <p:ph idx="4294967295" type="subTitle"/>
          </p:nvPr>
        </p:nvSpPr>
        <p:spPr>
          <a:xfrm>
            <a:off x="4773150" y="3005375"/>
            <a:ext cx="17007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 augmentation</a:t>
            </a:r>
            <a:endParaRPr b="0" sz="18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50" name="Google Shape;250;p41"/>
          <p:cNvSpPr txBox="1"/>
          <p:nvPr>
            <p:ph idx="4294967295" type="subTitle"/>
          </p:nvPr>
        </p:nvSpPr>
        <p:spPr>
          <a:xfrm>
            <a:off x="7041012" y="3743774"/>
            <a:ext cx="14499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Criação de uma rede neural  encoder.</a:t>
            </a:r>
            <a:endParaRPr b="0" sz="14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251" name="Google Shape;251;p41"/>
          <p:cNvSpPr txBox="1"/>
          <p:nvPr>
            <p:ph idx="4294967295" type="subTitle"/>
          </p:nvPr>
        </p:nvSpPr>
        <p:spPr>
          <a:xfrm>
            <a:off x="6997299" y="3005375"/>
            <a:ext cx="16197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Aplicar o algoritmo</a:t>
            </a:r>
            <a:endParaRPr b="0" sz="1800">
              <a:solidFill>
                <a:schemeClr val="accent2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cxnSp>
        <p:nvCxnSpPr>
          <p:cNvPr id="252" name="Google Shape;252;p41"/>
          <p:cNvCxnSpPr/>
          <p:nvPr/>
        </p:nvCxnSpPr>
        <p:spPr>
          <a:xfrm>
            <a:off x="1566750" y="2566575"/>
            <a:ext cx="17523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3" name="Google Shape;253;p41"/>
          <p:cNvGrpSpPr/>
          <p:nvPr/>
        </p:nvGrpSpPr>
        <p:grpSpPr>
          <a:xfrm>
            <a:off x="1203976" y="2344815"/>
            <a:ext cx="443795" cy="443519"/>
            <a:chOff x="6479471" y="2079003"/>
            <a:chExt cx="348923" cy="348706"/>
          </a:xfrm>
        </p:grpSpPr>
        <p:sp>
          <p:nvSpPr>
            <p:cNvPr id="254" name="Google Shape;254;p41"/>
            <p:cNvSpPr/>
            <p:nvPr/>
          </p:nvSpPr>
          <p:spPr>
            <a:xfrm>
              <a:off x="6479471" y="2200291"/>
              <a:ext cx="38170" cy="22566"/>
            </a:xfrm>
            <a:custGeom>
              <a:rect b="b" l="l" r="r" t="t"/>
              <a:pathLst>
                <a:path extrusionOk="0" h="820" w="1387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" name="Google Shape;255;p41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256" name="Google Shape;256;p41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rect b="b" l="l" r="r" t="t"/>
                <a:pathLst>
                  <a:path extrusionOk="0" h="12671" w="9421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41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rect b="b" l="l" r="r" t="t"/>
                <a:pathLst>
                  <a:path extrusionOk="0" h="5830" w="249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41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rect b="b" l="l" r="r" t="t"/>
                <a:pathLst>
                  <a:path extrusionOk="0" h="1213" w="1293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41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rect b="b" l="l" r="r" t="t"/>
                <a:pathLst>
                  <a:path extrusionOk="0" h="1214" w="1292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41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rect b="b" l="l" r="r" t="t"/>
                <a:pathLst>
                  <a:path extrusionOk="0" h="1213" w="1292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41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rect b="b" l="l" r="r" t="t"/>
                <a:pathLst>
                  <a:path extrusionOk="0" h="1214" w="1293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41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rect b="b" l="l" r="r" t="t"/>
                <a:pathLst>
                  <a:path extrusionOk="0" h="820" w="1419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63" name="Google Shape;263;p41"/>
          <p:cNvCxnSpPr>
            <a:endCxn id="264" idx="6"/>
          </p:cNvCxnSpPr>
          <p:nvPr/>
        </p:nvCxnSpPr>
        <p:spPr>
          <a:xfrm>
            <a:off x="3731450" y="2566600"/>
            <a:ext cx="1700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41"/>
          <p:cNvCxnSpPr/>
          <p:nvPr/>
        </p:nvCxnSpPr>
        <p:spPr>
          <a:xfrm>
            <a:off x="5782575" y="2566575"/>
            <a:ext cx="17523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6" name="Google Shape;266;p41"/>
          <p:cNvGrpSpPr/>
          <p:nvPr/>
        </p:nvGrpSpPr>
        <p:grpSpPr>
          <a:xfrm>
            <a:off x="5396736" y="2354866"/>
            <a:ext cx="443342" cy="447752"/>
            <a:chOff x="-64764500" y="2280550"/>
            <a:chExt cx="316650" cy="319800"/>
          </a:xfrm>
        </p:grpSpPr>
        <p:sp>
          <p:nvSpPr>
            <p:cNvPr id="267" name="Google Shape;267;p41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41"/>
          <p:cNvGrpSpPr/>
          <p:nvPr/>
        </p:nvGrpSpPr>
        <p:grpSpPr>
          <a:xfrm>
            <a:off x="3298319" y="2357172"/>
            <a:ext cx="460076" cy="443309"/>
            <a:chOff x="-44914800" y="2342000"/>
            <a:chExt cx="300900" cy="300875"/>
          </a:xfrm>
        </p:grpSpPr>
        <p:sp>
          <p:nvSpPr>
            <p:cNvPr id="270" name="Google Shape;270;p41"/>
            <p:cNvSpPr/>
            <p:nvPr/>
          </p:nvSpPr>
          <p:spPr>
            <a:xfrm>
              <a:off x="-44914800" y="2342000"/>
              <a:ext cx="300900" cy="300875"/>
            </a:xfrm>
            <a:custGeom>
              <a:rect b="b" l="l" r="r" t="t"/>
              <a:pathLst>
                <a:path extrusionOk="0" h="12035" w="12036">
                  <a:moveTo>
                    <a:pt x="1450" y="725"/>
                  </a:moveTo>
                  <a:lnTo>
                    <a:pt x="1450" y="1418"/>
                  </a:lnTo>
                  <a:lnTo>
                    <a:pt x="725" y="1418"/>
                  </a:lnTo>
                  <a:lnTo>
                    <a:pt x="725" y="725"/>
                  </a:lnTo>
                  <a:close/>
                  <a:moveTo>
                    <a:pt x="11311" y="725"/>
                  </a:moveTo>
                  <a:lnTo>
                    <a:pt x="11311" y="1418"/>
                  </a:lnTo>
                  <a:lnTo>
                    <a:pt x="10618" y="1418"/>
                  </a:lnTo>
                  <a:lnTo>
                    <a:pt x="10618" y="725"/>
                  </a:lnTo>
                  <a:close/>
                  <a:moveTo>
                    <a:pt x="9893" y="1418"/>
                  </a:moveTo>
                  <a:lnTo>
                    <a:pt x="9893" y="1796"/>
                  </a:lnTo>
                  <a:cubicBezTo>
                    <a:pt x="9893" y="1985"/>
                    <a:pt x="10051" y="2142"/>
                    <a:pt x="10240" y="2142"/>
                  </a:cubicBezTo>
                  <a:lnTo>
                    <a:pt x="10618" y="2142"/>
                  </a:lnTo>
                  <a:lnTo>
                    <a:pt x="10618" y="9893"/>
                  </a:lnTo>
                  <a:lnTo>
                    <a:pt x="10240" y="9893"/>
                  </a:lnTo>
                  <a:cubicBezTo>
                    <a:pt x="10051" y="9893"/>
                    <a:pt x="9893" y="10050"/>
                    <a:pt x="9893" y="10239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39"/>
                  </a:lnTo>
                  <a:cubicBezTo>
                    <a:pt x="2143" y="10050"/>
                    <a:pt x="1985" y="9893"/>
                    <a:pt x="1796" y="9893"/>
                  </a:cubicBezTo>
                  <a:lnTo>
                    <a:pt x="1450" y="9893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1418" y="10617"/>
                  </a:moveTo>
                  <a:lnTo>
                    <a:pt x="1418" y="11310"/>
                  </a:lnTo>
                  <a:lnTo>
                    <a:pt x="725" y="11310"/>
                  </a:lnTo>
                  <a:lnTo>
                    <a:pt x="725" y="10617"/>
                  </a:lnTo>
                  <a:close/>
                  <a:moveTo>
                    <a:pt x="11311" y="10617"/>
                  </a:moveTo>
                  <a:lnTo>
                    <a:pt x="11311" y="11310"/>
                  </a:lnTo>
                  <a:lnTo>
                    <a:pt x="10618" y="11310"/>
                  </a:lnTo>
                  <a:lnTo>
                    <a:pt x="10618" y="10617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64"/>
                  </a:lnTo>
                  <a:cubicBezTo>
                    <a:pt x="1" y="1985"/>
                    <a:pt x="158" y="2142"/>
                    <a:pt x="379" y="2142"/>
                  </a:cubicBezTo>
                  <a:lnTo>
                    <a:pt x="725" y="2142"/>
                  </a:lnTo>
                  <a:lnTo>
                    <a:pt x="725" y="9893"/>
                  </a:lnTo>
                  <a:lnTo>
                    <a:pt x="379" y="9893"/>
                  </a:lnTo>
                  <a:cubicBezTo>
                    <a:pt x="158" y="9893"/>
                    <a:pt x="1" y="10050"/>
                    <a:pt x="1" y="10239"/>
                  </a:cubicBezTo>
                  <a:lnTo>
                    <a:pt x="1" y="11657"/>
                  </a:lnTo>
                  <a:cubicBezTo>
                    <a:pt x="1" y="11877"/>
                    <a:pt x="158" y="12035"/>
                    <a:pt x="379" y="12035"/>
                  </a:cubicBezTo>
                  <a:lnTo>
                    <a:pt x="1796" y="12035"/>
                  </a:lnTo>
                  <a:cubicBezTo>
                    <a:pt x="1985" y="12035"/>
                    <a:pt x="2143" y="11877"/>
                    <a:pt x="2143" y="11657"/>
                  </a:cubicBezTo>
                  <a:lnTo>
                    <a:pt x="2143" y="11310"/>
                  </a:lnTo>
                  <a:lnTo>
                    <a:pt x="9893" y="11310"/>
                  </a:lnTo>
                  <a:lnTo>
                    <a:pt x="9893" y="11657"/>
                  </a:lnTo>
                  <a:cubicBezTo>
                    <a:pt x="9893" y="11877"/>
                    <a:pt x="10051" y="12035"/>
                    <a:pt x="10240" y="12035"/>
                  </a:cubicBezTo>
                  <a:lnTo>
                    <a:pt x="11657" y="12035"/>
                  </a:lnTo>
                  <a:cubicBezTo>
                    <a:pt x="11878" y="12035"/>
                    <a:pt x="12036" y="11877"/>
                    <a:pt x="12036" y="11657"/>
                  </a:cubicBezTo>
                  <a:lnTo>
                    <a:pt x="12036" y="10239"/>
                  </a:lnTo>
                  <a:cubicBezTo>
                    <a:pt x="12036" y="10050"/>
                    <a:pt x="11878" y="9893"/>
                    <a:pt x="11657" y="9893"/>
                  </a:cubicBezTo>
                  <a:lnTo>
                    <a:pt x="11311" y="9893"/>
                  </a:lnTo>
                  <a:lnTo>
                    <a:pt x="11311" y="2142"/>
                  </a:lnTo>
                  <a:lnTo>
                    <a:pt x="11657" y="2142"/>
                  </a:lnTo>
                  <a:cubicBezTo>
                    <a:pt x="11878" y="2142"/>
                    <a:pt x="12036" y="1985"/>
                    <a:pt x="12036" y="1764"/>
                  </a:cubicBezTo>
                  <a:lnTo>
                    <a:pt x="12036" y="378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-44860450" y="2412875"/>
              <a:ext cx="193000" cy="159125"/>
            </a:xfrm>
            <a:custGeom>
              <a:rect b="b" l="l" r="r" t="t"/>
              <a:pathLst>
                <a:path extrusionOk="0" h="6365" w="7720">
                  <a:moveTo>
                    <a:pt x="7026" y="694"/>
                  </a:moveTo>
                  <a:lnTo>
                    <a:pt x="7026" y="725"/>
                  </a:lnTo>
                  <a:lnTo>
                    <a:pt x="7026" y="5136"/>
                  </a:lnTo>
                  <a:lnTo>
                    <a:pt x="5514" y="3624"/>
                  </a:lnTo>
                  <a:cubicBezTo>
                    <a:pt x="5451" y="3561"/>
                    <a:pt x="5356" y="3498"/>
                    <a:pt x="5262" y="3498"/>
                  </a:cubicBezTo>
                  <a:cubicBezTo>
                    <a:pt x="5167" y="3498"/>
                    <a:pt x="5041" y="3561"/>
                    <a:pt x="5010" y="3624"/>
                  </a:cubicBezTo>
                  <a:lnTo>
                    <a:pt x="3907" y="4821"/>
                  </a:lnTo>
                  <a:lnTo>
                    <a:pt x="2678" y="3592"/>
                  </a:lnTo>
                  <a:cubicBezTo>
                    <a:pt x="2615" y="3529"/>
                    <a:pt x="2529" y="3498"/>
                    <a:pt x="2438" y="3498"/>
                  </a:cubicBezTo>
                  <a:cubicBezTo>
                    <a:pt x="2348" y="3498"/>
                    <a:pt x="2253" y="3529"/>
                    <a:pt x="2174" y="3592"/>
                  </a:cubicBezTo>
                  <a:lnTo>
                    <a:pt x="662" y="5104"/>
                  </a:lnTo>
                  <a:lnTo>
                    <a:pt x="662" y="694"/>
                  </a:lnTo>
                  <a:close/>
                  <a:moveTo>
                    <a:pt x="2458" y="4380"/>
                  </a:moveTo>
                  <a:lnTo>
                    <a:pt x="3718" y="5640"/>
                  </a:lnTo>
                  <a:lnTo>
                    <a:pt x="1198" y="5640"/>
                  </a:lnTo>
                  <a:lnTo>
                    <a:pt x="2458" y="4380"/>
                  </a:lnTo>
                  <a:close/>
                  <a:moveTo>
                    <a:pt x="5293" y="4411"/>
                  </a:moveTo>
                  <a:lnTo>
                    <a:pt x="6554" y="5671"/>
                  </a:lnTo>
                  <a:lnTo>
                    <a:pt x="4695" y="5671"/>
                  </a:lnTo>
                  <a:lnTo>
                    <a:pt x="4695" y="5640"/>
                  </a:lnTo>
                  <a:lnTo>
                    <a:pt x="4411" y="5356"/>
                  </a:lnTo>
                  <a:lnTo>
                    <a:pt x="5293" y="4411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5986"/>
                  </a:lnTo>
                  <a:cubicBezTo>
                    <a:pt x="0" y="6207"/>
                    <a:pt x="158" y="6365"/>
                    <a:pt x="347" y="6365"/>
                  </a:cubicBezTo>
                  <a:lnTo>
                    <a:pt x="7373" y="6365"/>
                  </a:lnTo>
                  <a:cubicBezTo>
                    <a:pt x="7562" y="6365"/>
                    <a:pt x="7719" y="6207"/>
                    <a:pt x="7719" y="5986"/>
                  </a:cubicBezTo>
                  <a:lnTo>
                    <a:pt x="7719" y="379"/>
                  </a:lnTo>
                  <a:cubicBezTo>
                    <a:pt x="7719" y="158"/>
                    <a:pt x="7562" y="1"/>
                    <a:pt x="7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-44791150" y="2439650"/>
              <a:ext cx="52800" cy="53600"/>
            </a:xfrm>
            <a:custGeom>
              <a:rect b="b" l="l" r="r" t="t"/>
              <a:pathLst>
                <a:path extrusionOk="0" h="2144" w="2112">
                  <a:moveTo>
                    <a:pt x="1041" y="725"/>
                  </a:moveTo>
                  <a:cubicBezTo>
                    <a:pt x="1261" y="725"/>
                    <a:pt x="1419" y="883"/>
                    <a:pt x="1419" y="1072"/>
                  </a:cubicBezTo>
                  <a:cubicBezTo>
                    <a:pt x="1419" y="1261"/>
                    <a:pt x="1261" y="1418"/>
                    <a:pt x="1041" y="1418"/>
                  </a:cubicBezTo>
                  <a:cubicBezTo>
                    <a:pt x="852" y="1418"/>
                    <a:pt x="694" y="1261"/>
                    <a:pt x="694" y="1072"/>
                  </a:cubicBezTo>
                  <a:cubicBezTo>
                    <a:pt x="694" y="883"/>
                    <a:pt x="852" y="725"/>
                    <a:pt x="1041" y="725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32" y="1670"/>
                    <a:pt x="505" y="2143"/>
                    <a:pt x="1041" y="2143"/>
                  </a:cubicBezTo>
                  <a:cubicBezTo>
                    <a:pt x="1639" y="2143"/>
                    <a:pt x="2112" y="1670"/>
                    <a:pt x="2112" y="1072"/>
                  </a:cubicBezTo>
                  <a:cubicBezTo>
                    <a:pt x="2112" y="473"/>
                    <a:pt x="1639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41"/>
          <p:cNvGrpSpPr/>
          <p:nvPr/>
        </p:nvGrpSpPr>
        <p:grpSpPr>
          <a:xfrm>
            <a:off x="7512504" y="2374443"/>
            <a:ext cx="506929" cy="363972"/>
            <a:chOff x="-47527350" y="2747625"/>
            <a:chExt cx="300100" cy="228425"/>
          </a:xfrm>
        </p:grpSpPr>
        <p:sp>
          <p:nvSpPr>
            <p:cNvPr id="274" name="Google Shape;274;p41"/>
            <p:cNvSpPr/>
            <p:nvPr/>
          </p:nvSpPr>
          <p:spPr>
            <a:xfrm>
              <a:off x="-47475350" y="2782275"/>
              <a:ext cx="124450" cy="124475"/>
            </a:xfrm>
            <a:custGeom>
              <a:rect b="b" l="l" r="r" t="t"/>
              <a:pathLst>
                <a:path extrusionOk="0" h="4979" w="4978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-47333600" y="278227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-47333600" y="281772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-47333600" y="2852375"/>
              <a:ext cx="53600" cy="17350"/>
            </a:xfrm>
            <a:custGeom>
              <a:rect b="b" l="l" r="r" t="t"/>
              <a:pathLst>
                <a:path extrusionOk="0" h="694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-47333600" y="2887800"/>
              <a:ext cx="53600" cy="17375"/>
            </a:xfrm>
            <a:custGeom>
              <a:rect b="b" l="l" r="r" t="t"/>
              <a:pathLst>
                <a:path extrusionOk="0" h="695" w="214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-47527350" y="2747625"/>
              <a:ext cx="300100" cy="228425"/>
            </a:xfrm>
            <a:custGeom>
              <a:rect b="b" l="l" r="r" t="t"/>
              <a:pathLst>
                <a:path extrusionOk="0" h="9137" w="12004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