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2" r:id="rId3"/>
  </p:sldMasterIdLst>
  <p:sldIdLst>
    <p:sldId id="266" r:id="rId4"/>
    <p:sldId id="272" r:id="rId5"/>
    <p:sldId id="3361" r:id="rId6"/>
    <p:sldId id="3365" r:id="rId7"/>
    <p:sldId id="3366" r:id="rId8"/>
    <p:sldId id="3370" r:id="rId9"/>
    <p:sldId id="3371" r:id="rId10"/>
    <p:sldId id="3373" r:id="rId11"/>
    <p:sldId id="3372" r:id="rId12"/>
    <p:sldId id="3375" r:id="rId13"/>
    <p:sldId id="3374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22C65-6CA9-B164-B622-5B8477641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12958E-2744-1DF4-37E5-74449CB2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BF78A-F204-FC72-715C-06339DF5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9BEABD-A434-E35F-5610-AB4FA219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4BBBD-0515-FEEE-84C0-611C8933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940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401B-22AB-89AC-CFED-A00FC9D7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8275DE-855E-0F0A-7489-7E08D226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13982-3198-D644-FC46-7EC216D3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B6738E-955F-C6D0-9185-5743D454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CE7A4-AFBF-9CC5-1084-58DE1721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20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08AA3A-6B43-48F2-3500-3786DC426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3C4298-0EDE-FAEB-6F44-F22D8C70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170B9-B710-9155-125A-9C61245B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93706-B921-6CB2-FC69-D12989A3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4A81F-B87C-FDF7-80DF-5BC0F541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110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62110"/>
          </a:xfrm>
          <a:prstGeom prst="rect">
            <a:avLst/>
          </a:prstGeom>
        </p:spPr>
      </p:pic>
      <p:sp>
        <p:nvSpPr>
          <p:cNvPr id="8" name="4 Título"/>
          <p:cNvSpPr>
            <a:spLocks noGrp="1"/>
          </p:cNvSpPr>
          <p:nvPr>
            <p:ph type="ctrTitle"/>
          </p:nvPr>
        </p:nvSpPr>
        <p:spPr>
          <a:xfrm>
            <a:off x="1108863" y="4174608"/>
            <a:ext cx="5091822" cy="677846"/>
          </a:xfrm>
        </p:spPr>
        <p:txBody>
          <a:bodyPr>
            <a:normAutofit/>
          </a:bodyPr>
          <a:lstStyle/>
          <a:p>
            <a:pPr algn="l"/>
            <a:r>
              <a:rPr lang="es-AR" sz="2176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Titulo de la presentación</a:t>
            </a:r>
          </a:p>
        </p:txBody>
      </p:sp>
      <p:sp>
        <p:nvSpPr>
          <p:cNvPr id="9" name="5 Subtítulo"/>
          <p:cNvSpPr>
            <a:spLocks noGrp="1"/>
          </p:cNvSpPr>
          <p:nvPr>
            <p:ph type="subTitle" idx="1"/>
          </p:nvPr>
        </p:nvSpPr>
        <p:spPr>
          <a:xfrm>
            <a:off x="1108863" y="4790027"/>
            <a:ext cx="2939775" cy="391782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algn="l"/>
            <a:r>
              <a:rPr lang="es-AR" sz="145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Subtitulo</a:t>
            </a:r>
          </a:p>
        </p:txBody>
      </p:sp>
    </p:spTree>
    <p:extLst>
      <p:ext uri="{BB962C8B-B14F-4D97-AF65-F5344CB8AC3E}">
        <p14:creationId xmlns:p14="http://schemas.microsoft.com/office/powerpoint/2010/main" val="301679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62110"/>
          </a:xfrm>
          <a:prstGeom prst="rect">
            <a:avLst/>
          </a:prstGeom>
        </p:spPr>
      </p:pic>
      <p:sp>
        <p:nvSpPr>
          <p:cNvPr id="8" name="4 Título"/>
          <p:cNvSpPr>
            <a:spLocks noGrp="1"/>
          </p:cNvSpPr>
          <p:nvPr>
            <p:ph type="ctrTitle"/>
          </p:nvPr>
        </p:nvSpPr>
        <p:spPr>
          <a:xfrm>
            <a:off x="1108863" y="4174608"/>
            <a:ext cx="5091822" cy="677846"/>
          </a:xfrm>
        </p:spPr>
        <p:txBody>
          <a:bodyPr>
            <a:normAutofit/>
          </a:bodyPr>
          <a:lstStyle/>
          <a:p>
            <a:pPr algn="l"/>
            <a:r>
              <a:rPr lang="es-AR" sz="2176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Titulo de la presentación</a:t>
            </a:r>
          </a:p>
        </p:txBody>
      </p:sp>
      <p:sp>
        <p:nvSpPr>
          <p:cNvPr id="9" name="5 Subtítulo"/>
          <p:cNvSpPr>
            <a:spLocks noGrp="1"/>
          </p:cNvSpPr>
          <p:nvPr>
            <p:ph type="subTitle" idx="1"/>
          </p:nvPr>
        </p:nvSpPr>
        <p:spPr>
          <a:xfrm>
            <a:off x="1108863" y="4790027"/>
            <a:ext cx="2939775" cy="391782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algn="l"/>
            <a:r>
              <a:rPr lang="es-AR" sz="145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Subtitulo</a:t>
            </a:r>
          </a:p>
        </p:txBody>
      </p:sp>
    </p:spTree>
    <p:extLst>
      <p:ext uri="{BB962C8B-B14F-4D97-AF65-F5344CB8AC3E}">
        <p14:creationId xmlns:p14="http://schemas.microsoft.com/office/powerpoint/2010/main" val="367464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01D65DF9-1BA1-4342-99FF-4CCF1D147A2B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599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938A1C21-2F3C-4392-BEEC-FA4BB69F41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77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9699"/>
            <a:ext cx="10972800" cy="412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703262"/>
            <a:ext cx="10972800" cy="576986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98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01D65DF9-1BA1-4342-99FF-4CCF1D147A2B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599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938A1C21-2F3C-4392-BEEC-FA4BB69F41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1461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7" indent="0">
              <a:buNone/>
              <a:defRPr sz="1800" b="1"/>
            </a:lvl3pPr>
            <a:lvl4pPr marL="1371626" indent="0">
              <a:buNone/>
              <a:defRPr sz="1600" b="1"/>
            </a:lvl4pPr>
            <a:lvl5pPr marL="1828835" indent="0">
              <a:buNone/>
              <a:defRPr sz="1600" b="1"/>
            </a:lvl5pPr>
            <a:lvl6pPr marL="2286044" indent="0">
              <a:buNone/>
              <a:defRPr sz="1600" b="1"/>
            </a:lvl6pPr>
            <a:lvl7pPr marL="2743252" indent="0">
              <a:buNone/>
              <a:defRPr sz="1600" b="1"/>
            </a:lvl7pPr>
            <a:lvl8pPr marL="3200461" indent="0">
              <a:buNone/>
              <a:defRPr sz="1600" b="1"/>
            </a:lvl8pPr>
            <a:lvl9pPr marL="365766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7" indent="0">
              <a:buNone/>
              <a:defRPr sz="1800" b="1"/>
            </a:lvl3pPr>
            <a:lvl4pPr marL="1371626" indent="0">
              <a:buNone/>
              <a:defRPr sz="1600" b="1"/>
            </a:lvl4pPr>
            <a:lvl5pPr marL="1828835" indent="0">
              <a:buNone/>
              <a:defRPr sz="1600" b="1"/>
            </a:lvl5pPr>
            <a:lvl6pPr marL="2286044" indent="0">
              <a:buNone/>
              <a:defRPr sz="1600" b="1"/>
            </a:lvl6pPr>
            <a:lvl7pPr marL="2743252" indent="0">
              <a:buNone/>
              <a:defRPr sz="1600" b="1"/>
            </a:lvl7pPr>
            <a:lvl8pPr marL="3200461" indent="0">
              <a:buNone/>
              <a:defRPr sz="1600" b="1"/>
            </a:lvl8pPr>
            <a:lvl9pPr marL="365766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01D65DF9-1BA1-4342-99FF-4CCF1D147A2B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599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938A1C21-2F3C-4392-BEEC-FA4BB69F41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43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679144" y="791979"/>
            <a:ext cx="10861064" cy="503509"/>
          </a:xfrm>
          <a:prstGeom prst="rec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s-ES" sz="1600" b="1" kern="1200" baseline="0" dirty="0">
                <a:solidFill>
                  <a:srgbClr val="0020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Alcance: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681452" y="1378577"/>
            <a:ext cx="5423999" cy="244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 defTabSz="472839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s-AR" sz="1270" b="1" kern="1200" baseline="0" dirty="0">
                <a:solidFill>
                  <a:srgbClr val="0020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Relevantes 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122377" y="1378577"/>
            <a:ext cx="5423999" cy="244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 defTabSz="472839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s-AR" sz="1270" b="1" kern="1200" baseline="0" dirty="0">
                <a:solidFill>
                  <a:srgbClr val="0020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Tareas Realizadas</a:t>
            </a:r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6167953" y="1655081"/>
            <a:ext cx="5365018" cy="2069161"/>
          </a:xfrm>
          <a:prstGeom prst="rect">
            <a:avLst/>
          </a:prstGeom>
        </p:spPr>
        <p:txBody>
          <a:bodyPr/>
          <a:lstStyle>
            <a:lvl1pPr marL="127027" indent="-127027">
              <a:buFont typeface="Wingdings" panose="05000000000000000000" pitchFamily="2" charset="2"/>
              <a:buChar char="ü"/>
              <a:defRPr sz="106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5892" indent="0">
              <a:buNone/>
              <a:defRPr/>
            </a:lvl2pPr>
            <a:lvl3pPr marL="751785" indent="0">
              <a:buNone/>
              <a:defRPr/>
            </a:lvl3pPr>
            <a:lvl4pPr marL="1127677" indent="0">
              <a:buNone/>
              <a:defRPr/>
            </a:lvl4pPr>
            <a:lvl5pPr marL="1503570" indent="0">
              <a:buNone/>
              <a:defRPr/>
            </a:lvl5pPr>
          </a:lstStyle>
          <a:p>
            <a:pPr lvl="0"/>
            <a:endParaRPr lang="es-AR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681452" y="3833553"/>
            <a:ext cx="5423999" cy="244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 defTabSz="472839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s-AR" sz="1270" b="1" kern="1200" baseline="0" dirty="0">
                <a:solidFill>
                  <a:srgbClr val="0020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Riesgos/</a:t>
            </a:r>
            <a:r>
              <a:rPr lang="es-AR" sz="1270" b="1" kern="1200" baseline="0" dirty="0" err="1">
                <a:solidFill>
                  <a:srgbClr val="0020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Issues</a:t>
            </a:r>
            <a:endParaRPr lang="es-AR" sz="1270" b="1" kern="1200" baseline="0" dirty="0">
              <a:solidFill>
                <a:srgbClr val="00205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ángulo 12"/>
          <p:cNvSpPr/>
          <p:nvPr userDrawn="1"/>
        </p:nvSpPr>
        <p:spPr>
          <a:xfrm>
            <a:off x="6122377" y="3833553"/>
            <a:ext cx="5423999" cy="244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 defTabSz="472839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s-AR" sz="1270" b="1" kern="1200" baseline="0" dirty="0">
                <a:solidFill>
                  <a:srgbClr val="0020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Próximos pasos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35581" y="6356969"/>
            <a:ext cx="10846819" cy="413174"/>
            <a:chOff x="646872" y="4840109"/>
            <a:chExt cx="8135115" cy="309880"/>
          </a:xfrm>
        </p:grpSpPr>
        <p:sp>
          <p:nvSpPr>
            <p:cNvPr id="16" name="Elipse 15"/>
            <p:cNvSpPr/>
            <p:nvPr/>
          </p:nvSpPr>
          <p:spPr>
            <a:xfrm>
              <a:off x="646872" y="4865992"/>
              <a:ext cx="277178" cy="22035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1532695" y="4865992"/>
              <a:ext cx="277178" cy="2203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3014316" y="4865992"/>
              <a:ext cx="277178" cy="2203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890215" y="4892443"/>
              <a:ext cx="676316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 línea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776038" y="4840114"/>
              <a:ext cx="1272113" cy="27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Issues o Riesgos menores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257659" y="4840114"/>
              <a:ext cx="1272010" cy="27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Issues o  Riesgos mayores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4495834" y="4865992"/>
              <a:ext cx="277178" cy="220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739176" y="4840109"/>
              <a:ext cx="812683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 Iniciado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Elipse 23"/>
            <p:cNvSpPr/>
            <p:nvPr userDrawn="1"/>
          </p:nvSpPr>
          <p:spPr>
            <a:xfrm>
              <a:off x="5518023" y="4865992"/>
              <a:ext cx="277178" cy="22035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25" name="CuadroTexto 24"/>
            <p:cNvSpPr txBox="1"/>
            <p:nvPr userDrawn="1"/>
          </p:nvSpPr>
          <p:spPr>
            <a:xfrm>
              <a:off x="5761366" y="4892440"/>
              <a:ext cx="812683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Cancelado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CuadroTexto 25"/>
            <p:cNvSpPr txBox="1"/>
            <p:nvPr userDrawn="1"/>
          </p:nvSpPr>
          <p:spPr>
            <a:xfrm>
              <a:off x="6882250" y="4892440"/>
              <a:ext cx="812684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Finalizado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CuadroTexto 26"/>
            <p:cNvSpPr txBox="1"/>
            <p:nvPr userDrawn="1"/>
          </p:nvSpPr>
          <p:spPr>
            <a:xfrm>
              <a:off x="6540213" y="4871355"/>
              <a:ext cx="303234" cy="27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1814" b="1" i="1" dirty="0">
                  <a:solidFill>
                    <a:srgbClr val="00CC66"/>
                  </a:solidFill>
                  <a:latin typeface="Calibri" panose="020F0502020204030204"/>
                  <a:ea typeface="+mn-ea"/>
                  <a:cs typeface="+mn-cs"/>
                  <a:sym typeface="Wingdings 2" panose="05020102010507070707" pitchFamily="18" charset="2"/>
                </a:rPr>
                <a:t></a:t>
              </a:r>
              <a:endParaRPr lang="es-AR" sz="997" b="1" i="1" dirty="0">
                <a:solidFill>
                  <a:srgbClr val="00CC66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CuadroTexto 27"/>
            <p:cNvSpPr txBox="1"/>
            <p:nvPr userDrawn="1"/>
          </p:nvSpPr>
          <p:spPr>
            <a:xfrm>
              <a:off x="7857856" y="4840110"/>
              <a:ext cx="924131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 información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CuadroTexto 28"/>
            <p:cNvSpPr txBox="1"/>
            <p:nvPr userDrawn="1"/>
          </p:nvSpPr>
          <p:spPr>
            <a:xfrm>
              <a:off x="7588461" y="4871355"/>
              <a:ext cx="303234" cy="21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1272" b="1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2" panose="05020102010507070707" pitchFamily="18" charset="2"/>
                </a:rPr>
                <a:t>?</a:t>
              </a:r>
              <a:endParaRPr lang="es-AR" sz="874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0" name="5 Marcador de texto"/>
          <p:cNvSpPr>
            <a:spLocks noGrp="1"/>
          </p:cNvSpPr>
          <p:nvPr>
            <p:ph type="body" sz="quarter" idx="17"/>
          </p:nvPr>
        </p:nvSpPr>
        <p:spPr>
          <a:xfrm>
            <a:off x="1889882" y="874045"/>
            <a:ext cx="9643090" cy="305507"/>
          </a:xfrm>
        </p:spPr>
        <p:txBody>
          <a:bodyPr>
            <a:normAutofit/>
          </a:bodyPr>
          <a:lstStyle>
            <a:lvl1pPr marL="0" indent="0">
              <a:buNone/>
              <a:defRPr sz="136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90502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 userDrawn="1"/>
        </p:nvSpPr>
        <p:spPr>
          <a:xfrm>
            <a:off x="681451" y="3833553"/>
            <a:ext cx="10864925" cy="244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 defTabSz="472839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s-AR" sz="1270" b="1" kern="1200" baseline="0" dirty="0">
                <a:solidFill>
                  <a:srgbClr val="0020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Próximos pasos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81451" y="1034148"/>
            <a:ext cx="10864925" cy="27994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 defTabSz="472839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s-AR" sz="1270" b="1" kern="1200" baseline="0" dirty="0">
                <a:solidFill>
                  <a:srgbClr val="0020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Tareas Realizadas</a:t>
            </a:r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735581" y="1323409"/>
            <a:ext cx="10695765" cy="2376004"/>
          </a:xfrm>
          <a:prstGeom prst="rect">
            <a:avLst/>
          </a:prstGeom>
        </p:spPr>
        <p:txBody>
          <a:bodyPr/>
          <a:lstStyle>
            <a:lvl1pPr marL="127027" indent="-127027">
              <a:buFont typeface="Wingdings" panose="05000000000000000000" pitchFamily="2" charset="2"/>
              <a:buChar char="ü"/>
              <a:defRPr sz="106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5892" indent="0">
              <a:buNone/>
              <a:defRPr/>
            </a:lvl2pPr>
            <a:lvl3pPr marL="751785" indent="0">
              <a:buNone/>
              <a:defRPr/>
            </a:lvl3pPr>
            <a:lvl4pPr marL="1127677" indent="0">
              <a:buNone/>
              <a:defRPr/>
            </a:lvl4pPr>
            <a:lvl5pPr marL="1503570" indent="0">
              <a:buNone/>
              <a:defRPr/>
            </a:lvl5pPr>
          </a:lstStyle>
          <a:p>
            <a:pPr lvl="0"/>
            <a:endParaRPr lang="es-AR" dirty="0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35581" y="6356979"/>
            <a:ext cx="10846819" cy="385154"/>
            <a:chOff x="646872" y="4840109"/>
            <a:chExt cx="8135115" cy="288865"/>
          </a:xfrm>
        </p:grpSpPr>
        <p:sp>
          <p:nvSpPr>
            <p:cNvPr id="16" name="Elipse 15"/>
            <p:cNvSpPr/>
            <p:nvPr/>
          </p:nvSpPr>
          <p:spPr>
            <a:xfrm>
              <a:off x="646872" y="4865994"/>
              <a:ext cx="277178" cy="22035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1532695" y="4865994"/>
              <a:ext cx="277178" cy="2203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3014316" y="4865994"/>
              <a:ext cx="277178" cy="2203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890215" y="4892443"/>
              <a:ext cx="676316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 línea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776038" y="4840114"/>
              <a:ext cx="1272113" cy="27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Issues o Riesgos menores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257659" y="4840114"/>
              <a:ext cx="1272010" cy="27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Issues o  Riesgos mayores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4495834" y="4865991"/>
              <a:ext cx="277178" cy="220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739176" y="4840109"/>
              <a:ext cx="812683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 Iniciado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Elipse 23"/>
            <p:cNvSpPr/>
            <p:nvPr userDrawn="1"/>
          </p:nvSpPr>
          <p:spPr>
            <a:xfrm>
              <a:off x="5518023" y="4865991"/>
              <a:ext cx="277178" cy="22035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AR" sz="1431">
                <a:solidFill>
                  <a:prstClr val="white"/>
                </a:solidFill>
              </a:endParaRPr>
            </a:p>
          </p:txBody>
        </p:sp>
        <p:sp>
          <p:nvSpPr>
            <p:cNvPr id="25" name="CuadroTexto 24"/>
            <p:cNvSpPr txBox="1"/>
            <p:nvPr userDrawn="1"/>
          </p:nvSpPr>
          <p:spPr>
            <a:xfrm>
              <a:off x="5761366" y="4892440"/>
              <a:ext cx="812683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Cancelado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CuadroTexto 25"/>
            <p:cNvSpPr txBox="1"/>
            <p:nvPr userDrawn="1"/>
          </p:nvSpPr>
          <p:spPr>
            <a:xfrm>
              <a:off x="6809612" y="4892440"/>
              <a:ext cx="812684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Finalizado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CuadroTexto 26"/>
            <p:cNvSpPr txBox="1"/>
            <p:nvPr userDrawn="1"/>
          </p:nvSpPr>
          <p:spPr>
            <a:xfrm>
              <a:off x="6540213" y="4871355"/>
              <a:ext cx="303234" cy="25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1632" b="1" i="1" dirty="0">
                  <a:solidFill>
                    <a:srgbClr val="00CC66"/>
                  </a:solidFill>
                  <a:latin typeface="Calibri" panose="020F0502020204030204"/>
                  <a:ea typeface="+mn-ea"/>
                  <a:cs typeface="+mn-cs"/>
                  <a:sym typeface="Wingdings 2" panose="05020102010507070707" pitchFamily="18" charset="2"/>
                </a:rPr>
                <a:t></a:t>
              </a:r>
              <a:endParaRPr lang="es-AR" sz="952" b="1" i="1" dirty="0">
                <a:solidFill>
                  <a:srgbClr val="00CC66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CuadroTexto 27"/>
            <p:cNvSpPr txBox="1"/>
            <p:nvPr userDrawn="1"/>
          </p:nvSpPr>
          <p:spPr>
            <a:xfrm>
              <a:off x="7857856" y="4840110"/>
              <a:ext cx="924131" cy="17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907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 información</a:t>
              </a:r>
              <a:endParaRPr lang="es-AR" sz="907" b="1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CuadroTexto 28"/>
            <p:cNvSpPr txBox="1"/>
            <p:nvPr userDrawn="1"/>
          </p:nvSpPr>
          <p:spPr>
            <a:xfrm>
              <a:off x="7588461" y="4871355"/>
              <a:ext cx="303234" cy="21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MX" sz="1272" b="1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2" panose="05020102010507070707" pitchFamily="18" charset="2"/>
                </a:rPr>
                <a:t>?</a:t>
              </a:r>
              <a:endParaRPr lang="es-AR" sz="874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76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0DEF3-CC1F-732F-0EE1-B30C8D65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520EB-2A57-FEBD-BEE4-777FBFB9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392F4-F40C-DFAE-004C-1F093D6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92A6F-C03B-F9CF-DF5F-42FE1162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48F49-FE6E-3CD7-FF03-7290D63A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6086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01D65DF9-1BA1-4342-99FF-4CCF1D147A2B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599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938A1C21-2F3C-4392-BEEC-FA4BB69F41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5668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199" y="274640"/>
            <a:ext cx="2743201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01D65DF9-1BA1-4342-99FF-4CCF1D147A2B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599" y="6356352"/>
            <a:ext cx="2844801" cy="365125"/>
          </a:xfrm>
          <a:prstGeom prst="rect">
            <a:avLst/>
          </a:prstGeom>
        </p:spPr>
        <p:txBody>
          <a:bodyPr/>
          <a:lstStyle/>
          <a:p>
            <a:fld id="{938A1C21-2F3C-4392-BEEC-FA4BB69F41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5366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er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r="849"/>
          <a:stretch/>
        </p:blipFill>
        <p:spPr>
          <a:xfrm>
            <a:off x="105573" y="1"/>
            <a:ext cx="12088483" cy="6296564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836715"/>
            <a:ext cx="10945217" cy="56164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14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134704" y="4799036"/>
            <a:ext cx="5446297" cy="378166"/>
          </a:xfrm>
          <a:prstGeom prst="rect">
            <a:avLst/>
          </a:prstGeom>
        </p:spPr>
        <p:txBody>
          <a:bodyPr/>
          <a:lstStyle>
            <a:lvl1pPr>
              <a:defRPr sz="2737"/>
            </a:lvl1pPr>
          </a:lstStyle>
          <a:p>
            <a:r>
              <a:rPr lang="es-ES" dirty="0"/>
              <a:t>Título de la presentación.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34704" y="5180559"/>
            <a:ext cx="5446297" cy="6892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2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2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5074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cap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140769" y="5358232"/>
            <a:ext cx="5461004" cy="393564"/>
          </a:xfrm>
          <a:prstGeom prst="rect">
            <a:avLst/>
          </a:prstGeom>
        </p:spPr>
        <p:txBody>
          <a:bodyPr/>
          <a:lstStyle>
            <a:lvl1pPr>
              <a:defRPr sz="2737"/>
            </a:lvl1pPr>
          </a:lstStyle>
          <a:p>
            <a:r>
              <a:rPr lang="es-ES" dirty="0"/>
              <a:t>Título capítulo.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41614" y="5727396"/>
            <a:ext cx="5460159" cy="6699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2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2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8603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cap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 hasCustomPrompt="1"/>
          </p:nvPr>
        </p:nvSpPr>
        <p:spPr>
          <a:xfrm>
            <a:off x="1140769" y="5358232"/>
            <a:ext cx="5461004" cy="393564"/>
          </a:xfrm>
          <a:prstGeom prst="rect">
            <a:avLst/>
          </a:prstGeom>
        </p:spPr>
        <p:txBody>
          <a:bodyPr/>
          <a:lstStyle>
            <a:lvl1pPr>
              <a:defRPr sz="2737"/>
            </a:lvl1pPr>
          </a:lstStyle>
          <a:p>
            <a:r>
              <a:rPr lang="es-ES" dirty="0"/>
              <a:t>Título capítulo.</a:t>
            </a:r>
            <a:endParaRPr lang="es-AR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41614" y="5727396"/>
            <a:ext cx="5460159" cy="6699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2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2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6731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cap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 hasCustomPrompt="1"/>
          </p:nvPr>
        </p:nvSpPr>
        <p:spPr>
          <a:xfrm>
            <a:off x="1140769" y="5358232"/>
            <a:ext cx="5461004" cy="393564"/>
          </a:xfrm>
          <a:prstGeom prst="rect">
            <a:avLst/>
          </a:prstGeom>
        </p:spPr>
        <p:txBody>
          <a:bodyPr/>
          <a:lstStyle>
            <a:lvl1pPr>
              <a:defRPr sz="2737"/>
            </a:lvl1pPr>
          </a:lstStyle>
          <a:p>
            <a:r>
              <a:rPr lang="es-ES" dirty="0"/>
              <a:t>Título capítulo.</a:t>
            </a:r>
            <a:endParaRPr lang="es-AR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41614" y="5727396"/>
            <a:ext cx="5460159" cy="6699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2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2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239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51361" y="424079"/>
            <a:ext cx="9154301" cy="32662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0"/>
          </p:nvPr>
        </p:nvSpPr>
        <p:spPr>
          <a:xfrm>
            <a:off x="751360" y="881350"/>
            <a:ext cx="10599781" cy="5487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597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368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368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368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1825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9BF2-C511-CA46-BDD2-C36BEE35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9AC21-1CD0-2542-848F-A9D2CBAD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AVEVA Group plc and its subsidiaries. All rights reserved.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90AC-7E6A-0C4D-BA31-49C380A7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DB12-45E5-4FD7-AE50-9CB5AFC72BA1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DFF4-8156-B280-A6C1-C1FF6DA4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7A953-C191-7740-7E67-79380DAC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44D77-2E3E-4FB5-C2FB-DAD733FB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E7EB3-870D-202E-25A2-323573FC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C1659-4161-6EFD-F7C4-C84CF882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5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20326-3DFD-19CF-37DD-AC5B7F50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835BF-71CE-1A5C-36FB-5F38DA2F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1D070E-35E3-08D8-1548-A1AA4BB5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10A9B6-C42B-5F14-009B-06787234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FFCD12-B13E-2973-CF80-7BD9634A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B0050-DCE0-9681-0BDB-9D382F90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3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2041C-AA88-19E0-CD13-3732B291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F0F01-7AF7-5ACE-1BEC-13A7354D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984FE8-0064-67C4-DC58-257526DA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1DB009-F294-B3B8-E655-D162EA036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F75203-DFF2-6148-E17B-E4ECFED58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410C06-9D3E-CCEB-9945-C43AEDEB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ACB8C4-7CDE-26D6-7A9E-568CFA9C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6F3963-0D50-92F8-A493-56E1107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88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100F5-C6CD-DB91-82E7-C0CA4BB3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C13482-5FD9-28E2-8420-DF52500A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0CF831-75E1-7F1B-83BC-B13E4DDB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9AD029-408A-74B0-E541-D7BEC3D5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23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FB1383-C3DF-E915-C974-381D8D92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762B9-8870-D435-635D-7F62F56F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E351C-1F63-FD34-3703-E7F0F20F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5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0D528-206B-99D9-F842-D1A50BEA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18440-ECC9-603D-B328-50DA9290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C8A1A-853B-7FEE-7465-20035CDCA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021DF-ACB1-F85E-0A3F-46950EE5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1010CF-E80A-62AB-FC82-9D1AF175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26C79-D742-0E7A-E9F8-F24BB377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02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8B903-8435-A796-4483-8F43431B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26DA0A-8262-26D1-21C7-200810547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B92047-7E0A-4A67-2C6B-784015FD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CDC67-A126-12B4-5997-AA06C83E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072ED1-753E-D97A-6009-C1096DDC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7C477-E941-9843-BBC1-06BE2484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1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C9390C-325D-C5E4-2E82-5F816B1F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A0CBFD-B0FD-71DE-837C-25D046F8E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26A14-8F5A-B318-6326-B04CB3459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BD63-5C30-48BE-BE89-FE92DA348B22}" type="datetimeFigureOut">
              <a:rPr lang="es-AR" smtClean="0"/>
              <a:t>24/6/2024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7E12B-A247-1382-C6C2-E5D92EB06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52098-B02A-6A72-6CC6-D540AA188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B149-29C1-4C6B-94C7-1E87056C4D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007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9699"/>
            <a:ext cx="10972800" cy="41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Título del capítulo – Subtítulo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692697"/>
            <a:ext cx="10972800" cy="577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1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17" rtl="0" eaLnBrk="1" latinLnBrk="0" hangingPunct="1">
        <a:spcBef>
          <a:spcPct val="0"/>
        </a:spcBef>
        <a:buNone/>
        <a:defRPr sz="1600" b="1" kern="1200" baseline="0">
          <a:solidFill>
            <a:srgbClr val="00205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6" indent="-342906" algn="l" defTabSz="9144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64" indent="-285755" algn="l" defTabSz="9144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21" indent="-228604" algn="l" defTabSz="9144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31" indent="-228604" algn="l" defTabSz="9144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39" indent="-228604" algn="l" defTabSz="914417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48" indent="-228604" algn="l" defTabSz="9144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7" indent="-228604" algn="l" defTabSz="9144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5" indent="-228604" algn="l" defTabSz="9144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4" algn="l" defTabSz="9144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2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2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sldNum="0" hdr="0" ftr="0" dt="0"/>
  <p:txStyles>
    <p:titleStyle>
      <a:lvl1pPr algn="l" defTabSz="1042737" rtl="0" eaLnBrk="1" latinLnBrk="0" hangingPunct="1">
        <a:spcBef>
          <a:spcPct val="0"/>
        </a:spcBef>
        <a:buNone/>
        <a:defRPr sz="1824" b="1" kern="1200">
          <a:solidFill>
            <a:srgbClr val="1A45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91026" indent="-391026" algn="l" defTabSz="1042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97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847223" indent="-325855" algn="l" defTabSz="104273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97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303421" indent="-260684" algn="l" defTabSz="1042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97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824788" indent="-260684" algn="l" defTabSz="104273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68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346157" indent="-260684" algn="l" defTabSz="1042737" rtl="0" eaLnBrk="1" latinLnBrk="0" hangingPunct="1">
        <a:spcBef>
          <a:spcPct val="20000"/>
        </a:spcBef>
        <a:buFont typeface="Arial" panose="020B0604020202020204" pitchFamily="34" charset="0"/>
        <a:buChar char="»"/>
        <a:defRPr sz="1368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867525" indent="-260684" algn="l" defTabSz="1042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1" kern="1200">
          <a:solidFill>
            <a:schemeClr val="tx1"/>
          </a:solidFill>
          <a:latin typeface="+mn-lt"/>
          <a:ea typeface="+mn-ea"/>
          <a:cs typeface="+mn-cs"/>
        </a:defRPr>
      </a:lvl6pPr>
      <a:lvl7pPr marL="3388894" indent="-260684" algn="l" defTabSz="1042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1" kern="1200">
          <a:solidFill>
            <a:schemeClr val="tx1"/>
          </a:solidFill>
          <a:latin typeface="+mn-lt"/>
          <a:ea typeface="+mn-ea"/>
          <a:cs typeface="+mn-cs"/>
        </a:defRPr>
      </a:lvl7pPr>
      <a:lvl8pPr marL="3910262" indent="-260684" algn="l" defTabSz="1042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1" kern="1200">
          <a:solidFill>
            <a:schemeClr val="tx1"/>
          </a:solidFill>
          <a:latin typeface="+mn-lt"/>
          <a:ea typeface="+mn-ea"/>
          <a:cs typeface="+mn-cs"/>
        </a:defRPr>
      </a:lvl8pPr>
      <a:lvl9pPr marL="4431629" indent="-260684" algn="l" defTabSz="1042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21368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2pPr>
      <a:lvl3pPr marL="1042737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564104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4pPr>
      <a:lvl5pPr marL="2085473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5pPr>
      <a:lvl6pPr marL="2606841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6pPr>
      <a:lvl7pPr marL="3128209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7pPr>
      <a:lvl8pPr marL="3649578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8pPr>
      <a:lvl9pPr marL="4170945" algn="l" defTabSz="1042737" rtl="0" eaLnBrk="1" latinLnBrk="0" hangingPunct="1">
        <a:defRPr sz="2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0" y="5654068"/>
            <a:ext cx="8612567" cy="1203932"/>
          </a:xfrm>
        </p:spPr>
        <p:txBody>
          <a:bodyPr>
            <a:noAutofit/>
          </a:bodyPr>
          <a:lstStyle/>
          <a:p>
            <a:r>
              <a:rPr lang="es-AR" sz="2176" b="1">
                <a:solidFill>
                  <a:schemeClr val="tx2">
                    <a:lumMod val="75000"/>
                  </a:schemeClr>
                </a:solidFill>
              </a:rPr>
              <a:t>Regresiones Polinómicas Multivariables</a:t>
            </a:r>
            <a:endParaRPr lang="es-AR" sz="2176" b="1" dirty="0"/>
          </a:p>
        </p:txBody>
      </p:sp>
    </p:spTree>
    <p:extLst>
      <p:ext uri="{BB962C8B-B14F-4D97-AF65-F5344CB8AC3E}">
        <p14:creationId xmlns:p14="http://schemas.microsoft.com/office/powerpoint/2010/main" val="35756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EE7D-511F-4692-BD7F-177439EE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3D165B-FC8E-4517-AA65-42565787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7" y="2209221"/>
            <a:ext cx="1045162" cy="1049005"/>
          </a:xfrm>
          <a:prstGeom prst="rect">
            <a:avLst/>
          </a:prstGeom>
        </p:spPr>
      </p:pic>
      <p:pic>
        <p:nvPicPr>
          <p:cNvPr id="8" name="Picture 2" descr="Historia de Python - Wikipedia, la enciclopedia libre">
            <a:extLst>
              <a:ext uri="{FF2B5EF4-FFF2-40B4-BE49-F238E27FC236}">
                <a16:creationId xmlns:a16="http://schemas.microsoft.com/office/drawing/2014/main" id="{1D284CEA-6806-414D-8BD9-961FB10B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72" y="2303913"/>
            <a:ext cx="793908" cy="8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C90775-85C4-4D06-8772-C8382D8A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23" y="2209221"/>
            <a:ext cx="1045162" cy="104900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9C2E33-BFCC-48BE-9678-E49714D7F837}"/>
              </a:ext>
            </a:extLst>
          </p:cNvPr>
          <p:cNvCxnSpPr/>
          <p:nvPr/>
        </p:nvCxnSpPr>
        <p:spPr>
          <a:xfrm>
            <a:off x="2111319" y="2733723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648E735-E9AA-4F68-B95C-CE6E56DB8B95}"/>
              </a:ext>
            </a:extLst>
          </p:cNvPr>
          <p:cNvCxnSpPr/>
          <p:nvPr/>
        </p:nvCxnSpPr>
        <p:spPr>
          <a:xfrm>
            <a:off x="4528257" y="2739819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C09BD7-B40E-4705-8024-75AD6A9778F0}"/>
              </a:ext>
            </a:extLst>
          </p:cNvPr>
          <p:cNvSpPr txBox="1"/>
          <p:nvPr/>
        </p:nvSpPr>
        <p:spPr>
          <a:xfrm>
            <a:off x="7141163" y="2258467"/>
            <a:ext cx="74116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AE0787-BE75-4462-B45E-5C24A34E1850}"/>
              </a:ext>
            </a:extLst>
          </p:cNvPr>
          <p:cNvSpPr txBox="1"/>
          <p:nvPr/>
        </p:nvSpPr>
        <p:spPr>
          <a:xfrm>
            <a:off x="4318283" y="2273490"/>
            <a:ext cx="1367169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Coeficientes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404672-1EF5-49FB-86BE-D0CB7A455850}"/>
              </a:ext>
            </a:extLst>
          </p:cNvPr>
          <p:cNvSpPr txBox="1"/>
          <p:nvPr/>
        </p:nvSpPr>
        <p:spPr>
          <a:xfrm>
            <a:off x="5756482" y="3599775"/>
            <a:ext cx="1558055" cy="951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Polinomio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Eventos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Notificaciones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9F2EBB-C817-4861-A2C2-C755DE76346E}"/>
              </a:ext>
            </a:extLst>
          </p:cNvPr>
          <p:cNvSpPr txBox="1"/>
          <p:nvPr/>
        </p:nvSpPr>
        <p:spPr>
          <a:xfrm>
            <a:off x="256293" y="3604714"/>
            <a:ext cx="2384499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Variables a monitorear</a:t>
            </a:r>
          </a:p>
          <a:p>
            <a:pPr algn="ctr" defTabSz="946094"/>
            <a:r>
              <a:rPr lang="es-AR" sz="1862" dirty="0" err="1">
                <a:solidFill>
                  <a:prstClr val="black"/>
                </a:solidFill>
                <a:latin typeface="Calibri"/>
              </a:rPr>
              <a:t>Historicos</a:t>
            </a:r>
            <a:endParaRPr lang="es-AR" sz="18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7D96F5-E295-4B95-90D8-51ECAA3A706A}"/>
              </a:ext>
            </a:extLst>
          </p:cNvPr>
          <p:cNvSpPr txBox="1"/>
          <p:nvPr/>
        </p:nvSpPr>
        <p:spPr>
          <a:xfrm>
            <a:off x="2756582" y="3552735"/>
            <a:ext cx="2116285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Regresión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Calidad de la misma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574C79-F0A3-449B-925C-76E00B06EEEC}"/>
              </a:ext>
            </a:extLst>
          </p:cNvPr>
          <p:cNvCxnSpPr/>
          <p:nvPr/>
        </p:nvCxnSpPr>
        <p:spPr>
          <a:xfrm>
            <a:off x="7141162" y="2733723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319D33E-3F99-47ED-9EBC-1C697B33AF4C}"/>
              </a:ext>
            </a:extLst>
          </p:cNvPr>
          <p:cNvSpPr txBox="1"/>
          <p:nvPr/>
        </p:nvSpPr>
        <p:spPr>
          <a:xfrm>
            <a:off x="2338933" y="2389007"/>
            <a:ext cx="74116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Datos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86A9C33-0B2A-45DB-8C92-7E428E959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902" y="2273823"/>
            <a:ext cx="914517" cy="931992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7A5A8A8A-5FE1-4C13-8845-D49EDCAF82A4}"/>
              </a:ext>
            </a:extLst>
          </p:cNvPr>
          <p:cNvSpPr/>
          <p:nvPr/>
        </p:nvSpPr>
        <p:spPr>
          <a:xfrm>
            <a:off x="7729066" y="1597428"/>
            <a:ext cx="2800045" cy="2939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6094"/>
            <a:endParaRPr lang="es-AR" sz="186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7500780-75CB-44B1-990F-2CBACC34E4B9}"/>
              </a:ext>
            </a:extLst>
          </p:cNvPr>
          <p:cNvSpPr txBox="1"/>
          <p:nvPr/>
        </p:nvSpPr>
        <p:spPr>
          <a:xfrm>
            <a:off x="8261464" y="3461418"/>
            <a:ext cx="1427827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 err="1">
                <a:solidFill>
                  <a:prstClr val="black"/>
                </a:solidFill>
                <a:latin typeface="Calibri"/>
              </a:rPr>
              <a:t>Visulaización</a:t>
            </a:r>
            <a:endParaRPr lang="es-AR" sz="1862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09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EE7D-511F-4692-BD7F-177439EE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C52FB0-2AF0-4359-9BCA-00E507C1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6" y="1077385"/>
            <a:ext cx="11264150" cy="49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FD373FB-3749-085E-E922-8EDB99AA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1600" b="1">
                <a:solidFill>
                  <a:schemeClr val="tx2">
                    <a:lumMod val="75000"/>
                  </a:schemeClr>
                </a:solidFill>
              </a:rPr>
              <a:t>Regresiones Polinómicas Multivariables</a:t>
            </a:r>
            <a:endParaRPr lang="es-AR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46A1011-EEF0-9F01-871C-E5C3F2CF8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664" y="721549"/>
            <a:ext cx="10905267" cy="5734421"/>
          </a:xfrm>
        </p:spPr>
        <p:txBody>
          <a:bodyPr/>
          <a:lstStyle/>
          <a:p>
            <a:pPr marL="0" indent="0">
              <a:buNone/>
            </a:pPr>
            <a:endParaRPr lang="es-AR"/>
          </a:p>
        </p:txBody>
      </p:sp>
      <p:pic>
        <p:nvPicPr>
          <p:cNvPr id="9" name="Picture 2" descr="Subfield of artificial intelligence: | by Sarthakkumargupta | Medium">
            <a:extLst>
              <a:ext uri="{FF2B5EF4-FFF2-40B4-BE49-F238E27FC236}">
                <a16:creationId xmlns:a16="http://schemas.microsoft.com/office/drawing/2014/main" id="{99035052-B7FC-9BC7-E124-94F98E7D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83" y="1389886"/>
            <a:ext cx="7146524" cy="50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029A664-2229-4FEC-B5A9-FB3E2404B8A0}"/>
              </a:ext>
            </a:extLst>
          </p:cNvPr>
          <p:cNvCxnSpPr/>
          <p:nvPr/>
        </p:nvCxnSpPr>
        <p:spPr>
          <a:xfrm>
            <a:off x="4287915" y="4456590"/>
            <a:ext cx="14381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EE7D-511F-4692-BD7F-177439EE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000" b="1">
                <a:solidFill>
                  <a:schemeClr val="tx2">
                    <a:lumMod val="75000"/>
                  </a:schemeClr>
                </a:solidFill>
              </a:rPr>
              <a:t>Regresiones Polinómicas Multivariables</a:t>
            </a:r>
            <a:endParaRPr lang="es-AR"/>
          </a:p>
        </p:txBody>
      </p:sp>
      <p:pic>
        <p:nvPicPr>
          <p:cNvPr id="3074" name="Picture 2" descr="machine learning - Python Polynomial Regression with Gradient Descent -  Stack Overflow">
            <a:extLst>
              <a:ext uri="{FF2B5EF4-FFF2-40B4-BE49-F238E27FC236}">
                <a16:creationId xmlns:a16="http://schemas.microsoft.com/office/drawing/2014/main" id="{648C0F08-4DCB-47CB-AD82-201DCA8C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74" y="293513"/>
            <a:ext cx="6391358" cy="43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AB2464-EF79-4AAC-8805-84A2A4BC427F}"/>
                  </a:ext>
                </a:extLst>
              </p:cNvPr>
              <p:cNvSpPr txBox="1"/>
              <p:nvPr/>
            </p:nvSpPr>
            <p:spPr>
              <a:xfrm>
                <a:off x="3025836" y="5015483"/>
                <a:ext cx="4493666" cy="481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46094"/>
                <a14:m>
                  <m:oMath xmlns:m="http://schemas.openxmlformats.org/officeDocument/2006/math">
                    <m:r>
                      <a:rPr lang="pt-BR" sz="290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sz="290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290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𝑝𝑜𝑙</m:t>
                        </m:r>
                      </m:sub>
                    </m:sSub>
                    <m:r>
                      <a:rPr lang="es-AR" sz="290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≂</m:t>
                    </m:r>
                    <m:r>
                      <a:rPr lang="es-AR" sz="290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𝑂𝑢𝑡</m:t>
                    </m:r>
                  </m:oMath>
                </a14:m>
                <a:r>
                  <a:rPr lang="es-AR" sz="2903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AB2464-EF79-4AAC-8805-84A2A4BC4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36" y="5015483"/>
                <a:ext cx="4493666" cy="481478"/>
              </a:xfrm>
              <a:prstGeom prst="rect">
                <a:avLst/>
              </a:prstGeom>
              <a:blipFill>
                <a:blip r:embed="rId3"/>
                <a:stretch>
                  <a:fillRect l="-1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44247D8-6A08-486F-8B0A-A39CE75BB12F}"/>
                  </a:ext>
                </a:extLst>
              </p:cNvPr>
              <p:cNvSpPr txBox="1"/>
              <p:nvPr/>
            </p:nvSpPr>
            <p:spPr>
              <a:xfrm>
                <a:off x="1004297" y="5883481"/>
                <a:ext cx="7398692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46094"/>
                <a14:m>
                  <m:oMath xmlns:m="http://schemas.openxmlformats.org/officeDocument/2006/math">
                    <m:sSub>
                      <m:sSubPr>
                        <m:ctrlP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𝑝𝑜𝑙</m:t>
                        </m:r>
                      </m:sub>
                    </m:sSub>
                    <m:r>
                      <a:rPr lang="pt-B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3∗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3+</m:t>
                    </m:r>
                    <m:sSup>
                      <m:sSupPr>
                        <m:ctrlP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62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s-AR" sz="1862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s-AR" sz="1862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44247D8-6A08-486F-8B0A-A39CE75B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97" y="5883481"/>
                <a:ext cx="7398692" cy="314189"/>
              </a:xfrm>
              <a:prstGeom prst="rect">
                <a:avLst/>
              </a:prstGeom>
              <a:blipFill>
                <a:blip r:embed="rId4"/>
                <a:stretch>
                  <a:fillRect l="-1154" b="-230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7B36C52-4BC8-494D-9570-3F18436B1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165" y="1077386"/>
            <a:ext cx="1849364" cy="52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EE7D-511F-4692-BD7F-177439E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94" y="1604885"/>
            <a:ext cx="0" cy="0"/>
          </a:xfrm>
        </p:spPr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3D165B-FC8E-4517-AA65-42565787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61" y="2462494"/>
            <a:ext cx="1045162" cy="1049005"/>
          </a:xfrm>
          <a:prstGeom prst="rect">
            <a:avLst/>
          </a:prstGeom>
        </p:spPr>
      </p:pic>
      <p:pic>
        <p:nvPicPr>
          <p:cNvPr id="8" name="Picture 2" descr="Historia de Python - Wikipedia, la enciclopedia libre">
            <a:extLst>
              <a:ext uri="{FF2B5EF4-FFF2-40B4-BE49-F238E27FC236}">
                <a16:creationId xmlns:a16="http://schemas.microsoft.com/office/drawing/2014/main" id="{1D284CEA-6806-414D-8BD9-961FB10B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66" y="2557186"/>
            <a:ext cx="793908" cy="8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C90775-85C4-4D06-8772-C8382D8A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17" y="2462494"/>
            <a:ext cx="1045162" cy="104900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9C2E33-BFCC-48BE-9678-E49714D7F837}"/>
              </a:ext>
            </a:extLst>
          </p:cNvPr>
          <p:cNvCxnSpPr/>
          <p:nvPr/>
        </p:nvCxnSpPr>
        <p:spPr>
          <a:xfrm>
            <a:off x="2960514" y="2986996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648E735-E9AA-4F68-B95C-CE6E56DB8B95}"/>
              </a:ext>
            </a:extLst>
          </p:cNvPr>
          <p:cNvCxnSpPr/>
          <p:nvPr/>
        </p:nvCxnSpPr>
        <p:spPr>
          <a:xfrm>
            <a:off x="5377451" y="2993092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C09BD7-B40E-4705-8024-75AD6A9778F0}"/>
              </a:ext>
            </a:extLst>
          </p:cNvPr>
          <p:cNvSpPr txBox="1"/>
          <p:nvPr/>
        </p:nvSpPr>
        <p:spPr>
          <a:xfrm>
            <a:off x="7990357" y="2511740"/>
            <a:ext cx="74116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AE0787-BE75-4462-B45E-5C24A34E1850}"/>
              </a:ext>
            </a:extLst>
          </p:cNvPr>
          <p:cNvSpPr txBox="1"/>
          <p:nvPr/>
        </p:nvSpPr>
        <p:spPr>
          <a:xfrm>
            <a:off x="5167477" y="2526763"/>
            <a:ext cx="1367169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Coeficientes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404672-1EF5-49FB-86BE-D0CB7A455850}"/>
              </a:ext>
            </a:extLst>
          </p:cNvPr>
          <p:cNvSpPr txBox="1"/>
          <p:nvPr/>
        </p:nvSpPr>
        <p:spPr>
          <a:xfrm>
            <a:off x="6605677" y="3853048"/>
            <a:ext cx="1558055" cy="951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Polinomio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Eventos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Notificaciones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9F2EBB-C817-4861-A2C2-C755DE76346E}"/>
              </a:ext>
            </a:extLst>
          </p:cNvPr>
          <p:cNvSpPr txBox="1"/>
          <p:nvPr/>
        </p:nvSpPr>
        <p:spPr>
          <a:xfrm>
            <a:off x="1105487" y="3857987"/>
            <a:ext cx="2384499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Variables a monitorear</a:t>
            </a:r>
          </a:p>
          <a:p>
            <a:pPr algn="ctr" defTabSz="946094"/>
            <a:r>
              <a:rPr lang="es-AR" sz="1862" dirty="0" err="1">
                <a:solidFill>
                  <a:prstClr val="black"/>
                </a:solidFill>
                <a:latin typeface="Calibri"/>
              </a:rPr>
              <a:t>Historicos</a:t>
            </a:r>
            <a:endParaRPr lang="es-AR" sz="18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7D96F5-E295-4B95-90D8-51ECAA3A706A}"/>
              </a:ext>
            </a:extLst>
          </p:cNvPr>
          <p:cNvSpPr txBox="1"/>
          <p:nvPr/>
        </p:nvSpPr>
        <p:spPr>
          <a:xfrm>
            <a:off x="3605777" y="3806008"/>
            <a:ext cx="2116285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Regresión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Calidad de la misma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574C79-F0A3-449B-925C-76E00B06EEEC}"/>
              </a:ext>
            </a:extLst>
          </p:cNvPr>
          <p:cNvCxnSpPr/>
          <p:nvPr/>
        </p:nvCxnSpPr>
        <p:spPr>
          <a:xfrm>
            <a:off x="7990357" y="2986996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319D33E-3F99-47ED-9EBC-1C697B33AF4C}"/>
              </a:ext>
            </a:extLst>
          </p:cNvPr>
          <p:cNvSpPr txBox="1"/>
          <p:nvPr/>
        </p:nvSpPr>
        <p:spPr>
          <a:xfrm>
            <a:off x="3188127" y="2642280"/>
            <a:ext cx="74116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Datos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86A9C33-0B2A-45DB-8C92-7E428E959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096" y="2527096"/>
            <a:ext cx="914517" cy="931992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BC44154A-5B14-4902-87A0-84AFA6E6F8BF}"/>
              </a:ext>
            </a:extLst>
          </p:cNvPr>
          <p:cNvSpPr/>
          <p:nvPr/>
        </p:nvSpPr>
        <p:spPr>
          <a:xfrm>
            <a:off x="650748" y="2041744"/>
            <a:ext cx="2800045" cy="2939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6094"/>
            <a:endParaRPr lang="es-AR" sz="186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F22E2AD-3245-4D5F-A1A3-7BD5F5DC393D}"/>
              </a:ext>
            </a:extLst>
          </p:cNvPr>
          <p:cNvSpPr txBox="1"/>
          <p:nvPr/>
        </p:nvSpPr>
        <p:spPr>
          <a:xfrm>
            <a:off x="9095441" y="3743008"/>
            <a:ext cx="1427827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Visualización</a:t>
            </a:r>
          </a:p>
        </p:txBody>
      </p:sp>
    </p:spTree>
    <p:extLst>
      <p:ext uri="{BB962C8B-B14F-4D97-AF65-F5344CB8AC3E}">
        <p14:creationId xmlns:p14="http://schemas.microsoft.com/office/powerpoint/2010/main" val="37659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EE7D-511F-4692-BD7F-177439EE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01C29B-B810-4F65-8C72-43FDA320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2" y="1665289"/>
            <a:ext cx="10602197" cy="38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EE7D-511F-4692-BD7F-177439EE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3D165B-FC8E-4517-AA65-42565787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7" y="2209221"/>
            <a:ext cx="1045162" cy="1049005"/>
          </a:xfrm>
          <a:prstGeom prst="rect">
            <a:avLst/>
          </a:prstGeom>
        </p:spPr>
      </p:pic>
      <p:pic>
        <p:nvPicPr>
          <p:cNvPr id="8" name="Picture 2" descr="Historia de Python - Wikipedia, la enciclopedia libre">
            <a:extLst>
              <a:ext uri="{FF2B5EF4-FFF2-40B4-BE49-F238E27FC236}">
                <a16:creationId xmlns:a16="http://schemas.microsoft.com/office/drawing/2014/main" id="{1D284CEA-6806-414D-8BD9-961FB10B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72" y="2303913"/>
            <a:ext cx="793908" cy="8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C90775-85C4-4D06-8772-C8382D8A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23" y="2209221"/>
            <a:ext cx="1045162" cy="104900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9C2E33-BFCC-48BE-9678-E49714D7F837}"/>
              </a:ext>
            </a:extLst>
          </p:cNvPr>
          <p:cNvCxnSpPr/>
          <p:nvPr/>
        </p:nvCxnSpPr>
        <p:spPr>
          <a:xfrm>
            <a:off x="2111319" y="2733723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648E735-E9AA-4F68-B95C-CE6E56DB8B95}"/>
              </a:ext>
            </a:extLst>
          </p:cNvPr>
          <p:cNvCxnSpPr/>
          <p:nvPr/>
        </p:nvCxnSpPr>
        <p:spPr>
          <a:xfrm>
            <a:off x="4528257" y="2739819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C09BD7-B40E-4705-8024-75AD6A9778F0}"/>
              </a:ext>
            </a:extLst>
          </p:cNvPr>
          <p:cNvSpPr txBox="1"/>
          <p:nvPr/>
        </p:nvSpPr>
        <p:spPr>
          <a:xfrm>
            <a:off x="7141163" y="2258467"/>
            <a:ext cx="74116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AE0787-BE75-4462-B45E-5C24A34E1850}"/>
              </a:ext>
            </a:extLst>
          </p:cNvPr>
          <p:cNvSpPr txBox="1"/>
          <p:nvPr/>
        </p:nvSpPr>
        <p:spPr>
          <a:xfrm>
            <a:off x="4318283" y="2273490"/>
            <a:ext cx="1367169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Coeficientes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404672-1EF5-49FB-86BE-D0CB7A455850}"/>
              </a:ext>
            </a:extLst>
          </p:cNvPr>
          <p:cNvSpPr txBox="1"/>
          <p:nvPr/>
        </p:nvSpPr>
        <p:spPr>
          <a:xfrm>
            <a:off x="5756482" y="3599775"/>
            <a:ext cx="1558055" cy="951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Polinomio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Eventos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Notificaciones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9F2EBB-C817-4861-A2C2-C755DE76346E}"/>
              </a:ext>
            </a:extLst>
          </p:cNvPr>
          <p:cNvSpPr txBox="1"/>
          <p:nvPr/>
        </p:nvSpPr>
        <p:spPr>
          <a:xfrm>
            <a:off x="256293" y="3604714"/>
            <a:ext cx="2384499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Variables a monitorear</a:t>
            </a:r>
          </a:p>
          <a:p>
            <a:pPr algn="ctr" defTabSz="946094"/>
            <a:r>
              <a:rPr lang="es-AR" sz="1862" dirty="0" err="1">
                <a:solidFill>
                  <a:prstClr val="black"/>
                </a:solidFill>
                <a:latin typeface="Calibri"/>
              </a:rPr>
              <a:t>Historicos</a:t>
            </a:r>
            <a:endParaRPr lang="es-AR" sz="18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7D96F5-E295-4B95-90D8-51ECAA3A706A}"/>
              </a:ext>
            </a:extLst>
          </p:cNvPr>
          <p:cNvSpPr txBox="1"/>
          <p:nvPr/>
        </p:nvSpPr>
        <p:spPr>
          <a:xfrm>
            <a:off x="2756582" y="3552735"/>
            <a:ext cx="2116285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Regresión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Calidad de la misma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574C79-F0A3-449B-925C-76E00B06EEEC}"/>
              </a:ext>
            </a:extLst>
          </p:cNvPr>
          <p:cNvCxnSpPr/>
          <p:nvPr/>
        </p:nvCxnSpPr>
        <p:spPr>
          <a:xfrm>
            <a:off x="7141162" y="2733723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319D33E-3F99-47ED-9EBC-1C697B33AF4C}"/>
              </a:ext>
            </a:extLst>
          </p:cNvPr>
          <p:cNvSpPr txBox="1"/>
          <p:nvPr/>
        </p:nvSpPr>
        <p:spPr>
          <a:xfrm>
            <a:off x="2338933" y="2389007"/>
            <a:ext cx="74116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Datos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86A9C33-0B2A-45DB-8C92-7E428E959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902" y="2273823"/>
            <a:ext cx="914517" cy="931992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1C3DE035-B4D4-4393-83E9-BD66B7C77249}"/>
              </a:ext>
            </a:extLst>
          </p:cNvPr>
          <p:cNvSpPr/>
          <p:nvPr/>
        </p:nvSpPr>
        <p:spPr>
          <a:xfrm>
            <a:off x="2414702" y="1603794"/>
            <a:ext cx="2800045" cy="2939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6094"/>
            <a:endParaRPr lang="es-AR" sz="186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AAEDB98-66DA-4D73-907B-9BAAE0C7425D}"/>
              </a:ext>
            </a:extLst>
          </p:cNvPr>
          <p:cNvSpPr txBox="1"/>
          <p:nvPr/>
        </p:nvSpPr>
        <p:spPr>
          <a:xfrm>
            <a:off x="8261464" y="3461418"/>
            <a:ext cx="1427827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 err="1">
                <a:solidFill>
                  <a:prstClr val="black"/>
                </a:solidFill>
                <a:latin typeface="Calibri"/>
              </a:rPr>
              <a:t>Visulaización</a:t>
            </a:r>
            <a:endParaRPr lang="es-AR" sz="1862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85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38277-F12A-B696-3B96-C6087A9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8082C3-780A-B623-1DFE-49571406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549"/>
            <a:ext cx="12192000" cy="61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EE7D-511F-4692-BD7F-177439EE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3D165B-FC8E-4517-AA65-42565787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7" y="2209221"/>
            <a:ext cx="1045162" cy="1049005"/>
          </a:xfrm>
          <a:prstGeom prst="rect">
            <a:avLst/>
          </a:prstGeom>
        </p:spPr>
      </p:pic>
      <p:pic>
        <p:nvPicPr>
          <p:cNvPr id="8" name="Picture 2" descr="Historia de Python - Wikipedia, la enciclopedia libre">
            <a:extLst>
              <a:ext uri="{FF2B5EF4-FFF2-40B4-BE49-F238E27FC236}">
                <a16:creationId xmlns:a16="http://schemas.microsoft.com/office/drawing/2014/main" id="{1D284CEA-6806-414D-8BD9-961FB10B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72" y="2303913"/>
            <a:ext cx="793908" cy="8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C90775-85C4-4D06-8772-C8382D8A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23" y="2209221"/>
            <a:ext cx="1045162" cy="104900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9C2E33-BFCC-48BE-9678-E49714D7F837}"/>
              </a:ext>
            </a:extLst>
          </p:cNvPr>
          <p:cNvCxnSpPr/>
          <p:nvPr/>
        </p:nvCxnSpPr>
        <p:spPr>
          <a:xfrm>
            <a:off x="2111319" y="2733723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648E735-E9AA-4F68-B95C-CE6E56DB8B95}"/>
              </a:ext>
            </a:extLst>
          </p:cNvPr>
          <p:cNvCxnSpPr/>
          <p:nvPr/>
        </p:nvCxnSpPr>
        <p:spPr>
          <a:xfrm>
            <a:off x="4528257" y="2739819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C09BD7-B40E-4705-8024-75AD6A9778F0}"/>
              </a:ext>
            </a:extLst>
          </p:cNvPr>
          <p:cNvSpPr txBox="1"/>
          <p:nvPr/>
        </p:nvSpPr>
        <p:spPr>
          <a:xfrm>
            <a:off x="7141163" y="2258467"/>
            <a:ext cx="74116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AE0787-BE75-4462-B45E-5C24A34E1850}"/>
              </a:ext>
            </a:extLst>
          </p:cNvPr>
          <p:cNvSpPr txBox="1"/>
          <p:nvPr/>
        </p:nvSpPr>
        <p:spPr>
          <a:xfrm>
            <a:off x="4318283" y="2273490"/>
            <a:ext cx="1162498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>
                <a:solidFill>
                  <a:prstClr val="black"/>
                </a:solidFill>
                <a:latin typeface="Calibri"/>
              </a:rPr>
              <a:t>Polinomio</a:t>
            </a:r>
            <a:endParaRPr lang="es-AR" sz="18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404672-1EF5-49FB-86BE-D0CB7A455850}"/>
              </a:ext>
            </a:extLst>
          </p:cNvPr>
          <p:cNvSpPr txBox="1"/>
          <p:nvPr/>
        </p:nvSpPr>
        <p:spPr>
          <a:xfrm>
            <a:off x="5756482" y="3599775"/>
            <a:ext cx="1558055" cy="951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Polinomio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Eventos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Notificaciones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9F2EBB-C817-4861-A2C2-C755DE76346E}"/>
              </a:ext>
            </a:extLst>
          </p:cNvPr>
          <p:cNvSpPr txBox="1"/>
          <p:nvPr/>
        </p:nvSpPr>
        <p:spPr>
          <a:xfrm>
            <a:off x="256293" y="3604714"/>
            <a:ext cx="2384499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Variables a monitorear</a:t>
            </a:r>
          </a:p>
          <a:p>
            <a:pPr algn="ctr" defTabSz="946094"/>
            <a:r>
              <a:rPr lang="es-AR" sz="1862" dirty="0" err="1">
                <a:solidFill>
                  <a:prstClr val="black"/>
                </a:solidFill>
                <a:latin typeface="Calibri"/>
              </a:rPr>
              <a:t>Historicos</a:t>
            </a:r>
            <a:endParaRPr lang="es-AR" sz="18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7D96F5-E295-4B95-90D8-51ECAA3A706A}"/>
              </a:ext>
            </a:extLst>
          </p:cNvPr>
          <p:cNvSpPr txBox="1"/>
          <p:nvPr/>
        </p:nvSpPr>
        <p:spPr>
          <a:xfrm>
            <a:off x="2756582" y="3552735"/>
            <a:ext cx="2116285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Regresión</a:t>
            </a:r>
          </a:p>
          <a:p>
            <a:pPr algn="ctr"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Calidad de la misma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574C79-F0A3-449B-925C-76E00B06EEEC}"/>
              </a:ext>
            </a:extLst>
          </p:cNvPr>
          <p:cNvCxnSpPr/>
          <p:nvPr/>
        </p:nvCxnSpPr>
        <p:spPr>
          <a:xfrm>
            <a:off x="7141162" y="2733723"/>
            <a:ext cx="104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319D33E-3F99-47ED-9EBC-1C697B33AF4C}"/>
              </a:ext>
            </a:extLst>
          </p:cNvPr>
          <p:cNvSpPr txBox="1"/>
          <p:nvPr/>
        </p:nvSpPr>
        <p:spPr>
          <a:xfrm>
            <a:off x="2338933" y="2389007"/>
            <a:ext cx="74116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46094"/>
            <a:r>
              <a:rPr lang="es-AR" sz="1862" dirty="0">
                <a:solidFill>
                  <a:prstClr val="black"/>
                </a:solidFill>
                <a:latin typeface="Calibri"/>
              </a:rPr>
              <a:t>Datos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86A9C33-0B2A-45DB-8C92-7E428E959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902" y="2273823"/>
            <a:ext cx="914517" cy="931992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D85AF4F1-1C1D-47B2-8BCE-4192EDDC25DA}"/>
              </a:ext>
            </a:extLst>
          </p:cNvPr>
          <p:cNvSpPr/>
          <p:nvPr/>
        </p:nvSpPr>
        <p:spPr>
          <a:xfrm>
            <a:off x="5065414" y="1788471"/>
            <a:ext cx="2800045" cy="2939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6094"/>
            <a:endParaRPr lang="es-AR" sz="1862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1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AD27-4D17-C240-9B1B-3B69AA68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 descr="Installing Jupyter Notebook - Chinmay s yalameli - Medium">
            <a:extLst>
              <a:ext uri="{FF2B5EF4-FFF2-40B4-BE49-F238E27FC236}">
                <a16:creationId xmlns:a16="http://schemas.microsoft.com/office/drawing/2014/main" id="{640A77CC-07A5-5F87-4891-7D2D2AC0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598" y="458462"/>
            <a:ext cx="1346447" cy="17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271BDA2-0FE4-0614-E428-B15EC3D902BB}"/>
              </a:ext>
            </a:extLst>
          </p:cNvPr>
          <p:cNvCxnSpPr>
            <a:cxnSpLocks/>
          </p:cNvCxnSpPr>
          <p:nvPr/>
        </p:nvCxnSpPr>
        <p:spPr>
          <a:xfrm>
            <a:off x="5138821" y="2345924"/>
            <a:ext cx="0" cy="65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9C2CBA2-1461-3913-0A1A-5D1C7C5C3294}"/>
                  </a:ext>
                </a:extLst>
              </p:cNvPr>
              <p:cNvSpPr txBox="1"/>
              <p:nvPr/>
            </p:nvSpPr>
            <p:spPr>
              <a:xfrm>
                <a:off x="1561731" y="3213791"/>
                <a:ext cx="7398692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46094"/>
                <a14:m>
                  <m:oMath xmlns:m="http://schemas.openxmlformats.org/officeDocument/2006/math">
                    <m:sSub>
                      <m:sSubPr>
                        <m:ctrlP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𝑝𝑜𝑙</m:t>
                        </m:r>
                      </m:sub>
                    </m:sSub>
                    <m:r>
                      <a:rPr lang="pt-B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3∗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3+</m:t>
                    </m:r>
                    <m:sSup>
                      <m:sSupPr>
                        <m:ctrlP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62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s-AR" sz="1862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A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1862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s-AR" sz="1862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9C2CBA2-1461-3913-0A1A-5D1C7C5C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731" y="3213791"/>
                <a:ext cx="7398692" cy="314189"/>
              </a:xfrm>
              <a:prstGeom prst="rect">
                <a:avLst/>
              </a:prstGeom>
              <a:blipFill>
                <a:blip r:embed="rId3"/>
                <a:stretch>
                  <a:fillRect l="-1071" b="-230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ACA295CB-A269-F9CA-7BBF-63E3AFC0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1591"/>
            <a:ext cx="12192000" cy="233980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2792DA-B87D-595F-8317-FAE138E16C5F}"/>
              </a:ext>
            </a:extLst>
          </p:cNvPr>
          <p:cNvCxnSpPr>
            <a:cxnSpLocks/>
          </p:cNvCxnSpPr>
          <p:nvPr/>
        </p:nvCxnSpPr>
        <p:spPr>
          <a:xfrm>
            <a:off x="5130073" y="3634666"/>
            <a:ext cx="0" cy="65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Pampa Energia">
      <a:dk1>
        <a:sysClr val="windowText" lastClr="000000"/>
      </a:dk1>
      <a:lt1>
        <a:srgbClr val="FFFFFF"/>
      </a:lt1>
      <a:dk2>
        <a:srgbClr val="1A458C"/>
      </a:dk2>
      <a:lt2>
        <a:srgbClr val="00A7E3"/>
      </a:lt2>
      <a:accent1>
        <a:srgbClr val="24C1A5"/>
      </a:accent1>
      <a:accent2>
        <a:srgbClr val="006648"/>
      </a:accent2>
      <a:accent3>
        <a:srgbClr val="E19C25"/>
      </a:accent3>
      <a:accent4>
        <a:srgbClr val="9D1C30"/>
      </a:accent4>
      <a:accent5>
        <a:srgbClr val="AA989C"/>
      </a:accent5>
      <a:accent6>
        <a:srgbClr val="594645"/>
      </a:accent6>
      <a:hlink>
        <a:srgbClr val="00A7E3"/>
      </a:hlink>
      <a:folHlink>
        <a:srgbClr val="1A45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 GENÉRICO 1" id="{F4CA3C35-88CF-4A87-B528-02A77990E30D}" vid="{302B508E-CFCB-4B43-92FA-6F4762B291BA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 Edificio Pampa [solo lectura]" id="{53A52122-49EA-4705-BE19-46B353B117DB}" vid="{5AED6739-A95B-43D5-9513-08934794BA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138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Verdana</vt:lpstr>
      <vt:lpstr>Wingdings</vt:lpstr>
      <vt:lpstr>Tema de Office</vt:lpstr>
      <vt:lpstr>3_Tema de Office</vt:lpstr>
      <vt:lpstr>1_Tema de Office</vt:lpstr>
      <vt:lpstr>Regresiones Polinómicas Multivariables</vt:lpstr>
      <vt:lpstr>Regresiones Polinómicas Multivariables</vt:lpstr>
      <vt:lpstr>Regresiones Polinómicas Multivariables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Pampa Energia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Regresiones Polinómicas Multivariables</dc:title>
  <dc:creator>Jonathan Daniel Adurian Fernandez</dc:creator>
  <cp:lastModifiedBy>Jonathan Daniel Adurian Fernandez</cp:lastModifiedBy>
  <cp:revision>2</cp:revision>
  <dcterms:created xsi:type="dcterms:W3CDTF">2024-06-24T12:08:09Z</dcterms:created>
  <dcterms:modified xsi:type="dcterms:W3CDTF">2024-06-24T21:46:43Z</dcterms:modified>
</cp:coreProperties>
</file>