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E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AcuCshk3GpHhcF5PDiS8oMUX8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M-regular.fntdata"/><Relationship Id="rId25" Type="http://schemas.openxmlformats.org/officeDocument/2006/relationships/slide" Target="slides/slide21.xml"/><Relationship Id="rId28" Type="http://schemas.openxmlformats.org/officeDocument/2006/relationships/font" Target="fonts/REM-italic.fntdata"/><Relationship Id="rId27" Type="http://schemas.openxmlformats.org/officeDocument/2006/relationships/font" Target="fonts/RE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44a90ac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f44a90ac8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44a90ac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f44a90ac8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44a90ac8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f44a90ac88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44a90ac8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f44a90ac88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44a90ac8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44a90ac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44a90ac8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44a90ac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배경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범위 및 목표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 분석 및 문제 도출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개선안 제안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한계점 및 추후과제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배출량을 </a:t>
            </a:r>
            <a:r>
              <a:rPr b="1" lang="ko-KR"/>
              <a:t>줄이는</a:t>
            </a:r>
            <a:r>
              <a:rPr lang="ko-KR"/>
              <a:t> 방법은 없을까?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흡수량을 </a:t>
            </a:r>
            <a:r>
              <a:rPr b="1" lang="ko-KR"/>
              <a:t>늘리는</a:t>
            </a:r>
            <a:r>
              <a:rPr lang="ko-KR"/>
              <a:t> 방법은 없을까?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탄소 배출권 거래시장을 </a:t>
            </a:r>
            <a:r>
              <a:rPr b="1" lang="ko-KR"/>
              <a:t>활성화</a:t>
            </a:r>
            <a:r>
              <a:rPr lang="ko-KR"/>
              <a:t> 시키는 방법은 없을까?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733" y="492852"/>
            <a:ext cx="10219266" cy="57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1003300" y="347133"/>
            <a:ext cx="10185400" cy="514773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056466" y="5745670"/>
            <a:ext cx="8365067" cy="337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ko-KR" sz="1400"/>
              <a:t>출처 : 한국 경제 (https://www.hankyung.com/article/2024081677291)</a:t>
            </a:r>
            <a:endParaRPr sz="1400"/>
          </a:p>
        </p:txBody>
      </p:sp>
      <p:pic>
        <p:nvPicPr>
          <p:cNvPr id="154" name="Google Shape;15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779" y="766740"/>
            <a:ext cx="8693566" cy="446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3"/>
          <p:cNvGrpSpPr/>
          <p:nvPr/>
        </p:nvGrpSpPr>
        <p:grpSpPr>
          <a:xfrm>
            <a:off x="1451087" y="643583"/>
            <a:ext cx="3938179" cy="6035691"/>
            <a:chOff x="1208810" y="573244"/>
            <a:chExt cx="4103611" cy="6093475"/>
          </a:xfrm>
        </p:grpSpPr>
        <p:pic>
          <p:nvPicPr>
            <p:cNvPr id="160" name="Google Shape;16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8810" y="900065"/>
              <a:ext cx="4103611" cy="5766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08810" y="573244"/>
              <a:ext cx="4103611" cy="2959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3"/>
          <p:cNvGrpSpPr/>
          <p:nvPr/>
        </p:nvGrpSpPr>
        <p:grpSpPr>
          <a:xfrm>
            <a:off x="6885958" y="643583"/>
            <a:ext cx="3907088" cy="6046387"/>
            <a:chOff x="6643681" y="573244"/>
            <a:chExt cx="4071214" cy="6104273"/>
          </a:xfrm>
        </p:grpSpPr>
        <p:pic>
          <p:nvPicPr>
            <p:cNvPr id="163" name="Google Shape;163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43681" y="900065"/>
              <a:ext cx="4071214" cy="5777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43681" y="573244"/>
              <a:ext cx="4071214" cy="2959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3"/>
          <p:cNvSpPr/>
          <p:nvPr/>
        </p:nvSpPr>
        <p:spPr>
          <a:xfrm>
            <a:off x="1451087" y="229271"/>
            <a:ext cx="3938180" cy="293128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시,도별 온실가스 발생량 및 중립도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6874793" y="229271"/>
            <a:ext cx="3938180" cy="293128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시,도별 온실가스 흡수량(X10) 및 중립도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44a90ac88_0_25"/>
          <p:cNvSpPr txBox="1"/>
          <p:nvPr>
            <p:ph type="title"/>
          </p:nvPr>
        </p:nvSpPr>
        <p:spPr>
          <a:xfrm>
            <a:off x="838200" y="365125"/>
            <a:ext cx="1076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국가 및 지역별로 이원화된 프로젝트 진행</a:t>
            </a:r>
            <a:endParaRPr/>
          </a:p>
        </p:txBody>
      </p:sp>
      <p:sp>
        <p:nvSpPr>
          <p:cNvPr id="172" name="Google Shape;172;g2f44a90ac88_0_25"/>
          <p:cNvSpPr txBox="1"/>
          <p:nvPr>
            <p:ph idx="1" type="body"/>
          </p:nvPr>
        </p:nvSpPr>
        <p:spPr>
          <a:xfrm>
            <a:off x="838200" y="2317975"/>
            <a:ext cx="105156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3500"/>
              <a:t>효과적인 온실가스 감축을 위해 </a:t>
            </a:r>
            <a:r>
              <a:rPr b="1" lang="ko-KR" sz="3500">
                <a:solidFill>
                  <a:srgbClr val="EB5800"/>
                </a:solidFill>
              </a:rPr>
              <a:t>지역별 맞춤 전략이 필요</a:t>
            </a:r>
            <a:r>
              <a:rPr lang="ko-KR" sz="3500"/>
              <a:t>함에도, 지방자치단체의 온실가스 감축 프로젝트 진행을 위한 </a:t>
            </a:r>
            <a:r>
              <a:rPr b="1" lang="ko-KR" sz="3500">
                <a:solidFill>
                  <a:srgbClr val="EB5800"/>
                </a:solidFill>
              </a:rPr>
              <a:t>법규, 제도의 미비</a:t>
            </a:r>
            <a:r>
              <a:rPr lang="ko-KR" sz="3500"/>
              <a:t> 및 예산 확보의 어려움과 온실가스 감축에 대한 </a:t>
            </a:r>
            <a:r>
              <a:rPr b="1" lang="ko-KR" sz="3500">
                <a:solidFill>
                  <a:srgbClr val="EB5800"/>
                </a:solidFill>
              </a:rPr>
              <a:t>인센티브 제도등의 부재</a:t>
            </a:r>
            <a:r>
              <a:rPr lang="ko-KR" sz="3500"/>
              <a:t>로 인한 </a:t>
            </a:r>
            <a:r>
              <a:rPr b="1" lang="ko-KR" sz="3500">
                <a:solidFill>
                  <a:srgbClr val="EB5800"/>
                </a:solidFill>
              </a:rPr>
              <a:t>비효율성 존재</a:t>
            </a:r>
            <a:endParaRPr b="1" sz="3500">
              <a:solidFill>
                <a:srgbClr val="EB58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44a90ac88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국가 및 지역별로 이원화된 프로젝트 진행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8" name="Google Shape;178;g2f44a90ac88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3000"/>
              <a:t>종합 정부는 예산 편성시 온실가스 영향에 대한 예산서와 결산서를 작성해야 하지만 </a:t>
            </a:r>
            <a:r>
              <a:rPr b="1" lang="ko-KR" sz="3000">
                <a:solidFill>
                  <a:srgbClr val="EB5800"/>
                </a:solidFill>
              </a:rPr>
              <a:t>아직 지방 정부는 의무사항이 아님</a:t>
            </a:r>
            <a:endParaRPr b="1" sz="3000">
              <a:solidFill>
                <a:srgbClr val="EB5800"/>
              </a:solidFill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3000">
              <a:solidFill>
                <a:srgbClr val="EB5800"/>
              </a:solidFill>
            </a:endParaRPr>
          </a:p>
          <a:p>
            <a:pPr indent="0" lvl="0" marL="177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ko-KR" sz="3000"/>
              <a:t>온실가스감축인지 예산제도 도입(23.) </a:t>
            </a:r>
            <a:endParaRPr sz="3000"/>
          </a:p>
          <a:p>
            <a:pPr indent="-50800" lvl="0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/>
              <a:t>=&gt; 지방자치 단체 도입 불가능한 상황 연출</a:t>
            </a:r>
            <a:endParaRPr sz="3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탄소배출거래제(설명)</a:t>
            </a:r>
            <a:endParaRPr/>
          </a:p>
        </p:txBody>
      </p:sp>
      <p:cxnSp>
        <p:nvCxnSpPr>
          <p:cNvPr id="184" name="Google Shape;184;p24"/>
          <p:cNvCxnSpPr/>
          <p:nvPr/>
        </p:nvCxnSpPr>
        <p:spPr>
          <a:xfrm>
            <a:off x="-1" y="342260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85" name="Google Shape;185;p24"/>
          <p:cNvGrpSpPr/>
          <p:nvPr/>
        </p:nvGrpSpPr>
        <p:grpSpPr>
          <a:xfrm>
            <a:off x="491671" y="2281843"/>
            <a:ext cx="11208657" cy="4272269"/>
            <a:chOff x="500901" y="2559544"/>
            <a:chExt cx="9431066" cy="3794261"/>
          </a:xfrm>
        </p:grpSpPr>
        <p:grpSp>
          <p:nvGrpSpPr>
            <p:cNvPr id="186" name="Google Shape;186;p24"/>
            <p:cNvGrpSpPr/>
            <p:nvPr/>
          </p:nvGrpSpPr>
          <p:grpSpPr>
            <a:xfrm>
              <a:off x="500901" y="5594869"/>
              <a:ext cx="9431066" cy="758936"/>
              <a:chOff x="500901" y="5294811"/>
              <a:chExt cx="9431066" cy="758936"/>
            </a:xfrm>
          </p:grpSpPr>
          <p:sp>
            <p:nvSpPr>
              <p:cNvPr id="187" name="Google Shape;187;p24"/>
              <p:cNvSpPr/>
              <p:nvPr/>
            </p:nvSpPr>
            <p:spPr>
              <a:xfrm>
                <a:off x="500901" y="5294811"/>
                <a:ext cx="9431066" cy="758936"/>
              </a:xfrm>
              <a:prstGeom prst="rect">
                <a:avLst/>
              </a:prstGeom>
              <a:noFill/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8" name="Google Shape;188;p24"/>
              <p:cNvSpPr txBox="1"/>
              <p:nvPr/>
            </p:nvSpPr>
            <p:spPr>
              <a:xfrm>
                <a:off x="1523999" y="5416731"/>
                <a:ext cx="1942010" cy="566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A기업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할당량 &gt; 배출량</a:t>
                </a:r>
                <a:endParaRPr/>
              </a:p>
            </p:txBody>
          </p:sp>
          <p:sp>
            <p:nvSpPr>
              <p:cNvPr id="189" name="Google Shape;189;p24"/>
              <p:cNvSpPr txBox="1"/>
              <p:nvPr/>
            </p:nvSpPr>
            <p:spPr>
              <a:xfrm>
                <a:off x="6783980" y="5351113"/>
                <a:ext cx="1942010" cy="564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B기업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할당량 &lt; 배출량</a:t>
                </a:r>
                <a:endParaRPr/>
              </a:p>
            </p:txBody>
          </p:sp>
        </p:grpSp>
        <p:grpSp>
          <p:nvGrpSpPr>
            <p:cNvPr id="190" name="Google Shape;190;p24"/>
            <p:cNvGrpSpPr/>
            <p:nvPr/>
          </p:nvGrpSpPr>
          <p:grpSpPr>
            <a:xfrm>
              <a:off x="1403602" y="3648374"/>
              <a:ext cx="1203357" cy="1946495"/>
              <a:chOff x="9931967" y="2815627"/>
              <a:chExt cx="1203357" cy="1946495"/>
            </a:xfrm>
          </p:grpSpPr>
          <p:sp>
            <p:nvSpPr>
              <p:cNvPr id="191" name="Google Shape;191;p24"/>
              <p:cNvSpPr/>
              <p:nvPr/>
            </p:nvSpPr>
            <p:spPr>
              <a:xfrm>
                <a:off x="10141390" y="2815627"/>
                <a:ext cx="787651" cy="1946495"/>
              </a:xfrm>
              <a:prstGeom prst="rect">
                <a:avLst/>
              </a:prstGeom>
              <a:solidFill>
                <a:schemeClr val="accent2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2" name="Google Shape;192;p24"/>
              <p:cNvSpPr txBox="1"/>
              <p:nvPr/>
            </p:nvSpPr>
            <p:spPr>
              <a:xfrm>
                <a:off x="9931967" y="3465707"/>
                <a:ext cx="1203357" cy="564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배출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허용량</a:t>
                </a:r>
                <a:endParaRPr/>
              </a:p>
            </p:txBody>
          </p:sp>
        </p:grpSp>
        <p:grpSp>
          <p:nvGrpSpPr>
            <p:cNvPr id="193" name="Google Shape;193;p24"/>
            <p:cNvGrpSpPr/>
            <p:nvPr/>
          </p:nvGrpSpPr>
          <p:grpSpPr>
            <a:xfrm>
              <a:off x="2495005" y="3648374"/>
              <a:ext cx="1203357" cy="1946495"/>
              <a:chOff x="9931967" y="2815627"/>
              <a:chExt cx="1203357" cy="1946495"/>
            </a:xfrm>
          </p:grpSpPr>
          <p:sp>
            <p:nvSpPr>
              <p:cNvPr id="194" name="Google Shape;194;p24"/>
              <p:cNvSpPr/>
              <p:nvPr/>
            </p:nvSpPr>
            <p:spPr>
              <a:xfrm>
                <a:off x="10141390" y="2815627"/>
                <a:ext cx="787651" cy="1946495"/>
              </a:xfrm>
              <a:prstGeom prst="rect">
                <a:avLst/>
              </a:prstGeom>
              <a:solidFill>
                <a:srgbClr val="5B9BD5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p24"/>
              <p:cNvSpPr txBox="1"/>
              <p:nvPr/>
            </p:nvSpPr>
            <p:spPr>
              <a:xfrm>
                <a:off x="9931967" y="3465707"/>
                <a:ext cx="1203357" cy="564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실제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배출량</a:t>
                </a:r>
                <a:endParaRPr/>
              </a:p>
            </p:txBody>
          </p:sp>
        </p:grpSp>
        <p:grpSp>
          <p:nvGrpSpPr>
            <p:cNvPr id="196" name="Google Shape;196;p24"/>
            <p:cNvGrpSpPr/>
            <p:nvPr/>
          </p:nvGrpSpPr>
          <p:grpSpPr>
            <a:xfrm>
              <a:off x="6695813" y="3648374"/>
              <a:ext cx="1203357" cy="1946495"/>
              <a:chOff x="9931967" y="2815627"/>
              <a:chExt cx="1203357" cy="1946495"/>
            </a:xfrm>
          </p:grpSpPr>
          <p:sp>
            <p:nvSpPr>
              <p:cNvPr id="197" name="Google Shape;197;p24"/>
              <p:cNvSpPr/>
              <p:nvPr/>
            </p:nvSpPr>
            <p:spPr>
              <a:xfrm>
                <a:off x="10141390" y="2815627"/>
                <a:ext cx="787651" cy="1946495"/>
              </a:xfrm>
              <a:prstGeom prst="rect">
                <a:avLst/>
              </a:prstGeom>
              <a:solidFill>
                <a:srgbClr val="ED7D31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24"/>
              <p:cNvSpPr txBox="1"/>
              <p:nvPr/>
            </p:nvSpPr>
            <p:spPr>
              <a:xfrm>
                <a:off x="9931967" y="3465707"/>
                <a:ext cx="1203357" cy="5640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배출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허용량</a:t>
                </a:r>
                <a:endParaRPr/>
              </a:p>
            </p:txBody>
          </p:sp>
        </p:grpSp>
        <p:grpSp>
          <p:nvGrpSpPr>
            <p:cNvPr id="199" name="Google Shape;199;p24"/>
            <p:cNvGrpSpPr/>
            <p:nvPr/>
          </p:nvGrpSpPr>
          <p:grpSpPr>
            <a:xfrm>
              <a:off x="7756554" y="2559544"/>
              <a:ext cx="1203357" cy="3035325"/>
              <a:chOff x="7756554" y="2559544"/>
              <a:chExt cx="1203357" cy="3035325"/>
            </a:xfrm>
          </p:grpSpPr>
          <p:sp>
            <p:nvSpPr>
              <p:cNvPr id="200" name="Google Shape;200;p24"/>
              <p:cNvSpPr/>
              <p:nvPr/>
            </p:nvSpPr>
            <p:spPr>
              <a:xfrm>
                <a:off x="7964408" y="2559544"/>
                <a:ext cx="787651" cy="3035325"/>
              </a:xfrm>
              <a:prstGeom prst="rect">
                <a:avLst/>
              </a:prstGeom>
              <a:solidFill>
                <a:schemeClr val="accent5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1" name="Google Shape;201;p24"/>
              <p:cNvSpPr txBox="1"/>
              <p:nvPr/>
            </p:nvSpPr>
            <p:spPr>
              <a:xfrm>
                <a:off x="7756554" y="3893857"/>
                <a:ext cx="1203357" cy="574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실제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배출량</a:t>
                </a:r>
                <a:endParaRPr/>
              </a:p>
            </p:txBody>
          </p:sp>
        </p:grpSp>
        <p:grpSp>
          <p:nvGrpSpPr>
            <p:cNvPr id="202" name="Google Shape;202;p24"/>
            <p:cNvGrpSpPr/>
            <p:nvPr/>
          </p:nvGrpSpPr>
          <p:grpSpPr>
            <a:xfrm>
              <a:off x="6697050" y="2559545"/>
              <a:ext cx="1203357" cy="869455"/>
              <a:chOff x="9935136" y="2815627"/>
              <a:chExt cx="1203357" cy="1554324"/>
            </a:xfrm>
          </p:grpSpPr>
          <p:sp>
            <p:nvSpPr>
              <p:cNvPr id="203" name="Google Shape;203;p24"/>
              <p:cNvSpPr/>
              <p:nvPr/>
            </p:nvSpPr>
            <p:spPr>
              <a:xfrm>
                <a:off x="10141390" y="2815627"/>
                <a:ext cx="787651" cy="1554324"/>
              </a:xfrm>
              <a:prstGeom prst="rect">
                <a:avLst/>
              </a:prstGeom>
              <a:solidFill>
                <a:srgbClr val="833C0B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" name="Google Shape;204;p24"/>
              <p:cNvSpPr txBox="1"/>
              <p:nvPr/>
            </p:nvSpPr>
            <p:spPr>
              <a:xfrm>
                <a:off x="9935136" y="3057330"/>
                <a:ext cx="1203357" cy="1026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초과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배출량</a:t>
                </a:r>
                <a:endParaRPr/>
              </a:p>
            </p:txBody>
          </p:sp>
        </p:grpSp>
        <p:cxnSp>
          <p:nvCxnSpPr>
            <p:cNvPr id="205" name="Google Shape;205;p24"/>
            <p:cNvCxnSpPr/>
            <p:nvPr/>
          </p:nvCxnSpPr>
          <p:spPr>
            <a:xfrm>
              <a:off x="3784349" y="3648371"/>
              <a:ext cx="0" cy="1947600"/>
            </a:xfrm>
            <a:prstGeom prst="straightConnector1">
              <a:avLst/>
            </a:prstGeom>
            <a:noFill/>
            <a:ln cap="flat" cmpd="sng" w="63500">
              <a:solidFill>
                <a:srgbClr val="5B9BD5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6" name="Google Shape;206;p24"/>
            <p:cNvCxnSpPr/>
            <p:nvPr/>
          </p:nvCxnSpPr>
          <p:spPr>
            <a:xfrm>
              <a:off x="3784349" y="2559545"/>
              <a:ext cx="0" cy="869455"/>
            </a:xfrm>
            <a:prstGeom prst="straightConnector1">
              <a:avLst/>
            </a:prstGeom>
            <a:noFill/>
            <a:ln cap="flat" cmpd="sng" w="63500">
              <a:solidFill>
                <a:srgbClr val="00B0F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7" name="Google Shape;207;p24"/>
            <p:cNvCxnSpPr/>
            <p:nvPr/>
          </p:nvCxnSpPr>
          <p:spPr>
            <a:xfrm>
              <a:off x="6546021" y="3648371"/>
              <a:ext cx="0" cy="1947600"/>
            </a:xfrm>
            <a:prstGeom prst="straightConnector1">
              <a:avLst/>
            </a:prstGeom>
            <a:noFill/>
            <a:ln cap="flat" cmpd="sng" w="63500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08" name="Google Shape;208;p24"/>
            <p:cNvCxnSpPr/>
            <p:nvPr/>
          </p:nvCxnSpPr>
          <p:spPr>
            <a:xfrm>
              <a:off x="6546021" y="2559545"/>
              <a:ext cx="0" cy="893097"/>
            </a:xfrm>
            <a:prstGeom prst="straightConnector1">
              <a:avLst/>
            </a:prstGeom>
            <a:noFill/>
            <a:ln cap="flat" cmpd="sng" w="63500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grpSp>
          <p:nvGrpSpPr>
            <p:cNvPr id="209" name="Google Shape;209;p24"/>
            <p:cNvGrpSpPr/>
            <p:nvPr/>
          </p:nvGrpSpPr>
          <p:grpSpPr>
            <a:xfrm>
              <a:off x="2495005" y="2583187"/>
              <a:ext cx="1203357" cy="869455"/>
              <a:chOff x="9940285" y="2815627"/>
              <a:chExt cx="1203357" cy="1554324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141390" y="2815627"/>
                <a:ext cx="787651" cy="1554324"/>
              </a:xfrm>
              <a:prstGeom prst="rect">
                <a:avLst/>
              </a:prstGeom>
              <a:solidFill>
                <a:srgbClr val="00B0F0"/>
              </a:solidFill>
              <a:ln cap="flat" cmpd="sng" w="12700">
                <a:solidFill>
                  <a:srgbClr val="1C305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1" name="Google Shape;211;p24"/>
              <p:cNvSpPr txBox="1"/>
              <p:nvPr/>
            </p:nvSpPr>
            <p:spPr>
              <a:xfrm>
                <a:off x="9940285" y="3030620"/>
                <a:ext cx="1203357" cy="10261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잉여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배출량</a:t>
                </a:r>
                <a:endParaRPr/>
              </a:p>
            </p:txBody>
          </p:sp>
        </p:grpSp>
        <p:cxnSp>
          <p:nvCxnSpPr>
            <p:cNvPr id="212" name="Google Shape;212;p24"/>
            <p:cNvCxnSpPr/>
            <p:nvPr/>
          </p:nvCxnSpPr>
          <p:spPr>
            <a:xfrm>
              <a:off x="9136821" y="2559544"/>
              <a:ext cx="0" cy="3035325"/>
            </a:xfrm>
            <a:prstGeom prst="straightConnector1">
              <a:avLst/>
            </a:prstGeom>
            <a:noFill/>
            <a:ln cap="flat" cmpd="sng" w="63500">
              <a:solidFill>
                <a:schemeClr val="accen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13" name="Google Shape;213;p24"/>
            <p:cNvSpPr/>
            <p:nvPr/>
          </p:nvSpPr>
          <p:spPr>
            <a:xfrm>
              <a:off x="4456810" y="3823186"/>
              <a:ext cx="1620768" cy="1549333"/>
            </a:xfrm>
            <a:prstGeom prst="ellipse">
              <a:avLst/>
            </a:prstGeom>
            <a:noFill/>
            <a:ln cap="flat" cmpd="sng" w="127000">
              <a:solidFill>
                <a:srgbClr val="A58F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4" name="Google Shape;21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47239" y="4261514"/>
              <a:ext cx="839910" cy="7437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5" name="Google Shape;215;p24"/>
          <p:cNvCxnSpPr>
            <a:stCxn id="210" idx="0"/>
          </p:cNvCxnSpPr>
          <p:nvPr/>
        </p:nvCxnSpPr>
        <p:spPr>
          <a:xfrm flipH="1" rot="-5400000">
            <a:off x="4050493" y="1826665"/>
            <a:ext cx="1377000" cy="2340600"/>
          </a:xfrm>
          <a:prstGeom prst="bentConnector4">
            <a:avLst>
              <a:gd fmla="val -16601" name="adj1"/>
              <a:gd fmla="val 100182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24"/>
          <p:cNvCxnSpPr>
            <a:stCxn id="203" idx="0"/>
            <a:endCxn id="213" idx="0"/>
          </p:cNvCxnSpPr>
          <p:nvPr/>
        </p:nvCxnSpPr>
        <p:spPr>
          <a:xfrm rot="5400000">
            <a:off x="6651120" y="1786994"/>
            <a:ext cx="1422900" cy="2412600"/>
          </a:xfrm>
          <a:prstGeom prst="bentConnector3">
            <a:avLst>
              <a:gd fmla="val -16065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/>
          <p:nvPr/>
        </p:nvSpPr>
        <p:spPr>
          <a:xfrm>
            <a:off x="1003349" y="622047"/>
            <a:ext cx="10185300" cy="561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2428274" y="1004963"/>
            <a:ext cx="7287191" cy="4667803"/>
            <a:chOff x="2136000" y="323440"/>
            <a:chExt cx="7919999" cy="5483791"/>
          </a:xfrm>
        </p:grpSpPr>
        <p:cxnSp>
          <p:nvCxnSpPr>
            <p:cNvPr id="223" name="Google Shape;223;p25"/>
            <p:cNvCxnSpPr/>
            <p:nvPr/>
          </p:nvCxnSpPr>
          <p:spPr>
            <a:xfrm>
              <a:off x="4003865" y="4751607"/>
              <a:ext cx="4184268" cy="0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sp>
          <p:nvSpPr>
            <p:cNvPr id="224" name="Google Shape;224;p25"/>
            <p:cNvSpPr/>
            <p:nvPr/>
          </p:nvSpPr>
          <p:spPr>
            <a:xfrm>
              <a:off x="3054732" y="323440"/>
              <a:ext cx="6082536" cy="1288478"/>
            </a:xfrm>
            <a:prstGeom prst="flowChartProcess">
              <a:avLst/>
            </a:prstGeom>
            <a:solidFill>
              <a:srgbClr val="5B9BD5"/>
            </a:solidFill>
            <a:ln cap="flat" cmpd="sng" w="12700">
              <a:solidFill>
                <a:schemeClr val="lt1">
                  <a:alpha val="9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  부</a:t>
              </a:r>
              <a:endParaRPr/>
            </a:p>
          </p:txBody>
        </p:sp>
        <p:cxnSp>
          <p:nvCxnSpPr>
            <p:cNvPr id="225" name="Google Shape;225;p25"/>
            <p:cNvCxnSpPr>
              <a:stCxn id="224" idx="2"/>
            </p:cNvCxnSpPr>
            <p:nvPr/>
          </p:nvCxnSpPr>
          <p:spPr>
            <a:xfrm>
              <a:off x="6096000" y="1611918"/>
              <a:ext cx="0" cy="54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6" name="Google Shape;226;p25"/>
            <p:cNvSpPr/>
            <p:nvPr/>
          </p:nvSpPr>
          <p:spPr>
            <a:xfrm>
              <a:off x="2136000" y="3143753"/>
              <a:ext cx="1867865" cy="2472966"/>
            </a:xfrm>
            <a:prstGeom prst="flowChartAlternateProcess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기업</a:t>
              </a:r>
              <a:endParaRPr/>
            </a:p>
          </p:txBody>
        </p:sp>
        <p:cxnSp>
          <p:nvCxnSpPr>
            <p:cNvPr id="227" name="Google Shape;227;p25"/>
            <p:cNvCxnSpPr/>
            <p:nvPr/>
          </p:nvCxnSpPr>
          <p:spPr>
            <a:xfrm>
              <a:off x="9137271" y="2167698"/>
              <a:ext cx="0" cy="9760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8" name="Google Shape;228;p25"/>
            <p:cNvCxnSpPr/>
            <p:nvPr/>
          </p:nvCxnSpPr>
          <p:spPr>
            <a:xfrm>
              <a:off x="3069932" y="2157022"/>
              <a:ext cx="0" cy="98673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9" name="Google Shape;229;p25"/>
            <p:cNvCxnSpPr/>
            <p:nvPr/>
          </p:nvCxnSpPr>
          <p:spPr>
            <a:xfrm rot="10800000">
              <a:off x="3054734" y="2177764"/>
              <a:ext cx="608253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0" name="Google Shape;230;p25"/>
            <p:cNvSpPr txBox="1"/>
            <p:nvPr/>
          </p:nvSpPr>
          <p:spPr>
            <a:xfrm>
              <a:off x="4187607" y="3211281"/>
              <a:ext cx="37686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잉여 배출량</a:t>
              </a:r>
              <a:endParaRPr/>
            </a:p>
          </p:txBody>
        </p:sp>
        <p:cxnSp>
          <p:nvCxnSpPr>
            <p:cNvPr id="231" name="Google Shape;231;p25"/>
            <p:cNvCxnSpPr/>
            <p:nvPr/>
          </p:nvCxnSpPr>
          <p:spPr>
            <a:xfrm>
              <a:off x="4003865" y="4059541"/>
              <a:ext cx="4184268" cy="0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2" name="Google Shape;232;p25"/>
            <p:cNvSpPr/>
            <p:nvPr/>
          </p:nvSpPr>
          <p:spPr>
            <a:xfrm>
              <a:off x="8188134" y="3143753"/>
              <a:ext cx="1867865" cy="2472966"/>
            </a:xfrm>
            <a:prstGeom prst="flowChartAlternateProcess">
              <a:avLst/>
            </a:prstGeom>
            <a:solidFill>
              <a:srgbClr val="EB58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기업</a:t>
              </a:r>
              <a:endParaRPr/>
            </a:p>
          </p:txBody>
        </p:sp>
        <p:sp>
          <p:nvSpPr>
            <p:cNvPr id="233" name="Google Shape;233;p25"/>
            <p:cNvSpPr txBox="1"/>
            <p:nvPr/>
          </p:nvSpPr>
          <p:spPr>
            <a:xfrm>
              <a:off x="4187607" y="4975331"/>
              <a:ext cx="37686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초과 배출량</a:t>
              </a:r>
              <a:endParaRPr/>
            </a:p>
          </p:txBody>
        </p:sp>
      </p:grpSp>
      <p:sp>
        <p:nvSpPr>
          <p:cNvPr id="234" name="Google Shape;234;p25"/>
          <p:cNvSpPr txBox="1"/>
          <p:nvPr/>
        </p:nvSpPr>
        <p:spPr>
          <a:xfrm>
            <a:off x="427550" y="660775"/>
            <a:ext cx="1038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>
            <a:off x="1003350" y="525300"/>
            <a:ext cx="10185300" cy="605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0" name="Google Shape;240;p26"/>
          <p:cNvGrpSpPr/>
          <p:nvPr/>
        </p:nvGrpSpPr>
        <p:grpSpPr>
          <a:xfrm>
            <a:off x="2429568" y="712158"/>
            <a:ext cx="7324486" cy="5264208"/>
            <a:chOff x="2025262" y="738187"/>
            <a:chExt cx="8475452" cy="5992951"/>
          </a:xfrm>
        </p:grpSpPr>
        <p:cxnSp>
          <p:nvCxnSpPr>
            <p:cNvPr id="241" name="Google Shape;241;p26"/>
            <p:cNvCxnSpPr>
              <a:stCxn id="242" idx="3"/>
              <a:endCxn id="243" idx="1"/>
            </p:cNvCxnSpPr>
            <p:nvPr/>
          </p:nvCxnSpPr>
          <p:spPr>
            <a:xfrm>
              <a:off x="4173306" y="3258879"/>
              <a:ext cx="3624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44" name="Google Shape;244;p26"/>
            <p:cNvSpPr/>
            <p:nvPr/>
          </p:nvSpPr>
          <p:spPr>
            <a:xfrm>
              <a:off x="3939506" y="738187"/>
              <a:ext cx="4018451" cy="993227"/>
            </a:xfrm>
            <a:prstGeom prst="flowChartProcess">
              <a:avLst/>
            </a:prstGeom>
            <a:solidFill>
              <a:srgbClr val="5B9BD5"/>
            </a:solidFill>
            <a:ln cap="flat" cmpd="sng" w="12700">
              <a:solidFill>
                <a:schemeClr val="lt1">
                  <a:alpha val="9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  부</a:t>
              </a:r>
              <a:endParaRPr/>
            </a:p>
          </p:txBody>
        </p:sp>
        <p:cxnSp>
          <p:nvCxnSpPr>
            <p:cNvPr id="245" name="Google Shape;245;p26"/>
            <p:cNvCxnSpPr>
              <a:stCxn id="244" idx="2"/>
            </p:cNvCxnSpPr>
            <p:nvPr/>
          </p:nvCxnSpPr>
          <p:spPr>
            <a:xfrm>
              <a:off x="5948732" y="1731414"/>
              <a:ext cx="0" cy="4290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2" name="Google Shape;242;p26"/>
            <p:cNvSpPr/>
            <p:nvPr/>
          </p:nvSpPr>
          <p:spPr>
            <a:xfrm>
              <a:off x="2025262" y="2762265"/>
              <a:ext cx="2148044" cy="993227"/>
            </a:xfrm>
            <a:prstGeom prst="flowChartAlternateProcess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A기업</a:t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797218" y="2762265"/>
              <a:ext cx="2148044" cy="993227"/>
            </a:xfrm>
            <a:prstGeom prst="flowChartAlternateProcess">
              <a:avLst/>
            </a:prstGeom>
            <a:solidFill>
              <a:srgbClr val="EB58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B기업</a:t>
              </a:r>
              <a:endParaRPr/>
            </a:p>
          </p:txBody>
        </p:sp>
        <p:cxnSp>
          <p:nvCxnSpPr>
            <p:cNvPr id="246" name="Google Shape;246;p26"/>
            <p:cNvCxnSpPr/>
            <p:nvPr/>
          </p:nvCxnSpPr>
          <p:spPr>
            <a:xfrm>
              <a:off x="8871240" y="2152549"/>
              <a:ext cx="0" cy="6019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7" name="Google Shape;247;p26"/>
            <p:cNvCxnSpPr/>
            <p:nvPr/>
          </p:nvCxnSpPr>
          <p:spPr>
            <a:xfrm>
              <a:off x="3113892" y="2152549"/>
              <a:ext cx="0" cy="60195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8" name="Google Shape;248;p26"/>
            <p:cNvCxnSpPr/>
            <p:nvPr/>
          </p:nvCxnSpPr>
          <p:spPr>
            <a:xfrm rot="10800000">
              <a:off x="3084671" y="2160309"/>
              <a:ext cx="582172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9" name="Google Shape;249;p26"/>
            <p:cNvSpPr/>
            <p:nvPr/>
          </p:nvSpPr>
          <p:spPr>
            <a:xfrm>
              <a:off x="3939504" y="5145635"/>
              <a:ext cx="4018451" cy="993227"/>
            </a:xfrm>
            <a:prstGeom prst="flowChartProcess">
              <a:avLst/>
            </a:prstGeom>
            <a:solidFill>
              <a:srgbClr val="3057B9"/>
            </a:solidFill>
            <a:ln cap="flat" cmpd="sng" w="12700">
              <a:solidFill>
                <a:schemeClr val="lt1">
                  <a:alpha val="9882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지방자치단체</a:t>
              </a:r>
              <a:endParaRPr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50" name="Google Shape;250;p26"/>
            <p:cNvCxnSpPr>
              <a:stCxn id="243" idx="2"/>
              <a:endCxn id="249" idx="3"/>
            </p:cNvCxnSpPr>
            <p:nvPr/>
          </p:nvCxnSpPr>
          <p:spPr>
            <a:xfrm rot="5400000">
              <a:off x="7471290" y="4242242"/>
              <a:ext cx="1886700" cy="913200"/>
            </a:xfrm>
            <a:prstGeom prst="bentConnector2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51" name="Google Shape;251;p26"/>
            <p:cNvCxnSpPr>
              <a:endCxn id="249" idx="1"/>
            </p:cNvCxnSpPr>
            <p:nvPr/>
          </p:nvCxnSpPr>
          <p:spPr>
            <a:xfrm flipH="1" rot="-5400000">
              <a:off x="2539554" y="4242299"/>
              <a:ext cx="1886700" cy="913200"/>
            </a:xfrm>
            <a:prstGeom prst="bentConnector2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252" name="Google Shape;252;p26"/>
            <p:cNvCxnSpPr>
              <a:stCxn id="244" idx="3"/>
              <a:endCxn id="249" idx="2"/>
            </p:cNvCxnSpPr>
            <p:nvPr/>
          </p:nvCxnSpPr>
          <p:spPr>
            <a:xfrm flipH="1">
              <a:off x="5948857" y="1234800"/>
              <a:ext cx="2009100" cy="4904100"/>
            </a:xfrm>
            <a:prstGeom prst="bentConnector4">
              <a:avLst>
                <a:gd fmla="val -169683" name="adj1"/>
                <a:gd fmla="val 119256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3" name="Google Shape;253;p26"/>
            <p:cNvSpPr txBox="1"/>
            <p:nvPr/>
          </p:nvSpPr>
          <p:spPr>
            <a:xfrm>
              <a:off x="7071114" y="6205538"/>
              <a:ext cx="34296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탄소배출권 판매권</a:t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462462" y="3619500"/>
              <a:ext cx="3267075" cy="1128712"/>
            </a:xfrm>
            <a:prstGeom prst="flowChartTerminator">
              <a:avLst/>
            </a:prstGeom>
            <a:noFill/>
            <a:ln cap="flat" cmpd="sng" w="127000">
              <a:solidFill>
                <a:srgbClr val="9BE5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탄소 배출량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거래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838200" y="702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한계점</a:t>
            </a:r>
            <a:endParaRPr/>
          </a:p>
        </p:txBody>
      </p:sp>
      <p:sp>
        <p:nvSpPr>
          <p:cNvPr id="260" name="Google Shape;260;p16"/>
          <p:cNvSpPr txBox="1"/>
          <p:nvPr>
            <p:ph idx="1" type="body"/>
          </p:nvPr>
        </p:nvSpPr>
        <p:spPr>
          <a:xfrm>
            <a:off x="838200" y="2573250"/>
            <a:ext cx="105156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ko-KR" sz="3000"/>
              <a:t>거래소 참여와 활성화의 어려움</a:t>
            </a:r>
            <a:endParaRPr sz="30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ko-KR" sz="3000"/>
              <a:t>정책의 지역적 편차(지역적 특성으로 고려 순차적 시행)</a:t>
            </a:r>
            <a:endParaRPr sz="30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ko-KR" sz="3000"/>
              <a:t>기업에 대한 경제적 부담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f44a90ac88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25" y="342025"/>
            <a:ext cx="5695950" cy="62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f44a90ac88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375" y="2632500"/>
            <a:ext cx="5309600" cy="8427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f44a90ac88_0_35"/>
          <p:cNvSpPr txBox="1"/>
          <p:nvPr/>
        </p:nvSpPr>
        <p:spPr>
          <a:xfrm>
            <a:off x="6815475" y="5186900"/>
            <a:ext cx="499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인천일보 (https://www.incheonilbo.com/news/articleView.html?idxno=1262439)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838200" y="870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추후과제</a:t>
            </a:r>
            <a:endParaRPr/>
          </a:p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838200" y="2800050"/>
            <a:ext cx="105156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거래소 활성화를 위한 인센티브 제공(해외사례 벤치마킹)</a:t>
            </a:r>
            <a:endParaRPr sz="3000"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ko-KR" sz="3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지역의 특성을 고려한 정책 개발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참고자료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국가 온실가스 인벤토리 보고서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교토정의서(1997.)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탄소중립 추진 전략(2020.)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-1050" r="1049" t="0"/>
          <a:stretch/>
        </p:blipFill>
        <p:spPr>
          <a:xfrm>
            <a:off x="0" y="414150"/>
            <a:ext cx="12192000" cy="60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44a90ac88_1_20"/>
          <p:cNvSpPr txBox="1"/>
          <p:nvPr>
            <p:ph idx="1" type="body"/>
          </p:nvPr>
        </p:nvSpPr>
        <p:spPr>
          <a:xfrm>
            <a:off x="403175" y="441925"/>
            <a:ext cx="11554800" cy="6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4000"/>
              <a:t>국가 탄</a:t>
            </a:r>
            <a:r>
              <a:rPr b="1" lang="ko-KR" sz="4000"/>
              <a:t>소 중립 녹색성장 기본계획 발표(23.)</a:t>
            </a:r>
            <a:endParaRPr b="1"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/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AutoNum type="arabicPeriod"/>
            </a:pPr>
            <a:r>
              <a:rPr b="1" lang="ko-KR" sz="3000"/>
              <a:t>2050 탄소중립 사회로의 이행 실현을 위한 국가전략</a:t>
            </a:r>
            <a:endParaRPr b="1" sz="3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500"/>
              <a:t>탄소중립 : 인간 활동으로 인해 발생하는 온실가스 배출량을 최대한 줄이고, 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500"/>
              <a:t>남</a:t>
            </a:r>
            <a:r>
              <a:rPr lang="ko-KR" sz="2500"/>
              <a:t>은 배출량은 흡수하거나 상쇄하여 순배출량을 '0'으로 만드는 상태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AutoNum type="arabicPeriod"/>
            </a:pPr>
            <a:r>
              <a:rPr b="1" lang="ko-KR" sz="3000"/>
              <a:t>2030 온실가스 감축목표(NDC) 설정</a:t>
            </a:r>
            <a:r>
              <a:rPr lang="ko-KR" sz="3000"/>
              <a:t> </a:t>
            </a:r>
            <a:endParaRPr sz="30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700"/>
              <a:t>⇒ 목표 년도까지 </a:t>
            </a:r>
            <a:r>
              <a:rPr b="1" lang="ko-KR" sz="2700">
                <a:solidFill>
                  <a:srgbClr val="FF0000"/>
                </a:solidFill>
              </a:rPr>
              <a:t>NDC 40%</a:t>
            </a:r>
            <a:r>
              <a:rPr lang="ko-KR" sz="2700"/>
              <a:t> 달성 목표 설정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1706650" y="658125"/>
            <a:ext cx="9170400" cy="4640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9458" y="860128"/>
            <a:ext cx="8827691" cy="387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142215" y="4510401"/>
            <a:ext cx="118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연합인포맥스 (https://news.einfomax.co.kr/news/articleView.html?idxno=4310108)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714525" y="278200"/>
            <a:ext cx="11055900" cy="312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714525" y="4144275"/>
            <a:ext cx="1117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lang="ko-KR">
                <a:solidFill>
                  <a:srgbClr val="333333"/>
                </a:solidFill>
                <a:latin typeface="REM"/>
                <a:ea typeface="REM"/>
                <a:cs typeface="REM"/>
                <a:sym typeface="REM"/>
              </a:rPr>
              <a:t>Net-Zero </a:t>
            </a:r>
            <a:endParaRPr>
              <a:solidFill>
                <a:srgbClr val="333333"/>
              </a:solidFill>
              <a:latin typeface="REM"/>
              <a:ea typeface="REM"/>
              <a:cs typeface="REM"/>
              <a:sym typeface="REM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lang="ko-KR">
                <a:solidFill>
                  <a:srgbClr val="333333"/>
                </a:solidFill>
                <a:latin typeface="REM"/>
                <a:ea typeface="REM"/>
                <a:cs typeface="REM"/>
                <a:sym typeface="REM"/>
              </a:rPr>
              <a:t>온실가스 배출량이 이를 상쇄하는 흡수량과 완전히 균형을 이루어, 실질적인 배출량이 '0'이 되는 상태</a:t>
            </a:r>
            <a:endParaRPr>
              <a:solidFill>
                <a:srgbClr val="333333"/>
              </a:solidFill>
              <a:latin typeface="REM"/>
              <a:ea typeface="REM"/>
              <a:cs typeface="REM"/>
              <a:sym typeface="REM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138" y="418825"/>
            <a:ext cx="10222675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714525" y="3490400"/>
            <a:ext cx="11055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글로벌 이코노믹 (https://m.g-enews.com/article/Global-Biz/2024/08/202408180750006470fbbec65dfb_1)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44a90ac88_0_8"/>
          <p:cNvSpPr txBox="1"/>
          <p:nvPr>
            <p:ph type="title"/>
          </p:nvPr>
        </p:nvSpPr>
        <p:spPr>
          <a:xfrm>
            <a:off x="838200" y="1866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/>
              <a:t>비활성화 되어 있는 </a:t>
            </a:r>
            <a:r>
              <a:rPr lang="ko-KR" sz="3800"/>
              <a:t>탄소 배출 거래 시장</a:t>
            </a:r>
            <a:endParaRPr sz="3800"/>
          </a:p>
        </p:txBody>
      </p:sp>
      <p:sp>
        <p:nvSpPr>
          <p:cNvPr id="123" name="Google Shape;123;g2f44a90ac88_0_8"/>
          <p:cNvSpPr/>
          <p:nvPr/>
        </p:nvSpPr>
        <p:spPr>
          <a:xfrm>
            <a:off x="1415025" y="1851700"/>
            <a:ext cx="9534600" cy="403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4" name="Google Shape;124;g2f44a90ac88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713" y="2746398"/>
            <a:ext cx="8963166" cy="209897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f44a90ac88_0_8"/>
          <p:cNvSpPr txBox="1"/>
          <p:nvPr/>
        </p:nvSpPr>
        <p:spPr>
          <a:xfrm>
            <a:off x="2307384" y="4643475"/>
            <a:ext cx="996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한겨레 (https://www.hani.co.kr/arti/society/environment/1061194.html)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44a90ac88_0_16"/>
          <p:cNvSpPr/>
          <p:nvPr/>
        </p:nvSpPr>
        <p:spPr>
          <a:xfrm>
            <a:off x="568875" y="1238175"/>
            <a:ext cx="11217000" cy="408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g2f44a90ac8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50" y="1896300"/>
            <a:ext cx="11038376" cy="23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f44a90ac88_0_16"/>
          <p:cNvSpPr txBox="1"/>
          <p:nvPr/>
        </p:nvSpPr>
        <p:spPr>
          <a:xfrm>
            <a:off x="568875" y="5655400"/>
            <a:ext cx="11166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아주경제(https://www.ajunews.com/view/20240521095222130)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403175" y="441925"/>
            <a:ext cx="11554800" cy="6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배출량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배출원 및 흡수원을 모두 포함한 전 분야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(에너지, 산업공정, 농업, 폐기물, LULUCF) 배출량의 합계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흡수량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LULUCF 분야의 각 부문별 배출량과 흡수량을 모두 포함한 전 부문    합산한 값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중립율(도)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탄소 배출량과 흡수량 간의 균형을 나타내는 비율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탄소중립율(%)=(배출된 온실가스량흡수된 온실가스량​)×100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	</a:t>
            </a:r>
            <a:r>
              <a:rPr lang="ko-KR" sz="2200"/>
              <a:t>⇒ 온실가스 인벤토리 보고서 인용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2024-08-19T02:57:38Z</dcterms:created>
  <dc:creator>m</dc:creator>
</cp:coreProperties>
</file>