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64" r:id="rId2"/>
    <p:sldId id="257" r:id="rId3"/>
    <p:sldId id="265" r:id="rId4"/>
    <p:sldId id="285" r:id="rId5"/>
    <p:sldId id="268" r:id="rId6"/>
    <p:sldId id="269" r:id="rId7"/>
    <p:sldId id="271" r:id="rId8"/>
    <p:sldId id="272" r:id="rId9"/>
    <p:sldId id="273" r:id="rId10"/>
    <p:sldId id="274" r:id="rId11"/>
    <p:sldId id="280" r:id="rId12"/>
    <p:sldId id="281" r:id="rId13"/>
    <p:sldId id="290" r:id="rId14"/>
    <p:sldId id="275" r:id="rId15"/>
    <p:sldId id="288" r:id="rId16"/>
    <p:sldId id="276" r:id="rId17"/>
    <p:sldId id="287" r:id="rId18"/>
    <p:sldId id="278" r:id="rId19"/>
    <p:sldId id="291" r:id="rId20"/>
    <p:sldId id="289" r:id="rId21"/>
    <p:sldId id="279" r:id="rId22"/>
    <p:sldId id="292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191"/>
    <a:srgbClr val="E68E8E"/>
    <a:srgbClr val="0066FF"/>
    <a:srgbClr val="F1E3E3"/>
    <a:srgbClr val="FBEBEB"/>
    <a:srgbClr val="F4CCCC"/>
    <a:srgbClr val="E9A9A9"/>
    <a:srgbClr val="DBADAD"/>
    <a:srgbClr val="7EBE5A"/>
    <a:srgbClr val="B1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6406" autoAdjust="0"/>
  </p:normalViewPr>
  <p:slideViewPr>
    <p:cSldViewPr>
      <p:cViewPr varScale="1">
        <p:scale>
          <a:sx n="116" d="100"/>
          <a:sy n="116" d="100"/>
        </p:scale>
        <p:origin x="-2022" y="-102"/>
      </p:cViewPr>
      <p:guideLst>
        <p:guide orient="horz" pos="799"/>
        <p:guide orient="horz" pos="4088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7527-DEDA-459F-98B6-B28D9E2881B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1BDF-1213-491B-902E-206195D1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4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14AB-B346-4D20-8801-5454EDF2F381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883F-63DE-466D-9EA6-C0E7B359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8447"/>
            <a:ext cx="9144000" cy="159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6008770"/>
            <a:ext cx="2712496" cy="804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MARTINI</a:t>
            </a:r>
          </a:p>
          <a:p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마트정보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송수신서비스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endParaRPr lang="ko-KR" altLang="en-US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6196" y="3481264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201202033 </a:t>
            </a:r>
            <a:r>
              <a:rPr lang="ko-KR" altLang="en-US" sz="2000" b="1" spc="-5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조보길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201201976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박재현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201202028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정재봉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49280"/>
            <a:ext cx="2712496" cy="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활용자원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7804" y="1463674"/>
            <a:ext cx="5949757" cy="3981550"/>
            <a:chOff x="1082226" y="1240087"/>
            <a:chExt cx="7328141" cy="410445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26" y="1898031"/>
              <a:ext cx="2788568" cy="2788568"/>
            </a:xfrm>
            <a:prstGeom prst="rect">
              <a:avLst/>
            </a:prstGeom>
            <a:effectLst/>
          </p:spPr>
        </p:pic>
        <p:sp>
          <p:nvSpPr>
            <p:cNvPr id="5" name="타원형 설명선 4"/>
            <p:cNvSpPr/>
            <p:nvPr/>
          </p:nvSpPr>
          <p:spPr>
            <a:xfrm rot="5400000">
              <a:off x="3981875" y="916051"/>
              <a:ext cx="4104456" cy="475252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664" y="1864681"/>
              <a:ext cx="1114335" cy="11143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4" t="25655" r="21949" b="26655"/>
            <a:stretch/>
          </p:blipFill>
          <p:spPr>
            <a:xfrm>
              <a:off x="6418131" y="1900572"/>
              <a:ext cx="1272526" cy="104255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2" t="26527" r="72537" b="50056"/>
            <a:stretch/>
          </p:blipFill>
          <p:spPr>
            <a:xfrm>
              <a:off x="6491923" y="3550310"/>
              <a:ext cx="1124941" cy="113883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3754212"/>
              <a:ext cx="1426469" cy="734212"/>
            </a:xfrm>
            <a:prstGeom prst="rect">
              <a:avLst/>
            </a:prstGeom>
          </p:spPr>
        </p:pic>
      </p:grpSp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4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26" name="Picture 2" descr="C:\Users\user\Desktop\복\캡디프\진행상황 스샷\유스케이스다이어그램1(사용자-MARTINI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89" y="1880828"/>
            <a:ext cx="652872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47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050" name="Picture 2" descr="C:\Users\user\Desktop\복\캡디프\진행상황 스샷\유스케이스다이어그램2(MARTINI-DB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96" y="1129260"/>
            <a:ext cx="5868477" cy="45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82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425430"/>
            <a:ext cx="514134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퍼트차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73" y="1664543"/>
            <a:ext cx="6116415" cy="3420641"/>
          </a:xfrm>
          <a:prstGeom prst="rect">
            <a:avLst/>
          </a:prstGeom>
        </p:spPr>
      </p:pic>
      <p:sp>
        <p:nvSpPr>
          <p:cNvPr id="45" name="한쪽 모서리가 둥근 사각형 4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간트차트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5" name="한쪽 모서리가 둥근 사각형 3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6250"/>
              </p:ext>
            </p:extLst>
          </p:nvPr>
        </p:nvGraphicFramePr>
        <p:xfrm>
          <a:off x="2771097" y="1160748"/>
          <a:ext cx="6192691" cy="3570391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342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1362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2100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/>
                        <a:t>작업명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8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9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10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11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12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사전조사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문제분석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요구분석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설계 및 구축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레이아웃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설계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effectLst/>
                        </a:rPr>
                        <a:t>마트찾기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물품검색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가격비교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장바구니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 smtClean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75987" y="5121188"/>
            <a:ext cx="100811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75987" y="5445224"/>
            <a:ext cx="100811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9158" y="51211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완성작업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5037" y="5430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미완성작업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35896" y="1592796"/>
            <a:ext cx="288032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2312" y="1779221"/>
            <a:ext cx="351656" cy="23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6766" y="2020809"/>
            <a:ext cx="367221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3987" y="2258870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63986" y="2456892"/>
            <a:ext cx="1368153" cy="128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3985" y="2672916"/>
            <a:ext cx="1692189" cy="1185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63988" y="2906942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2138" y="3104964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2140" y="3320988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3537012"/>
            <a:ext cx="2160241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3717032"/>
            <a:ext cx="2016225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2259" y="3933056"/>
            <a:ext cx="140415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4" y="4139462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6176" y="4365104"/>
            <a:ext cx="187886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16416" y="4581128"/>
            <a:ext cx="635609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172400" y="980728"/>
            <a:ext cx="0" cy="4032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398" y="47851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현재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832140" y="3113964"/>
            <a:ext cx="2340260" cy="9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2140" y="3320988"/>
            <a:ext cx="2340260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3537012"/>
            <a:ext cx="2016224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4149080"/>
            <a:ext cx="20162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6175" y="4374105"/>
            <a:ext cx="1878861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08576" y="3726033"/>
            <a:ext cx="18638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09542" y="3931887"/>
            <a:ext cx="1262858" cy="109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64050"/>
            <a:ext cx="5546507" cy="2231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1865" y="4012322"/>
            <a:ext cx="43765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MM=2.4*(1.5)^1.05 = 3.67</a:t>
            </a:r>
          </a:p>
          <a:p>
            <a:r>
              <a:rPr lang="ko-KR" altLang="en-US" b="1" dirty="0" smtClean="0"/>
              <a:t>개발기간 </a:t>
            </a:r>
            <a:r>
              <a:rPr lang="en-US" altLang="ko-KR" b="1" dirty="0" smtClean="0"/>
              <a:t>= 2.5 * (3.67)^0.38 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4493"/>
              </p:ext>
            </p:extLst>
          </p:nvPr>
        </p:nvGraphicFramePr>
        <p:xfrm>
          <a:off x="2828291" y="1628800"/>
          <a:ext cx="6172201" cy="36364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4926"/>
                <a:gridCol w="2626468"/>
                <a:gridCol w="2560807"/>
              </a:tblGrid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세부항목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계산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99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인건비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초급프로그래머 </a:t>
                      </a:r>
                      <a:r>
                        <a:rPr lang="en-US" altLang="ko-KR" sz="1500" b="1" dirty="0" smtClean="0"/>
                        <a:t>X 3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kern="1200" dirty="0" smtClean="0">
                          <a:effectLst/>
                        </a:rPr>
                        <a:t>3,979,456</a:t>
                      </a:r>
                      <a:r>
                        <a:rPr lang="ko-KR" altLang="en-US" sz="1500" b="1" dirty="0" smtClean="0"/>
                        <a:t>원</a:t>
                      </a:r>
                      <a:r>
                        <a:rPr lang="en-US" altLang="ko-KR" sz="1500" b="1" dirty="0" smtClean="0"/>
                        <a:t> X 3</a:t>
                      </a:r>
                      <a:r>
                        <a:rPr lang="ko-KR" altLang="en-US" sz="1500" b="1" dirty="0" smtClean="0"/>
                        <a:t>명</a:t>
                      </a:r>
                      <a:r>
                        <a:rPr lang="en-US" altLang="ko-KR" sz="1500" b="1" dirty="0" smtClean="0"/>
                        <a:t> X 4</a:t>
                      </a:r>
                      <a:r>
                        <a:rPr lang="ko-KR" altLang="en-US" sz="1500" b="1" dirty="0" smtClean="0"/>
                        <a:t>달</a:t>
                      </a:r>
                      <a:endParaRPr lang="en-US" altLang="ko-KR" sz="1500" b="1" dirty="0" smtClean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KOSA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에서 측정한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초급기술자 </a:t>
                      </a:r>
                      <a:r>
                        <a:rPr lang="en-US" altLang="ko-KR" sz="1000" b="1" baseline="0" dirty="0" smtClean="0"/>
                        <a:t>M/M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kern="1200" dirty="0" smtClean="0">
                          <a:effectLst/>
                        </a:rPr>
                        <a:t>3,979,456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effectLst/>
                          <a:latin typeface="+mn-lt"/>
                          <a:ea typeface="+mj-ea"/>
                        </a:rPr>
                        <a:t>47,753,472</a:t>
                      </a:r>
                      <a:endParaRPr lang="ko-KR" altLang="en-US" sz="1000" b="1" dirty="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재료비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 핸드폰 </a:t>
                      </a:r>
                      <a:r>
                        <a:rPr lang="en-US" altLang="ko-KR" sz="1500" b="1" dirty="0" smtClean="0"/>
                        <a:t>(</a:t>
                      </a:r>
                      <a:r>
                        <a:rPr lang="ko-KR" altLang="en-US" sz="1500" b="1" dirty="0" err="1" smtClean="0"/>
                        <a:t>갤럭시</a:t>
                      </a:r>
                      <a:r>
                        <a:rPr lang="ko-KR" altLang="en-US" sz="1500" b="1" dirty="0" smtClean="0"/>
                        <a:t> </a:t>
                      </a:r>
                      <a:r>
                        <a:rPr lang="en-US" altLang="ko-KR" sz="1500" b="1" dirty="0" smtClean="0"/>
                        <a:t>S8)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935,000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회의비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식사</a:t>
                      </a:r>
                      <a:r>
                        <a:rPr lang="ko-KR" altLang="en-US" sz="1500" b="1" baseline="0" dirty="0" smtClean="0"/>
                        <a:t> 및 간식비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1,000,000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기타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테스트용 서버 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400,000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lt"/>
                        </a:rPr>
                        <a:t>사무실 임대료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(</a:t>
                      </a:r>
                      <a:r>
                        <a:rPr lang="ko-KR" altLang="en-US" sz="1500" b="1" dirty="0" smtClean="0">
                          <a:latin typeface="+mn-lt"/>
                        </a:rPr>
                        <a:t>관리비 포함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70,00,000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종합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56,188,472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한쪽 모서리가 둥근 사각형 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레이아웃 초안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6" name="Picture 2" descr="C:\Users\SA-04\Desktop\MartINI\레이아웃 초안_전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13" y="1808820"/>
            <a:ext cx="6418888" cy="30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위험관리 분석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14720"/>
              </p:ext>
            </p:extLst>
          </p:nvPr>
        </p:nvGraphicFramePr>
        <p:xfrm>
          <a:off x="2879812" y="2348880"/>
          <a:ext cx="5976666" cy="172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999"/>
                <a:gridCol w="660000"/>
                <a:gridCol w="806667"/>
                <a:gridCol w="660000"/>
                <a:gridCol w="660000"/>
                <a:gridCol w="660000"/>
                <a:gridCol w="660000"/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리스크 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하드웨어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의존성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책임 프로그래머의 부재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DB</a:t>
                      </a:r>
                      <a:r>
                        <a:rPr lang="ko-KR" altLang="en-US" sz="1100" u="none" strike="noStrike">
                          <a:effectLst/>
                        </a:rPr>
                        <a:t>서버 구현및 연동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안드로이드 버전변경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길찾기 알고리즘 구현 문제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6660"/>
              </p:ext>
            </p:extLst>
          </p:nvPr>
        </p:nvGraphicFramePr>
        <p:xfrm>
          <a:off x="2797575" y="4293096"/>
          <a:ext cx="6336200" cy="140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/>
                <a:gridCol w="443159"/>
                <a:gridCol w="588999"/>
                <a:gridCol w="481908"/>
                <a:gridCol w="481908"/>
                <a:gridCol w="481908"/>
                <a:gridCol w="481908"/>
                <a:gridCol w="526530"/>
                <a:gridCol w="481908"/>
                <a:gridCol w="481908"/>
                <a:gridCol w="481908"/>
              </a:tblGrid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리스크 항목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w1Ph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w2Ps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w3Pd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wtCt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wcCc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wsCs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우선순위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176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책임 프로그래머의 부재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DB</a:t>
                      </a:r>
                      <a:r>
                        <a:rPr lang="ko-KR" altLang="en-US" sz="900" u="none" strike="noStrike">
                          <a:effectLst/>
                        </a:rPr>
                        <a:t>서버 구현및 연동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안드로이드 버전변경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길찾기 알고리즘 구현 문제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3889"/>
              </p:ext>
            </p:extLst>
          </p:nvPr>
        </p:nvGraphicFramePr>
        <p:xfrm>
          <a:off x="5472100" y="1484784"/>
          <a:ext cx="2057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실패확률</a:t>
                      </a:r>
                      <a:r>
                        <a:rPr lang="en-US" altLang="ko-KR" sz="1100" u="none" strike="noStrike">
                          <a:effectLst/>
                        </a:rPr>
                        <a:t>(p)/</a:t>
                      </a:r>
                      <a:r>
                        <a:rPr lang="ko-KR" altLang="en-US" sz="1100" u="none" strike="noStrike">
                          <a:effectLst/>
                        </a:rPr>
                        <a:t>심각성</a:t>
                      </a:r>
                      <a:r>
                        <a:rPr lang="en-US" altLang="ko-KR" sz="1100" u="none" strike="noStrike">
                          <a:effectLst/>
                        </a:rPr>
                        <a:t>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658"/>
              </p:ext>
            </p:extLst>
          </p:nvPr>
        </p:nvGraphicFramePr>
        <p:xfrm>
          <a:off x="7632340" y="1124744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CONTENTS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4211" y="2276872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선정동기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211" y="2742514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문제점 및 해결방안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4211" y="3208156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85284"/>
            <a:ext cx="2712496" cy="8046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54211" y="3673798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6056" y="236891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283296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 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6056" y="329700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III </a:t>
            </a:r>
            <a:endParaRPr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76056" y="376105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IV </a:t>
            </a:r>
            <a:endParaRPr lang="ko-KR" altLang="en-US" sz="16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6056" y="422509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056" y="468914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VI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54211" y="4139440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계획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4211" y="4605081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진행 상황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6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80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4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8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8" y="3305262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6418" y="4581128"/>
            <a:ext cx="685800" cy="116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87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0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2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552564" y="4581128"/>
            <a:ext cx="685453" cy="116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238018" y="5422844"/>
            <a:ext cx="507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</p:cNvCxnSpPr>
          <p:nvPr/>
        </p:nvCxnSpPr>
        <p:spPr>
          <a:xfrm rot="5400000" flipH="1" flipV="1">
            <a:off x="2571310" y="3814980"/>
            <a:ext cx="2566690" cy="1290674"/>
          </a:xfrm>
          <a:prstGeom prst="bentConnector3">
            <a:avLst>
              <a:gd name="adj1" fmla="val -34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82" name="Picture 10" descr="C:\Users\user\Desktop\복\캡디프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052736"/>
            <a:ext cx="2082963" cy="25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048083"/>
            <a:ext cx="1800200" cy="29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25" y="1052736"/>
            <a:ext cx="1797403" cy="29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9748" r="11210"/>
          <a:stretch/>
        </p:blipFill>
        <p:spPr bwMode="auto">
          <a:xfrm>
            <a:off x="2627784" y="984868"/>
            <a:ext cx="38545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9130" r="8333"/>
          <a:stretch/>
        </p:blipFill>
        <p:spPr bwMode="auto">
          <a:xfrm>
            <a:off x="4788024" y="1628800"/>
            <a:ext cx="51174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5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90704" y="1124745"/>
            <a:ext cx="6353296" cy="4631318"/>
            <a:chOff x="0" y="1052736"/>
            <a:chExt cx="9144000" cy="5854843"/>
          </a:xfrm>
        </p:grpSpPr>
        <p:sp>
          <p:nvSpPr>
            <p:cNvPr id="4" name="직사각형 3"/>
            <p:cNvSpPr/>
            <p:nvPr/>
          </p:nvSpPr>
          <p:spPr>
            <a:xfrm>
              <a:off x="0" y="5842659"/>
              <a:ext cx="9144000" cy="104821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5624107"/>
              <a:ext cx="9144000" cy="21855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561663" y="5820200"/>
              <a:ext cx="106136" cy="108108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860386" y="1052736"/>
              <a:ext cx="2099546" cy="103621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5708" y="2519929"/>
              <a:ext cx="1882706" cy="3322729"/>
              <a:chOff x="940944" y="2519928"/>
              <a:chExt cx="2510274" cy="33227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40944" y="4161764"/>
                <a:ext cx="2510274" cy="1680893"/>
                <a:chOff x="940944" y="4161764"/>
                <a:chExt cx="2510274" cy="1680893"/>
              </a:xfrm>
            </p:grpSpPr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자유형 13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80CCC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1236831" y="2519928"/>
                <a:ext cx="1675644" cy="2197567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475" y="5315928"/>
              <a:ext cx="2199904" cy="1585356"/>
              <a:chOff x="1828800" y="5272644"/>
              <a:chExt cx="2933205" cy="15853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20" name="오른쪽 대괄호 1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6572533" y="2470068"/>
              <a:ext cx="1882706" cy="3404284"/>
              <a:chOff x="8763377" y="2470068"/>
              <a:chExt cx="2510274" cy="340428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763377" y="4461955"/>
                <a:ext cx="2510274" cy="1412397"/>
                <a:chOff x="940944" y="4430260"/>
                <a:chExt cx="2510274" cy="1412397"/>
              </a:xfrm>
            </p:grpSpPr>
            <p:sp>
              <p:nvSpPr>
                <p:cNvPr id="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498247" y="3618776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9042360" y="3618776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8"/>
              <p:cNvSpPr>
                <a:spLocks/>
              </p:cNvSpPr>
              <p:nvPr/>
            </p:nvSpPr>
            <p:spPr bwMode="auto">
              <a:xfrm>
                <a:off x="9059264" y="2589723"/>
                <a:ext cx="1675643" cy="2024271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8100000">
                <a:off x="9713211" y="4216179"/>
                <a:ext cx="367745" cy="367745"/>
              </a:xfrm>
              <a:prstGeom prst="teardrop">
                <a:avLst>
                  <a:gd name="adj" fmla="val 1476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20337116">
                <a:off x="9274629" y="2470068"/>
                <a:ext cx="362419" cy="510638"/>
              </a:xfrm>
              <a:custGeom>
                <a:avLst/>
                <a:gdLst>
                  <a:gd name="connsiteX0" fmla="*/ 0 w 1187532"/>
                  <a:gd name="connsiteY0" fmla="*/ 451262 h 510638"/>
                  <a:gd name="connsiteX1" fmla="*/ 11875 w 1187532"/>
                  <a:gd name="connsiteY1" fmla="*/ 154379 h 510638"/>
                  <a:gd name="connsiteX2" fmla="*/ 106877 w 1187532"/>
                  <a:gd name="connsiteY2" fmla="*/ 391885 h 510638"/>
                  <a:gd name="connsiteX3" fmla="*/ 130628 w 1187532"/>
                  <a:gd name="connsiteY3" fmla="*/ 95002 h 510638"/>
                  <a:gd name="connsiteX4" fmla="*/ 225631 w 1187532"/>
                  <a:gd name="connsiteY4" fmla="*/ 273132 h 510638"/>
                  <a:gd name="connsiteX5" fmla="*/ 285007 w 1187532"/>
                  <a:gd name="connsiteY5" fmla="*/ 35626 h 510638"/>
                  <a:gd name="connsiteX6" fmla="*/ 368135 w 1187532"/>
                  <a:gd name="connsiteY6" fmla="*/ 320633 h 510638"/>
                  <a:gd name="connsiteX7" fmla="*/ 439387 w 1187532"/>
                  <a:gd name="connsiteY7" fmla="*/ 0 h 510638"/>
                  <a:gd name="connsiteX8" fmla="*/ 546265 w 1187532"/>
                  <a:gd name="connsiteY8" fmla="*/ 261257 h 510638"/>
                  <a:gd name="connsiteX9" fmla="*/ 581890 w 1187532"/>
                  <a:gd name="connsiteY9" fmla="*/ 11875 h 510638"/>
                  <a:gd name="connsiteX10" fmla="*/ 712519 w 1187532"/>
                  <a:gd name="connsiteY10" fmla="*/ 261257 h 510638"/>
                  <a:gd name="connsiteX11" fmla="*/ 748145 w 1187532"/>
                  <a:gd name="connsiteY11" fmla="*/ 0 h 510638"/>
                  <a:gd name="connsiteX12" fmla="*/ 843148 w 1187532"/>
                  <a:gd name="connsiteY12" fmla="*/ 261257 h 510638"/>
                  <a:gd name="connsiteX13" fmla="*/ 914400 w 1187532"/>
                  <a:gd name="connsiteY13" fmla="*/ 47501 h 510638"/>
                  <a:gd name="connsiteX14" fmla="*/ 950026 w 1187532"/>
                  <a:gd name="connsiteY14" fmla="*/ 308758 h 510638"/>
                  <a:gd name="connsiteX15" fmla="*/ 1045028 w 1187532"/>
                  <a:gd name="connsiteY15" fmla="*/ 71251 h 510638"/>
                  <a:gd name="connsiteX16" fmla="*/ 1080654 w 1187532"/>
                  <a:gd name="connsiteY16" fmla="*/ 380010 h 510638"/>
                  <a:gd name="connsiteX17" fmla="*/ 1187532 w 1187532"/>
                  <a:gd name="connsiteY17" fmla="*/ 130628 h 510638"/>
                  <a:gd name="connsiteX18" fmla="*/ 1187532 w 1187532"/>
                  <a:gd name="connsiteY18" fmla="*/ 403761 h 510638"/>
                  <a:gd name="connsiteX19" fmla="*/ 285007 w 1187532"/>
                  <a:gd name="connsiteY19" fmla="*/ 510638 h 510638"/>
                  <a:gd name="connsiteX20" fmla="*/ 0 w 1187532"/>
                  <a:gd name="connsiteY20" fmla="*/ 451262 h 51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7532" h="510638">
                    <a:moveTo>
                      <a:pt x="0" y="451262"/>
                    </a:moveTo>
                    <a:lnTo>
                      <a:pt x="11875" y="154379"/>
                    </a:lnTo>
                    <a:lnTo>
                      <a:pt x="106877" y="391885"/>
                    </a:lnTo>
                    <a:lnTo>
                      <a:pt x="130628" y="95002"/>
                    </a:lnTo>
                    <a:lnTo>
                      <a:pt x="225631" y="273132"/>
                    </a:lnTo>
                    <a:lnTo>
                      <a:pt x="285007" y="35626"/>
                    </a:lnTo>
                    <a:lnTo>
                      <a:pt x="368135" y="320633"/>
                    </a:lnTo>
                    <a:lnTo>
                      <a:pt x="439387" y="0"/>
                    </a:lnTo>
                    <a:lnTo>
                      <a:pt x="546265" y="261257"/>
                    </a:lnTo>
                    <a:lnTo>
                      <a:pt x="581890" y="11875"/>
                    </a:lnTo>
                    <a:lnTo>
                      <a:pt x="712519" y="261257"/>
                    </a:lnTo>
                    <a:lnTo>
                      <a:pt x="748145" y="0"/>
                    </a:lnTo>
                    <a:lnTo>
                      <a:pt x="843148" y="261257"/>
                    </a:lnTo>
                    <a:lnTo>
                      <a:pt x="914400" y="47501"/>
                    </a:lnTo>
                    <a:lnTo>
                      <a:pt x="950026" y="308758"/>
                    </a:lnTo>
                    <a:lnTo>
                      <a:pt x="1045028" y="71251"/>
                    </a:lnTo>
                    <a:lnTo>
                      <a:pt x="1080654" y="380010"/>
                    </a:lnTo>
                    <a:lnTo>
                      <a:pt x="1187532" y="130628"/>
                    </a:lnTo>
                    <a:lnTo>
                      <a:pt x="1187532" y="403761"/>
                    </a:lnTo>
                    <a:lnTo>
                      <a:pt x="285007" y="510638"/>
                    </a:lnTo>
                    <a:lnTo>
                      <a:pt x="0" y="45126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모서리가 둥근 사각형 설명선 35"/>
            <p:cNvSpPr/>
            <p:nvPr/>
          </p:nvSpPr>
          <p:spPr>
            <a:xfrm>
              <a:off x="4175957" y="2196963"/>
              <a:ext cx="2193344" cy="834386"/>
            </a:xfrm>
            <a:prstGeom prst="wedgeRoundRectCallout">
              <a:avLst>
                <a:gd name="adj1" fmla="val 69851"/>
                <a:gd name="adj2" fmla="val -174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4263761" y="4062515"/>
              <a:ext cx="2216870" cy="911789"/>
            </a:xfrm>
            <a:prstGeom prst="wedgeRoundRectCallout">
              <a:avLst>
                <a:gd name="adj1" fmla="val 62976"/>
                <a:gd name="adj2" fmla="val -17724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369300" y="5322223"/>
              <a:ext cx="2199904" cy="1585356"/>
              <a:chOff x="1828800" y="5272644"/>
              <a:chExt cx="2933205" cy="15853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43" name="양쪽 모서리가 둥근 사각형 4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40" name="오른쪽 대괄호 3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8106939" y="2196963"/>
              <a:ext cx="487896" cy="766356"/>
              <a:chOff x="10733052" y="2196963"/>
              <a:chExt cx="650528" cy="766356"/>
            </a:xfrm>
          </p:grpSpPr>
          <p:sp>
            <p:nvSpPr>
              <p:cNvPr id="46" name="구름 45"/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구름 46"/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구름 47"/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눈물 방울 48"/>
            <p:cNvSpPr/>
            <p:nvPr/>
          </p:nvSpPr>
          <p:spPr>
            <a:xfrm rot="18900000">
              <a:off x="7912110" y="4225220"/>
              <a:ext cx="87554" cy="116738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18900000">
              <a:off x="7868369" y="4395838"/>
              <a:ext cx="59498" cy="79330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2409954" y="3115700"/>
              <a:ext cx="1907723" cy="86384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40446" y="3248979"/>
              <a:ext cx="1772335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마트에서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29130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원이던데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7390" y="1278455"/>
              <a:ext cx="1922298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어머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그거 어디서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0494" y="4242223"/>
              <a:ext cx="2300667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응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??!!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당장 가서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바꿔야겠어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3968" y="2312876"/>
              <a:ext cx="2157624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H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38900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 주고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~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한쪽 모서리가 둥근 사각형 61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1" y="1491609"/>
            <a:ext cx="6030151" cy="402562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 rot="1403710">
            <a:off x="5846756" y="1454488"/>
            <a:ext cx="35690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</a:t>
            </a:r>
            <a:endParaRPr lang="en-US" altLang="ko-KR" sz="20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" name="한쪽 모서리가 둥근 사각형 62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63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275856" y="2297709"/>
            <a:ext cx="5148572" cy="6959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마트마다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상이한 가격의 비교가 힘들다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838044" y="2465859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829769" y="3728062"/>
            <a:ext cx="922414" cy="487666"/>
          </a:xfrm>
          <a:prstGeom prst="rect">
            <a:avLst/>
          </a:prstGeom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280927" y="3609020"/>
            <a:ext cx="5431533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내에서 물건의 위치를 몰라 헤매는  경우가 많다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789" y="1664804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 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500506" y="2348880"/>
            <a:ext cx="7754548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검색으로 가격 비교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상품의 </a:t>
            </a:r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 검색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680338" y="2420888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663788" y="3805430"/>
            <a:ext cx="922414" cy="48766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478190" y="3625410"/>
            <a:ext cx="5594310" cy="1603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 물품을 기준으로 </a:t>
            </a:r>
            <a:r>
              <a:rPr lang="ko-KR" alt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물품의 위치 탐색 및 최적의 길 탐색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9789" y="1664804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838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3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기능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87218" y="1822733"/>
            <a:ext cx="6249278" cy="3632886"/>
            <a:chOff x="287524" y="1268760"/>
            <a:chExt cx="8568952" cy="4508558"/>
          </a:xfrm>
        </p:grpSpPr>
        <p:sp>
          <p:nvSpPr>
            <p:cNvPr id="46" name="직사각형 45"/>
            <p:cNvSpPr/>
            <p:nvPr/>
          </p:nvSpPr>
          <p:spPr>
            <a:xfrm>
              <a:off x="6363049" y="2904743"/>
              <a:ext cx="2493427" cy="1098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 비교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마트별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 가격 비교가 한번에 가능해짐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8473" y="1268760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</a:t>
              </a:r>
              <a:endPara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기능을 활용하여 계산 전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총액 확인 가능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205899" y="1619284"/>
              <a:ext cx="1334509" cy="1414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338609" y="1775958"/>
              <a:ext cx="2413359" cy="25206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/>
                <a:t>B</a:t>
              </a:r>
              <a:r>
                <a:rPr lang="en-US" altLang="ko-KR" sz="3000" b="1" dirty="0" smtClean="0"/>
                <a:t>e</a:t>
              </a:r>
              <a:endParaRPr lang="ko-KR" altLang="en-US" sz="3000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72000" y="1460987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89975" l="9963" r="942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92" y="1555132"/>
              <a:ext cx="804349" cy="852848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4994814" y="1456414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27999" y="2951657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718962" y="2986236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5163" y="3781561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74" y="1598273"/>
              <a:ext cx="643212" cy="6819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23" y="3045803"/>
              <a:ext cx="717485" cy="76074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78" y="3131229"/>
              <a:ext cx="708438" cy="7511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79" y="3956349"/>
              <a:ext cx="652236" cy="69156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7524" y="2907150"/>
              <a:ext cx="2493424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길 찾기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내에 있는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물품의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위치 확인 및 알고리즘을 이용한 최적의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길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탐색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2101" y="1340858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탐색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지역별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GPS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 </a:t>
              </a: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검색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6342" y="4917901"/>
              <a:ext cx="4459574" cy="8594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물품검색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재고 유무와 수량 검색가능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한쪽 모서리가 둥근 사각형 2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기능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12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4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조직도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840646" y="1304764"/>
            <a:ext cx="6159846" cy="4212468"/>
            <a:chOff x="908847" y="1268760"/>
            <a:chExt cx="7326306" cy="392443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35896" y="1268760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CEO(</a:t>
              </a:r>
              <a:r>
                <a:rPr lang="ko-KR" altLang="en-US" sz="1400" b="1" dirty="0" smtClean="0"/>
                <a:t>팀장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917" y="1811239"/>
              <a:ext cx="1458162" cy="35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조보길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08847" y="2887694"/>
              <a:ext cx="1836204" cy="2053474"/>
              <a:chOff x="1426879" y="2887694"/>
              <a:chExt cx="1836204" cy="205347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426879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기획팀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01670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조보길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정재봉</a:t>
                </a:r>
                <a:endParaRPr lang="en-US" altLang="ko-KR" sz="1200" b="1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01670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ko-KR" altLang="en-US" sz="12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601670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프로젝트 설</a:t>
                </a:r>
                <a:r>
                  <a:rPr lang="ko-KR" altLang="en-US" sz="1200" b="1" dirty="0"/>
                  <a:t>계</a:t>
                </a:r>
                <a:r>
                  <a:rPr lang="ko-KR" altLang="en-US" sz="1200" b="1" dirty="0" smtClean="0"/>
                  <a:t>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세부사항 작성</a:t>
                </a:r>
                <a:endParaRPr lang="en-US" altLang="ko-KR" sz="1200" b="1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635896" y="2887694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개발팀</a:t>
              </a:r>
              <a:endParaRPr lang="ko-KR" altLang="en-US" sz="14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4917" y="3753036"/>
              <a:ext cx="1458162" cy="540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/>
                <a:t>조보길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 smtClean="0"/>
                <a:t>박재</a:t>
              </a:r>
              <a:r>
                <a:rPr lang="ko-KR" altLang="en-US" sz="1200" b="1" dirty="0"/>
                <a:t>현</a:t>
              </a:r>
              <a:endParaRPr lang="en-US" altLang="ko-KR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4917" y="3427754"/>
              <a:ext cx="1458162" cy="3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정재</a:t>
              </a:r>
              <a:r>
                <a:rPr lang="ko-KR" altLang="en-US" sz="1200" b="1" dirty="0"/>
                <a:t>봉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4917" y="4401108"/>
              <a:ext cx="1458162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프로젝트 구현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(DB</a:t>
              </a:r>
              <a:r>
                <a:rPr lang="ko-KR" altLang="en-US" sz="1200" b="1" dirty="0" smtClean="0"/>
                <a:t>구축</a:t>
              </a:r>
              <a:r>
                <a:rPr lang="en-US" altLang="ko-KR" sz="1200" b="1" dirty="0" smtClean="0"/>
                <a:t>, </a:t>
              </a:r>
            </a:p>
            <a:p>
              <a:pPr algn="ctr"/>
              <a:r>
                <a:rPr lang="ko-KR" altLang="en-US" sz="1200" b="1" dirty="0" err="1" smtClean="0"/>
                <a:t>안드로이드</a:t>
              </a:r>
              <a:r>
                <a:rPr lang="en-US" altLang="ko-KR" sz="1200" b="1" dirty="0" smtClean="0"/>
                <a:t>)</a:t>
              </a:r>
            </a:p>
            <a:p>
              <a:pPr algn="ctr"/>
              <a:r>
                <a:rPr lang="ko-KR" altLang="en-US" sz="1200" b="1" dirty="0" smtClean="0"/>
                <a:t>알고리즘 개발</a:t>
              </a:r>
              <a:endParaRPr lang="en-US" altLang="ko-KR" sz="1200" b="1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398949" y="2887694"/>
              <a:ext cx="1836204" cy="2053474"/>
              <a:chOff x="5832140" y="2887694"/>
              <a:chExt cx="1836204" cy="2053474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832140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디자인</a:t>
                </a:r>
                <a:r>
                  <a:rPr lang="ko-KR" altLang="en-US" sz="1400" b="1" dirty="0" err="1"/>
                  <a:t>팀</a:t>
                </a:r>
                <a:endParaRPr lang="ko-KR" altLang="en-US" sz="14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043985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en-US" altLang="ko-KR" sz="12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43985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</a:t>
                </a:r>
                <a:r>
                  <a:rPr lang="ko-KR" altLang="en-US" sz="1200" b="1" dirty="0" err="1"/>
                  <a:t>길</a:t>
                </a:r>
                <a:endParaRPr lang="ko-KR" altLang="en-US" sz="12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57808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디자인 및 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레이아웃 설</a:t>
                </a:r>
                <a:r>
                  <a:rPr lang="ko-KR" altLang="en-US" sz="1200" b="1" dirty="0"/>
                  <a:t>계</a:t>
                </a:r>
                <a:endParaRPr lang="en-US" altLang="ko-KR" sz="1200" b="1" dirty="0" smtClean="0"/>
              </a:p>
            </p:txBody>
          </p:sp>
        </p:grpSp>
        <p:cxnSp>
          <p:nvCxnSpPr>
            <p:cNvPr id="34" name="직선 연결선 33"/>
            <p:cNvCxnSpPr>
              <a:stCxn id="37" idx="2"/>
              <a:endCxn id="28" idx="0"/>
            </p:cNvCxnSpPr>
            <p:nvPr/>
          </p:nvCxnSpPr>
          <p:spPr>
            <a:xfrm>
              <a:off x="4553998" y="2163407"/>
              <a:ext cx="0" cy="724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0" idx="0"/>
              <a:endCxn id="32" idx="0"/>
            </p:cNvCxnSpPr>
            <p:nvPr/>
          </p:nvCxnSpPr>
          <p:spPr>
            <a:xfrm rot="5400000" flipH="1" flipV="1">
              <a:off x="4572000" y="142643"/>
              <a:ext cx="12700" cy="5490102"/>
            </a:xfrm>
            <a:prstGeom prst="bentConnector3">
              <a:avLst>
                <a:gd name="adj1" fmla="val 3010087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한쪽 모서리가 둥근 사각형 72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조직도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0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모델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76" y="1556792"/>
            <a:ext cx="5321843" cy="2676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81263"/>
            <a:ext cx="5502116" cy="3987462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798</Words>
  <Application>Microsoft Office PowerPoint</Application>
  <PresentationFormat>화면 슬라이드 쇼(4:3)</PresentationFormat>
  <Paragraphs>434</Paragraphs>
  <Slides>23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Windows 사용자</cp:lastModifiedBy>
  <cp:revision>172</cp:revision>
  <dcterms:created xsi:type="dcterms:W3CDTF">2015-03-27T04:47:41Z</dcterms:created>
  <dcterms:modified xsi:type="dcterms:W3CDTF">2017-12-03T10:24:45Z</dcterms:modified>
</cp:coreProperties>
</file>