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4" r:id="rId2"/>
    <p:sldId id="257" r:id="rId3"/>
    <p:sldId id="265" r:id="rId4"/>
    <p:sldId id="285" r:id="rId5"/>
    <p:sldId id="268" r:id="rId6"/>
    <p:sldId id="269" r:id="rId7"/>
    <p:sldId id="271" r:id="rId8"/>
    <p:sldId id="272" r:id="rId9"/>
    <p:sldId id="293" r:id="rId10"/>
    <p:sldId id="273" r:id="rId11"/>
    <p:sldId id="274" r:id="rId12"/>
    <p:sldId id="296" r:id="rId13"/>
    <p:sldId id="290" r:id="rId14"/>
    <p:sldId id="297" r:id="rId15"/>
    <p:sldId id="288" r:id="rId16"/>
    <p:sldId id="276" r:id="rId17"/>
    <p:sldId id="287" r:id="rId18"/>
    <p:sldId id="291" r:id="rId19"/>
    <p:sldId id="278" r:id="rId20"/>
    <p:sldId id="294" r:id="rId21"/>
    <p:sldId id="295" r:id="rId22"/>
    <p:sldId id="289" r:id="rId23"/>
    <p:sldId id="298" r:id="rId24"/>
    <p:sldId id="300" r:id="rId25"/>
    <p:sldId id="299" r:id="rId26"/>
    <p:sldId id="267" r:id="rId27"/>
    <p:sldId id="30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E8E"/>
    <a:srgbClr val="F4CCCC"/>
    <a:srgbClr val="E39191"/>
    <a:srgbClr val="0066FF"/>
    <a:srgbClr val="F1E3E3"/>
    <a:srgbClr val="FBEBEB"/>
    <a:srgbClr val="E9A9A9"/>
    <a:srgbClr val="DBADAD"/>
    <a:srgbClr val="7EBE5A"/>
    <a:srgbClr val="B1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86406" autoAdjust="0"/>
  </p:normalViewPr>
  <p:slideViewPr>
    <p:cSldViewPr>
      <p:cViewPr varScale="1">
        <p:scale>
          <a:sx n="87" d="100"/>
          <a:sy n="87" d="100"/>
        </p:scale>
        <p:origin x="1776" y="77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7527-DEDA-459F-98B6-B28D9E2881B8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1BDF-1213-491B-902E-206195D1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4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14AB-B346-4D20-8801-5454EDF2F38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883F-63DE-466D-9EA6-C0E7B3592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20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77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04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7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16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2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8447"/>
            <a:ext cx="9144000" cy="1596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6008770"/>
            <a:ext cx="2712496" cy="8046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8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8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60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MARTINI</a:t>
            </a:r>
          </a:p>
          <a:p>
            <a:r>
              <a:rPr lang="en-US" altLang="ko-KR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2000" b="1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마트정보</a:t>
            </a: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송수신서비스</a:t>
            </a:r>
            <a:r>
              <a:rPr lang="en-US" altLang="ko-KR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endParaRPr lang="ko-KR" altLang="en-US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6196" y="3481264"/>
            <a:ext cx="1069944" cy="30777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201202033 </a:t>
            </a:r>
            <a:r>
              <a:rPr lang="ko-KR" altLang="en-US" sz="2000" b="1" spc="-5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조보길</a:t>
            </a:r>
            <a:endParaRPr lang="en-US" altLang="ko-KR" sz="2000" b="1" spc="-5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201201976 </a:t>
            </a:r>
            <a:r>
              <a:rPr lang="ko-KR" altLang="en-US" sz="2000" b="1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박재현</a:t>
            </a:r>
            <a:endParaRPr lang="en-US" altLang="ko-KR" sz="2000" b="1" spc="-5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201202028 </a:t>
            </a:r>
            <a:r>
              <a:rPr lang="ko-KR" altLang="en-US" sz="2000" b="1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정재봉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49280"/>
            <a:ext cx="2712496" cy="8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모델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76" y="1556792"/>
            <a:ext cx="5321843" cy="2676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81263"/>
            <a:ext cx="5502116" cy="3987462"/>
          </a:xfrm>
          <a:prstGeom prst="rect">
            <a:avLst/>
          </a:prstGeom>
        </p:spPr>
      </p:pic>
      <p:sp>
        <p:nvSpPr>
          <p:cNvPr id="7" name="한쪽 모서리가 둥근 사각형 6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3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활용자원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2101916"/>
            <a:ext cx="2264053" cy="2705066"/>
          </a:xfrm>
          <a:prstGeom prst="rect">
            <a:avLst/>
          </a:prstGeom>
          <a:effectLst/>
        </p:spPr>
      </p:pic>
      <p:sp>
        <p:nvSpPr>
          <p:cNvPr id="5" name="타원형 설명선 4"/>
          <p:cNvSpPr/>
          <p:nvPr/>
        </p:nvSpPr>
        <p:spPr>
          <a:xfrm rot="5400000">
            <a:off x="4837485" y="1525148"/>
            <a:ext cx="3981550" cy="385860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97" y="2069565"/>
            <a:ext cx="904735" cy="108096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4" t="25655" r="21949" b="26655"/>
          <a:stretch/>
        </p:blipFill>
        <p:spPr>
          <a:xfrm>
            <a:off x="7140054" y="2104381"/>
            <a:ext cx="1033171" cy="101133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26527" r="72537" b="50056"/>
          <a:stretch/>
        </p:blipFill>
        <p:spPr>
          <a:xfrm>
            <a:off x="7199966" y="3704718"/>
            <a:ext cx="913346" cy="11047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97" y="4017022"/>
            <a:ext cx="799660" cy="561713"/>
          </a:xfrm>
          <a:prstGeom prst="rect">
            <a:avLst/>
          </a:prstGeom>
        </p:spPr>
      </p:pic>
      <p:pic>
        <p:nvPicPr>
          <p:cNvPr id="1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3305560"/>
            <a:ext cx="1093460" cy="48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한쪽 모서리가 둥근 사각형 16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4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en-US" altLang="ko-KR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Usecase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74" name="Picture 2" descr="C:\Users\SA-01\Desktop\폴더들\아비\유스케이스다이어그램 개정판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1646802"/>
            <a:ext cx="599615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980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ER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88" y="1425430"/>
            <a:ext cx="5141341" cy="3816424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493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퍼트차트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051" name="Picture 3" descr="C:\Users\SA-01\Desktop\폴더들\아비\퍼트차트 최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8810"/>
            <a:ext cx="592460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965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간트차트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15317"/>
              </p:ext>
            </p:extLst>
          </p:nvPr>
        </p:nvGraphicFramePr>
        <p:xfrm>
          <a:off x="2879809" y="1160748"/>
          <a:ext cx="6192691" cy="3570391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34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100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/>
                        <a:t>작업명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8</a:t>
                      </a:r>
                      <a:r>
                        <a:rPr lang="ko-KR" altLang="en-US" sz="600" b="1" dirty="0"/>
                        <a:t>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9</a:t>
                      </a:r>
                      <a:r>
                        <a:rPr lang="ko-KR" altLang="en-US" sz="600" b="1" dirty="0"/>
                        <a:t>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10</a:t>
                      </a:r>
                      <a:r>
                        <a:rPr lang="ko-KR" altLang="en-US" sz="600" b="1" dirty="0"/>
                        <a:t>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11</a:t>
                      </a:r>
                      <a:r>
                        <a:rPr lang="ko-KR" altLang="en-US" sz="600" b="1" dirty="0"/>
                        <a:t>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12</a:t>
                      </a:r>
                      <a:r>
                        <a:rPr lang="ko-KR" altLang="en-US" sz="600" b="1" dirty="0"/>
                        <a:t>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사전조사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/>
                        <a:t>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문제분석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/>
                        <a:t>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요구분석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설계 및 구축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레이아웃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>
                          <a:effectLst/>
                        </a:rPr>
                        <a:t>설계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err="1">
                          <a:effectLst/>
                        </a:rPr>
                        <a:t>마트찾기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5-2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물품검색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5-3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가격비교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5-4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장바구니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48695" y="5121188"/>
            <a:ext cx="100811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8695" y="5445224"/>
            <a:ext cx="100811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1866" y="51211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완성작업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7745" y="5430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미완성작업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44608" y="1592796"/>
            <a:ext cx="288032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1024" y="1779221"/>
            <a:ext cx="351656" cy="23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05478" y="2020809"/>
            <a:ext cx="367221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699" y="2258870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698" y="2456892"/>
            <a:ext cx="1368153" cy="128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697" y="2672916"/>
            <a:ext cx="1692189" cy="1185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700" y="2906942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0850" y="3104964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40852" y="3320988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64888" y="3537012"/>
            <a:ext cx="2160241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08904" y="3717032"/>
            <a:ext cx="2016225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971" y="3933056"/>
            <a:ext cx="140415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64886" y="4139462"/>
            <a:ext cx="216024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25128" y="4581128"/>
            <a:ext cx="635609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36110" y="47851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현재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40852" y="3113964"/>
            <a:ext cx="2340260" cy="9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852" y="3320988"/>
            <a:ext cx="2340260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64888" y="3537012"/>
            <a:ext cx="2016224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64888" y="4149080"/>
            <a:ext cx="20162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17288" y="3726033"/>
            <a:ext cx="18638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8254" y="3931887"/>
            <a:ext cx="1262858" cy="109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60048" y="4364487"/>
            <a:ext cx="216024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60050" y="4374105"/>
            <a:ext cx="20162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280412" y="980728"/>
            <a:ext cx="0" cy="40324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한쪽 모서리가 둥근 사각형 46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4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64050"/>
            <a:ext cx="5546507" cy="2231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51865" y="4012322"/>
            <a:ext cx="43765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MM=2.4*(1.5)^1.05 = 3.67</a:t>
            </a:r>
          </a:p>
          <a:p>
            <a:r>
              <a:rPr lang="ko-KR" altLang="en-US" b="1" dirty="0"/>
              <a:t>개발기간 </a:t>
            </a:r>
            <a:r>
              <a:rPr lang="en-US" altLang="ko-KR" b="1" dirty="0"/>
              <a:t>= 2.5 * (3.67)^0.38 = </a:t>
            </a:r>
            <a:r>
              <a:rPr lang="ko-KR" altLang="en-US" b="1" dirty="0"/>
              <a:t>약 </a:t>
            </a:r>
            <a:r>
              <a:rPr lang="en-US" altLang="ko-KR" b="1" dirty="0"/>
              <a:t>4</a:t>
            </a:r>
            <a:r>
              <a:rPr lang="ko-KR" altLang="en-US" b="1" dirty="0"/>
              <a:t>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96072"/>
              </p:ext>
            </p:extLst>
          </p:nvPr>
        </p:nvGraphicFramePr>
        <p:xfrm>
          <a:off x="2936304" y="1628801"/>
          <a:ext cx="6100192" cy="35283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세부항목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계산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인건비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초급프로그래머 </a:t>
                      </a:r>
                      <a:r>
                        <a:rPr lang="en-US" altLang="ko-KR" sz="1500" b="1" dirty="0"/>
                        <a:t>X 3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kern="1200" dirty="0">
                          <a:effectLst/>
                        </a:rPr>
                        <a:t>3,979,456</a:t>
                      </a:r>
                      <a:r>
                        <a:rPr lang="ko-KR" altLang="en-US" sz="1500" b="1" dirty="0"/>
                        <a:t>원</a:t>
                      </a:r>
                      <a:r>
                        <a:rPr lang="en-US" altLang="ko-KR" sz="1500" b="1" dirty="0"/>
                        <a:t> X 3</a:t>
                      </a:r>
                      <a:r>
                        <a:rPr lang="ko-KR" altLang="en-US" sz="1500" b="1" dirty="0"/>
                        <a:t>명</a:t>
                      </a:r>
                      <a:r>
                        <a:rPr lang="en-US" altLang="ko-KR" sz="1500" b="1" dirty="0"/>
                        <a:t> X 4</a:t>
                      </a:r>
                      <a:r>
                        <a:rPr lang="ko-KR" altLang="en-US" sz="1500" b="1" dirty="0"/>
                        <a:t>달</a:t>
                      </a:r>
                      <a:endParaRPr lang="en-US" altLang="ko-KR" sz="1500" b="1" dirty="0"/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KOSA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에서 측정한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초급기술자 </a:t>
                      </a:r>
                      <a:r>
                        <a:rPr lang="en-US" altLang="ko-KR" sz="1000" b="1" baseline="0" dirty="0"/>
                        <a:t>M/M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/>
                        <a:t> </a:t>
                      </a:r>
                      <a:r>
                        <a:rPr lang="en-US" altLang="ko-KR" sz="1000" b="1" kern="1200" dirty="0">
                          <a:effectLst/>
                        </a:rPr>
                        <a:t>3,979,456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effectLst/>
                          <a:latin typeface="+mn-lt"/>
                          <a:ea typeface="+mj-ea"/>
                        </a:rPr>
                        <a:t>47,753,472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재료비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테스트 핸드폰 </a:t>
                      </a:r>
                      <a:r>
                        <a:rPr lang="en-US" altLang="ko-KR" sz="1500" b="1" dirty="0"/>
                        <a:t>(</a:t>
                      </a:r>
                      <a:r>
                        <a:rPr lang="ko-KR" altLang="en-US" sz="1500" b="1" dirty="0" err="1"/>
                        <a:t>갤럭시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S8)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/>
                        <a:t>935,000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회의비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식사</a:t>
                      </a:r>
                      <a:r>
                        <a:rPr lang="ko-KR" altLang="en-US" sz="1500" b="1" baseline="0" dirty="0"/>
                        <a:t> 및 간식비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/>
                        <a:t>1,000,000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기타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테스트용 서버 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/>
                        <a:t>400,000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lt"/>
                        </a:rPr>
                        <a:t>사무실 임대료</a:t>
                      </a:r>
                      <a:r>
                        <a:rPr lang="en-US" altLang="ko-KR" sz="1500" b="1" dirty="0">
                          <a:latin typeface="+mn-lt"/>
                        </a:rPr>
                        <a:t>(</a:t>
                      </a:r>
                      <a:r>
                        <a:rPr lang="ko-KR" altLang="en-US" sz="1500" b="1" dirty="0">
                          <a:latin typeface="+mn-lt"/>
                        </a:rPr>
                        <a:t>관리비 포함</a:t>
                      </a:r>
                      <a:r>
                        <a:rPr lang="en-US" altLang="ko-KR" sz="1500" b="1" dirty="0">
                          <a:latin typeface="+mn-lt"/>
                        </a:rPr>
                        <a:t>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>
                          <a:latin typeface="+mn-lt"/>
                        </a:rPr>
                        <a:t>7,000,000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종합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>
                          <a:latin typeface="+mn-lt"/>
                        </a:rPr>
                        <a:t>56,188,472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한쪽 모서리가 둥근 사각형 5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85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위험관리 분석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92010"/>
              </p:ext>
            </p:extLst>
          </p:nvPr>
        </p:nvGraphicFramePr>
        <p:xfrm>
          <a:off x="2879812" y="2348880"/>
          <a:ext cx="5976666" cy="1728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리스크 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하드웨어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소프트웨어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의존성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책임 프로그래머의 부재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DB</a:t>
                      </a:r>
                      <a:r>
                        <a:rPr lang="ko-KR" altLang="en-US" sz="1100" u="none" strike="noStrike" dirty="0">
                          <a:effectLst/>
                        </a:rPr>
                        <a:t>서버 구현 및 연동 불가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안드로이드 버전변경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길찾기 알고리즘 구현 문제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73036"/>
              </p:ext>
            </p:extLst>
          </p:nvPr>
        </p:nvGraphicFramePr>
        <p:xfrm>
          <a:off x="2797575" y="4293096"/>
          <a:ext cx="6336200" cy="140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9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리스크 항목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w1Ph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w2Ps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w3Pd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wtCt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wcCc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wsCs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우선순위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책임 프로그래머의 부재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0.54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서버 구현 및 연동 불가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0.78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안드로이드 버전변경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0.42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0.69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길찾기 알고리즘 구현 문제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3889"/>
              </p:ext>
            </p:extLst>
          </p:nvPr>
        </p:nvGraphicFramePr>
        <p:xfrm>
          <a:off x="5472100" y="1484784"/>
          <a:ext cx="2057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실패확률</a:t>
                      </a:r>
                      <a:r>
                        <a:rPr lang="en-US" altLang="ko-KR" sz="1100" u="none" strike="noStrike">
                          <a:effectLst/>
                        </a:rPr>
                        <a:t>(p)/</a:t>
                      </a:r>
                      <a:r>
                        <a:rPr lang="ko-KR" altLang="en-US" sz="1100" u="none" strike="noStrike">
                          <a:effectLst/>
                        </a:rPr>
                        <a:t>심각성</a:t>
                      </a:r>
                      <a:r>
                        <a:rPr lang="en-US" altLang="ko-KR" sz="1100" u="none" strike="noStrike">
                          <a:effectLst/>
                        </a:rPr>
                        <a:t>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9658"/>
              </p:ext>
            </p:extLst>
          </p:nvPr>
        </p:nvGraphicFramePr>
        <p:xfrm>
          <a:off x="7632340" y="1124744"/>
          <a:ext cx="1371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한쪽 모서리가 둥근 사각형 10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31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레이아웃 초안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6" name="Picture 2" descr="C:\Users\SA-04\Desktop\MartINI\레이아웃 초안_전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75" y="1808820"/>
            <a:ext cx="6269146" cy="299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한쪽 모서리가 둥근 사각형 8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53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CONTENTS</a:t>
            </a:r>
            <a:endParaRPr lang="ko-KR" altLang="en-US" sz="34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697" y="1837922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선정동기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697" y="2299021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문제점 및 해결방안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2697" y="2760120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85284"/>
            <a:ext cx="2712496" cy="8046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92697" y="3221219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13595" y="1921981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13595" y="2377982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II 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13595" y="2846034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III </a:t>
            </a:r>
            <a:endParaRPr lang="ko-KR" altLang="en-US" sz="16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13595" y="3278082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IV </a:t>
            </a:r>
            <a:endParaRPr lang="ko-KR" altLang="en-US" sz="16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13595" y="3766169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13595" y="4234221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VI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92697" y="3682318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 계획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2697" y="4143417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형상 관리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03328"/>
            <a:ext cx="451143" cy="4389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2697" y="4604516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진행 상황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078282"/>
            <a:ext cx="451143" cy="438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2697" y="5065613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테스트 및 향후 계획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명세서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/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기획서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</a:t>
            </a:r>
          </a:p>
        </p:txBody>
      </p:sp>
      <p:pic>
        <p:nvPicPr>
          <p:cNvPr id="2050" name="Picture 2" descr="C:\Users\SA-01\Desktop\폴더들\아비\명세서 및 위험분석 현상관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67" y="2168860"/>
            <a:ext cx="621353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67" y="1619240"/>
            <a:ext cx="1093460" cy="48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한쪽 모서리가 둥근 사각형 6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형상관리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123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코드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9748" r="11210"/>
          <a:stretch/>
        </p:blipFill>
        <p:spPr bwMode="auto">
          <a:xfrm>
            <a:off x="2910918" y="1763168"/>
            <a:ext cx="3854568" cy="34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9130" r="8333"/>
          <a:stretch/>
        </p:blipFill>
        <p:spPr bwMode="auto">
          <a:xfrm>
            <a:off x="5143166" y="1525638"/>
            <a:ext cx="511746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94" y="1295204"/>
            <a:ext cx="1093460" cy="48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형상관리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474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6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80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44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08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8" y="3305262"/>
            <a:ext cx="137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6418" y="4581128"/>
            <a:ext cx="685800" cy="116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87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0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12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552564" y="4581128"/>
            <a:ext cx="685453" cy="116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238018" y="5422844"/>
            <a:ext cx="507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</p:cNvCxnSpPr>
          <p:nvPr/>
        </p:nvCxnSpPr>
        <p:spPr>
          <a:xfrm rot="5400000" flipH="1" flipV="1">
            <a:off x="2571310" y="3814980"/>
            <a:ext cx="2566690" cy="1290674"/>
          </a:xfrm>
          <a:prstGeom prst="bentConnector3">
            <a:avLst>
              <a:gd name="adj1" fmla="val -34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둥근 사각형 18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45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82" name="Picture 10" descr="C:\Users\user\Desktop\복\캡디프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30" y="1693495"/>
            <a:ext cx="2082963" cy="29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92" y="1693495"/>
            <a:ext cx="1800200" cy="29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1" y="1693495"/>
            <a:ext cx="1797403" cy="29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한쪽 모서리가 둥근 사각형 8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526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8.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테스트 및 향후 계획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45749"/>
              </p:ext>
            </p:extLst>
          </p:nvPr>
        </p:nvGraphicFramePr>
        <p:xfrm>
          <a:off x="3947694" y="1995910"/>
          <a:ext cx="5040557" cy="28661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57979">
                  <a:extLst>
                    <a:ext uri="{9D8B030D-6E8A-4147-A177-3AD203B41FA5}">
                      <a16:colId xmlns:a16="http://schemas.microsoft.com/office/drawing/2014/main" val="1839940482"/>
                    </a:ext>
                  </a:extLst>
                </a:gridCol>
                <a:gridCol w="596516">
                  <a:extLst>
                    <a:ext uri="{9D8B030D-6E8A-4147-A177-3AD203B41FA5}">
                      <a16:colId xmlns:a16="http://schemas.microsoft.com/office/drawing/2014/main" val="1641135550"/>
                    </a:ext>
                  </a:extLst>
                </a:gridCol>
                <a:gridCol w="598103">
                  <a:extLst>
                    <a:ext uri="{9D8B030D-6E8A-4147-A177-3AD203B41FA5}">
                      <a16:colId xmlns:a16="http://schemas.microsoft.com/office/drawing/2014/main" val="267598841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2960002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46953362"/>
                    </a:ext>
                  </a:extLst>
                </a:gridCol>
                <a:gridCol w="599827">
                  <a:extLst>
                    <a:ext uri="{9D8B030D-6E8A-4147-A177-3AD203B41FA5}">
                      <a16:colId xmlns:a16="http://schemas.microsoft.com/office/drawing/2014/main" val="536998374"/>
                    </a:ext>
                  </a:extLst>
                </a:gridCol>
              </a:tblGrid>
              <a:tr h="37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문항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전혀 아니다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아니다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보통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이다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그렇다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매우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그렇다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9885322"/>
                  </a:ext>
                </a:extLst>
              </a:tr>
              <a:tr h="4088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Ux</a:t>
                      </a:r>
                      <a:r>
                        <a:rPr lang="ko-KR" altLang="en-US" sz="1000" dirty="0" smtClean="0"/>
                        <a:t>가 직관적이고 이용하기 </a:t>
                      </a:r>
                      <a:r>
                        <a:rPr lang="ko-KR" altLang="en-US" sz="1000" dirty="0" err="1" smtClean="0"/>
                        <a:t>편리한가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76%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2576950"/>
                  </a:ext>
                </a:extLst>
              </a:tr>
              <a:tr h="3120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금액 계산이 유용한가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82%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4086239"/>
                  </a:ext>
                </a:extLst>
              </a:tr>
              <a:tr h="408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마트내</a:t>
                      </a:r>
                      <a:r>
                        <a:rPr lang="ko-KR" altLang="en-US" sz="1000" baseline="0" dirty="0" smtClean="0"/>
                        <a:t> 경로 탐색 기능이 유용한가</a:t>
                      </a:r>
                      <a:r>
                        <a:rPr lang="en-US" altLang="ko-KR" sz="1000" baseline="0" dirty="0" smtClean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80%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0306507"/>
                  </a:ext>
                </a:extLst>
              </a:tr>
              <a:tr h="5224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Gps</a:t>
                      </a:r>
                      <a:r>
                        <a:rPr lang="ko-KR" altLang="en-US" sz="1000" dirty="0" smtClean="0"/>
                        <a:t>기반으로 내 주변 마트를 찾아주는 기능이 유용한가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82%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2747730"/>
                  </a:ext>
                </a:extLst>
              </a:tr>
              <a:tr h="408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마트 별 가격 비교 기능이 유용한가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78%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6931201"/>
                  </a:ext>
                </a:extLst>
              </a:tr>
              <a:tr h="408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실제 출시된다면 이용할 의향이 있는가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84%</a:t>
                      </a:r>
                      <a:endParaRPr lang="ko-KR" altLang="en-US" sz="1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2%</a:t>
                      </a:r>
                      <a:endParaRPr lang="ko-KR" altLang="en-US" sz="1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235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5" y="2276872"/>
            <a:ext cx="1155367" cy="2053987"/>
          </a:xfrm>
          <a:prstGeom prst="rect">
            <a:avLst/>
          </a:prstGeom>
        </p:spPr>
      </p:pic>
      <p:sp>
        <p:nvSpPr>
          <p:cNvPr id="10" name="한쪽 모서리가 둥근 사각형 9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테스트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및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향후 계획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8.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테스트 및 향후 계획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987824" y="1700808"/>
            <a:ext cx="5976664" cy="327636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향후 계획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장바구니에 </a:t>
            </a:r>
            <a:r>
              <a:rPr lang="ko-KR" altLang="en-US" dirty="0">
                <a:solidFill>
                  <a:schemeClr val="tx1"/>
                </a:solidFill>
              </a:rPr>
              <a:t>물품 </a:t>
            </a:r>
            <a:r>
              <a:rPr lang="ko-KR" altLang="en-US" dirty="0" smtClean="0">
                <a:solidFill>
                  <a:schemeClr val="tx1"/>
                </a:solidFill>
              </a:rPr>
              <a:t>추가 버튼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GPS </a:t>
            </a:r>
            <a:r>
              <a:rPr lang="ko-KR" altLang="en-US" dirty="0" smtClean="0">
                <a:solidFill>
                  <a:schemeClr val="tx1"/>
                </a:solidFill>
              </a:rPr>
              <a:t>마트 검색 시 지도 </a:t>
            </a:r>
            <a:r>
              <a:rPr lang="en-US" altLang="ko-KR" dirty="0" smtClean="0">
                <a:solidFill>
                  <a:schemeClr val="tx1"/>
                </a:solidFill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사용자 피드백을 통한 </a:t>
            </a:r>
            <a:r>
              <a:rPr lang="en-US" altLang="ko-KR" dirty="0" smtClean="0">
                <a:solidFill>
                  <a:schemeClr val="tx1"/>
                </a:solidFill>
              </a:rPr>
              <a:t>UX </a:t>
            </a:r>
            <a:r>
              <a:rPr lang="ko-KR" altLang="en-US" dirty="0" smtClean="0">
                <a:solidFill>
                  <a:schemeClr val="tx1"/>
                </a:solidFill>
              </a:rPr>
              <a:t>개선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더욱 합리적인 길 찾기 가능 하도록 알고리즘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장바구니를 통한 마트 별 가격 비교 가능하도록 기능 개선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테스트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및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향후 계획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Q &amp; A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Thank you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90704" y="1124745"/>
            <a:ext cx="6353296" cy="4631318"/>
            <a:chOff x="0" y="1052736"/>
            <a:chExt cx="9144000" cy="5854843"/>
          </a:xfrm>
        </p:grpSpPr>
        <p:sp>
          <p:nvSpPr>
            <p:cNvPr id="4" name="직사각형 3"/>
            <p:cNvSpPr/>
            <p:nvPr/>
          </p:nvSpPr>
          <p:spPr>
            <a:xfrm>
              <a:off x="0" y="5842659"/>
              <a:ext cx="9144000" cy="1048213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5624107"/>
              <a:ext cx="9144000" cy="218553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561663" y="5820200"/>
              <a:ext cx="106136" cy="108108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860386" y="1052736"/>
              <a:ext cx="2099546" cy="103621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5708" y="2519929"/>
              <a:ext cx="1882706" cy="3322729"/>
              <a:chOff x="940944" y="2519928"/>
              <a:chExt cx="2510274" cy="332272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40944" y="4161764"/>
                <a:ext cx="2510274" cy="1680893"/>
                <a:chOff x="940944" y="4161764"/>
                <a:chExt cx="2510274" cy="1680893"/>
              </a:xfrm>
            </p:grpSpPr>
            <p:sp>
              <p:nvSpPr>
                <p:cNvPr id="1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자유형 13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80CCC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>
                <a:off x="1236831" y="2519928"/>
                <a:ext cx="1675644" cy="2197567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02475" y="5315928"/>
              <a:ext cx="2199904" cy="1585356"/>
              <a:chOff x="1828800" y="5272644"/>
              <a:chExt cx="2933205" cy="15853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20" name="오른쪽 대괄호 1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6572533" y="2470068"/>
              <a:ext cx="1882706" cy="3404284"/>
              <a:chOff x="8763377" y="2470068"/>
              <a:chExt cx="2510274" cy="340428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763377" y="4461955"/>
                <a:ext cx="2510274" cy="1412397"/>
                <a:chOff x="940944" y="4430260"/>
                <a:chExt cx="2510274" cy="1412397"/>
              </a:xfrm>
            </p:grpSpPr>
            <p:sp>
              <p:nvSpPr>
                <p:cNvPr id="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10498247" y="3618776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9042360" y="3618776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8"/>
              <p:cNvSpPr>
                <a:spLocks/>
              </p:cNvSpPr>
              <p:nvPr/>
            </p:nvSpPr>
            <p:spPr bwMode="auto">
              <a:xfrm>
                <a:off x="9059264" y="2589723"/>
                <a:ext cx="1675643" cy="2024271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눈물 방울 29"/>
              <p:cNvSpPr/>
              <p:nvPr/>
            </p:nvSpPr>
            <p:spPr>
              <a:xfrm rot="8100000">
                <a:off x="9713211" y="4216179"/>
                <a:ext cx="367745" cy="367745"/>
              </a:xfrm>
              <a:prstGeom prst="teardrop">
                <a:avLst>
                  <a:gd name="adj" fmla="val 14761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20337116">
                <a:off x="9274629" y="2470068"/>
                <a:ext cx="362419" cy="510638"/>
              </a:xfrm>
              <a:custGeom>
                <a:avLst/>
                <a:gdLst>
                  <a:gd name="connsiteX0" fmla="*/ 0 w 1187532"/>
                  <a:gd name="connsiteY0" fmla="*/ 451262 h 510638"/>
                  <a:gd name="connsiteX1" fmla="*/ 11875 w 1187532"/>
                  <a:gd name="connsiteY1" fmla="*/ 154379 h 510638"/>
                  <a:gd name="connsiteX2" fmla="*/ 106877 w 1187532"/>
                  <a:gd name="connsiteY2" fmla="*/ 391885 h 510638"/>
                  <a:gd name="connsiteX3" fmla="*/ 130628 w 1187532"/>
                  <a:gd name="connsiteY3" fmla="*/ 95002 h 510638"/>
                  <a:gd name="connsiteX4" fmla="*/ 225631 w 1187532"/>
                  <a:gd name="connsiteY4" fmla="*/ 273132 h 510638"/>
                  <a:gd name="connsiteX5" fmla="*/ 285007 w 1187532"/>
                  <a:gd name="connsiteY5" fmla="*/ 35626 h 510638"/>
                  <a:gd name="connsiteX6" fmla="*/ 368135 w 1187532"/>
                  <a:gd name="connsiteY6" fmla="*/ 320633 h 510638"/>
                  <a:gd name="connsiteX7" fmla="*/ 439387 w 1187532"/>
                  <a:gd name="connsiteY7" fmla="*/ 0 h 510638"/>
                  <a:gd name="connsiteX8" fmla="*/ 546265 w 1187532"/>
                  <a:gd name="connsiteY8" fmla="*/ 261257 h 510638"/>
                  <a:gd name="connsiteX9" fmla="*/ 581890 w 1187532"/>
                  <a:gd name="connsiteY9" fmla="*/ 11875 h 510638"/>
                  <a:gd name="connsiteX10" fmla="*/ 712519 w 1187532"/>
                  <a:gd name="connsiteY10" fmla="*/ 261257 h 510638"/>
                  <a:gd name="connsiteX11" fmla="*/ 748145 w 1187532"/>
                  <a:gd name="connsiteY11" fmla="*/ 0 h 510638"/>
                  <a:gd name="connsiteX12" fmla="*/ 843148 w 1187532"/>
                  <a:gd name="connsiteY12" fmla="*/ 261257 h 510638"/>
                  <a:gd name="connsiteX13" fmla="*/ 914400 w 1187532"/>
                  <a:gd name="connsiteY13" fmla="*/ 47501 h 510638"/>
                  <a:gd name="connsiteX14" fmla="*/ 950026 w 1187532"/>
                  <a:gd name="connsiteY14" fmla="*/ 308758 h 510638"/>
                  <a:gd name="connsiteX15" fmla="*/ 1045028 w 1187532"/>
                  <a:gd name="connsiteY15" fmla="*/ 71251 h 510638"/>
                  <a:gd name="connsiteX16" fmla="*/ 1080654 w 1187532"/>
                  <a:gd name="connsiteY16" fmla="*/ 380010 h 510638"/>
                  <a:gd name="connsiteX17" fmla="*/ 1187532 w 1187532"/>
                  <a:gd name="connsiteY17" fmla="*/ 130628 h 510638"/>
                  <a:gd name="connsiteX18" fmla="*/ 1187532 w 1187532"/>
                  <a:gd name="connsiteY18" fmla="*/ 403761 h 510638"/>
                  <a:gd name="connsiteX19" fmla="*/ 285007 w 1187532"/>
                  <a:gd name="connsiteY19" fmla="*/ 510638 h 510638"/>
                  <a:gd name="connsiteX20" fmla="*/ 0 w 1187532"/>
                  <a:gd name="connsiteY20" fmla="*/ 451262 h 51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7532" h="510638">
                    <a:moveTo>
                      <a:pt x="0" y="451262"/>
                    </a:moveTo>
                    <a:lnTo>
                      <a:pt x="11875" y="154379"/>
                    </a:lnTo>
                    <a:lnTo>
                      <a:pt x="106877" y="391885"/>
                    </a:lnTo>
                    <a:lnTo>
                      <a:pt x="130628" y="95002"/>
                    </a:lnTo>
                    <a:lnTo>
                      <a:pt x="225631" y="273132"/>
                    </a:lnTo>
                    <a:lnTo>
                      <a:pt x="285007" y="35626"/>
                    </a:lnTo>
                    <a:lnTo>
                      <a:pt x="368135" y="320633"/>
                    </a:lnTo>
                    <a:lnTo>
                      <a:pt x="439387" y="0"/>
                    </a:lnTo>
                    <a:lnTo>
                      <a:pt x="546265" y="261257"/>
                    </a:lnTo>
                    <a:lnTo>
                      <a:pt x="581890" y="11875"/>
                    </a:lnTo>
                    <a:lnTo>
                      <a:pt x="712519" y="261257"/>
                    </a:lnTo>
                    <a:lnTo>
                      <a:pt x="748145" y="0"/>
                    </a:lnTo>
                    <a:lnTo>
                      <a:pt x="843148" y="261257"/>
                    </a:lnTo>
                    <a:lnTo>
                      <a:pt x="914400" y="47501"/>
                    </a:lnTo>
                    <a:lnTo>
                      <a:pt x="950026" y="308758"/>
                    </a:lnTo>
                    <a:lnTo>
                      <a:pt x="1045028" y="71251"/>
                    </a:lnTo>
                    <a:lnTo>
                      <a:pt x="1080654" y="380010"/>
                    </a:lnTo>
                    <a:lnTo>
                      <a:pt x="1187532" y="130628"/>
                    </a:lnTo>
                    <a:lnTo>
                      <a:pt x="1187532" y="403761"/>
                    </a:lnTo>
                    <a:lnTo>
                      <a:pt x="285007" y="510638"/>
                    </a:lnTo>
                    <a:lnTo>
                      <a:pt x="0" y="45126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모서리가 둥근 사각형 설명선 35"/>
            <p:cNvSpPr/>
            <p:nvPr/>
          </p:nvSpPr>
          <p:spPr>
            <a:xfrm>
              <a:off x="4175957" y="2196963"/>
              <a:ext cx="2193344" cy="834386"/>
            </a:xfrm>
            <a:prstGeom prst="wedgeRoundRectCallout">
              <a:avLst>
                <a:gd name="adj1" fmla="val 69851"/>
                <a:gd name="adj2" fmla="val -1745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4263761" y="4062515"/>
              <a:ext cx="2216870" cy="911789"/>
            </a:xfrm>
            <a:prstGeom prst="wedgeRoundRectCallout">
              <a:avLst>
                <a:gd name="adj1" fmla="val 62976"/>
                <a:gd name="adj2" fmla="val -17724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369300" y="5322223"/>
              <a:ext cx="2199904" cy="1585356"/>
              <a:chOff x="1828800" y="5272644"/>
              <a:chExt cx="2933205" cy="158535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43" name="양쪽 모서리가 둥근 사각형 4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40" name="오른쪽 대괄호 3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8106939" y="2196963"/>
              <a:ext cx="487896" cy="766356"/>
              <a:chOff x="10733052" y="2196963"/>
              <a:chExt cx="650528" cy="766356"/>
            </a:xfrm>
          </p:grpSpPr>
          <p:sp>
            <p:nvSpPr>
              <p:cNvPr id="46" name="구름 45"/>
              <p:cNvSpPr/>
              <p:nvPr/>
            </p:nvSpPr>
            <p:spPr>
              <a:xfrm>
                <a:off x="10733052" y="2196963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구름 46"/>
              <p:cNvSpPr/>
              <p:nvPr/>
            </p:nvSpPr>
            <p:spPr>
              <a:xfrm rot="1341362">
                <a:off x="10736015" y="2315754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구름 47"/>
              <p:cNvSpPr/>
              <p:nvPr/>
            </p:nvSpPr>
            <p:spPr>
              <a:xfrm>
                <a:off x="10897565" y="2427921"/>
                <a:ext cx="292406" cy="311884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눈물 방울 48"/>
            <p:cNvSpPr/>
            <p:nvPr/>
          </p:nvSpPr>
          <p:spPr>
            <a:xfrm rot="18900000">
              <a:off x="7912110" y="4225220"/>
              <a:ext cx="87554" cy="116738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18900000">
              <a:off x="7868369" y="4395838"/>
              <a:ext cx="59498" cy="79330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2409954" y="3115700"/>
              <a:ext cx="1907723" cy="86384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40446" y="3248979"/>
              <a:ext cx="1772335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A</a:t>
              </a:r>
              <a:r>
                <a:rPr lang="ko-KR" altLang="en-US" sz="1100" b="1" dirty="0" err="1">
                  <a:solidFill>
                    <a:schemeClr val="bg1"/>
                  </a:solidFill>
                </a:rPr>
                <a:t>마트에서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 </a:t>
              </a:r>
              <a:endParaRPr lang="en-US" altLang="ko-KR" sz="1100" b="1" dirty="0">
                <a:solidFill>
                  <a:schemeClr val="bg1"/>
                </a:solidFill>
              </a:endParaRPr>
            </a:p>
            <a:p>
              <a:r>
                <a:rPr lang="en-US" altLang="ko-KR" sz="1100" b="1" dirty="0">
                  <a:solidFill>
                    <a:schemeClr val="bg1"/>
                  </a:solidFill>
                </a:rPr>
                <a:t>29130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원이던데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..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7390" y="1278455"/>
              <a:ext cx="1922298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</a:rPr>
                <a:t>어머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</a:rPr>
                <a:t>그거 어디서 샀어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?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90494" y="4242223"/>
              <a:ext cx="2300667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</a:rPr>
                <a:t>응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??!!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</a:rPr>
                <a:t>당장 가서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바꿔야겠어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!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3968" y="2312876"/>
              <a:ext cx="2157624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H</a:t>
              </a:r>
              <a:r>
                <a:rPr lang="ko-KR" altLang="en-US" sz="1100" b="1" dirty="0" err="1">
                  <a:solidFill>
                    <a:schemeClr val="bg1"/>
                  </a:solidFill>
                </a:rPr>
                <a:t>마트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!</a:t>
              </a:r>
            </a:p>
            <a:p>
              <a:r>
                <a:rPr lang="en-US" altLang="ko-KR" sz="1100" b="1" dirty="0">
                  <a:solidFill>
                    <a:schemeClr val="bg1"/>
                  </a:solidFill>
                </a:rPr>
                <a:t>38900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원 주고 샀어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~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한쪽 모서리가 둥근 사각형 61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선정동기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1" y="1491609"/>
            <a:ext cx="6030151" cy="402562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 rot="1403710">
            <a:off x="5846756" y="1454488"/>
            <a:ext cx="35690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</a:t>
            </a: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선정동기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563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275856" y="2297709"/>
            <a:ext cx="5148572" cy="6959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마트마다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가격이 각각 다르고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비교가 힘들다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838044" y="2465859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829769" y="3728062"/>
            <a:ext cx="922414" cy="487666"/>
          </a:xfrm>
          <a:prstGeom prst="rect">
            <a:avLst/>
          </a:prstGeom>
        </p:spPr>
      </p:pic>
      <p:sp>
        <p:nvSpPr>
          <p:cNvPr id="60" name="내용 개체 틀 2"/>
          <p:cNvSpPr txBox="1">
            <a:spLocks/>
          </p:cNvSpPr>
          <p:nvPr/>
        </p:nvSpPr>
        <p:spPr>
          <a:xfrm>
            <a:off x="3280927" y="3609020"/>
            <a:ext cx="5431533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 내에서 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물건의 위치를 몰라 헤매는  경우가 많다</a:t>
            </a:r>
            <a:r>
              <a:rPr lang="en-US" altLang="ko-KR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9789" y="1664804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문제점 및 해결방안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9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 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608518" y="2332490"/>
            <a:ext cx="7754548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번의 검색으로 </a:t>
            </a:r>
            <a:r>
              <a:rPr lang="ko-KR" altLang="en-US" sz="2500" b="1" dirty="0" smtClean="0">
                <a:solidFill>
                  <a:srgbClr val="E68E8E"/>
                </a:solidFill>
              </a:rPr>
              <a:t>마트 별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500" b="1" dirty="0" smtClean="0">
                <a:solidFill>
                  <a:srgbClr val="E68E8E"/>
                </a:solidFill>
              </a:rPr>
              <a:t>가격 </a:t>
            </a:r>
            <a:r>
              <a:rPr lang="ko-KR" altLang="en-US" sz="2500" b="1" dirty="0">
                <a:solidFill>
                  <a:srgbClr val="E68E8E"/>
                </a:solidFill>
              </a:rPr>
              <a:t>비교</a:t>
            </a:r>
            <a:endParaRPr lang="en-US" altLang="ko-KR" sz="2500" b="1" dirty="0">
              <a:solidFill>
                <a:srgbClr val="E68E8E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상품의 </a:t>
            </a:r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 검색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788350" y="2404498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771800" y="3789040"/>
            <a:ext cx="922414" cy="48766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586202" y="3609020"/>
            <a:ext cx="5594310" cy="16037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 물품을 기준으로 마트 내 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물품의 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 탐색 및 </a:t>
            </a:r>
            <a:r>
              <a:rPr lang="ko-KR" altLang="en-US" sz="2500" b="1" dirty="0">
                <a:solidFill>
                  <a:srgbClr val="E68E8E"/>
                </a:solidFill>
              </a:rPr>
              <a:t>최적의 길 탐색</a:t>
            </a:r>
            <a:endParaRPr lang="en-US" altLang="ko-KR" sz="2500" b="1" dirty="0">
              <a:solidFill>
                <a:srgbClr val="E68E8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9789" y="1664804"/>
            <a:ext cx="1813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해결방안</a:t>
            </a:r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문제점 및 해결방안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38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3.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기능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59226" y="1822733"/>
            <a:ext cx="6249278" cy="3632886"/>
            <a:chOff x="287524" y="1268760"/>
            <a:chExt cx="8568952" cy="4508558"/>
          </a:xfrm>
        </p:grpSpPr>
        <p:sp>
          <p:nvSpPr>
            <p:cNvPr id="46" name="직사각형 45"/>
            <p:cNvSpPr/>
            <p:nvPr/>
          </p:nvSpPr>
          <p:spPr>
            <a:xfrm>
              <a:off x="6363049" y="2904743"/>
              <a:ext cx="2493427" cy="1098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가격 비교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마트별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물품 가격 비교가 한번에 가능해짐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8473" y="1268760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 기능을 활용하여 계산 전 물품의 총액 확인 가능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205899" y="1619284"/>
              <a:ext cx="1334509" cy="1414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338609" y="1775958"/>
              <a:ext cx="2413359" cy="25206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/>
                <a:t>B</a:t>
              </a:r>
              <a:r>
                <a:rPr lang="en-US" altLang="ko-KR" sz="3000" b="1" dirty="0"/>
                <a:t>e</a:t>
              </a:r>
              <a:endParaRPr lang="ko-KR" altLang="en-US" sz="3000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3172000" y="1460987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20" b="89975" l="9963" r="942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92" y="1555132"/>
              <a:ext cx="804349" cy="852848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4994814" y="1456414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27999" y="2951657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718962" y="2986236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85163" y="3781561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74" y="1598273"/>
              <a:ext cx="643212" cy="681994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23" y="3045803"/>
              <a:ext cx="717485" cy="76074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78" y="3131229"/>
              <a:ext cx="708438" cy="75115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79" y="3956349"/>
              <a:ext cx="652236" cy="69156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287524" y="2907150"/>
              <a:ext cx="2493424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길 찾기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내에 있는 물품의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위치 확인 및 알고리즘을 이용한 최적의 길 탐색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2101" y="1340858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탐색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마트명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GPS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기반 </a:t>
              </a: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검색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46342" y="4917901"/>
              <a:ext cx="4459574" cy="8594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물품검색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물품의 재고 유무와 수량 검색가능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" name="한쪽 모서리가 둥근 사각형 24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기능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12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4.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조직도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876650" y="1304764"/>
            <a:ext cx="6159846" cy="4212468"/>
            <a:chOff x="908847" y="1268760"/>
            <a:chExt cx="7326306" cy="392443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635896" y="1268760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CEO(</a:t>
              </a:r>
              <a:r>
                <a:rPr lang="ko-KR" altLang="en-US" sz="1400" b="1" dirty="0"/>
                <a:t>팀장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24917" y="1811239"/>
              <a:ext cx="1458162" cy="35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조보길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08847" y="2887694"/>
              <a:ext cx="1836204" cy="2053474"/>
              <a:chOff x="1426879" y="2887694"/>
              <a:chExt cx="1836204" cy="205347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426879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기획팀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01670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/>
                  <a:t>조보길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정재봉</a:t>
                </a:r>
                <a:endParaRPr lang="en-US" altLang="ko-KR" sz="1200" b="1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01670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박재현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601670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프로젝트 설계 및 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세부사항 작성</a:t>
                </a:r>
                <a:endParaRPr lang="en-US" altLang="ko-KR" sz="1200" b="1" dirty="0"/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3635896" y="2887694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개발팀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4917" y="3753036"/>
              <a:ext cx="1458162" cy="540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/>
                <a:t>조보길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박재현</a:t>
              </a:r>
              <a:endParaRPr lang="en-US" altLang="ko-KR" sz="12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4917" y="3427754"/>
              <a:ext cx="1458162" cy="3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정재봉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24917" y="4401108"/>
              <a:ext cx="1458162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구현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(DB</a:t>
              </a:r>
              <a:r>
                <a:rPr lang="ko-KR" altLang="en-US" sz="1200" b="1" dirty="0"/>
                <a:t>구축</a:t>
              </a:r>
              <a:r>
                <a:rPr lang="en-US" altLang="ko-KR" sz="1200" b="1" dirty="0"/>
                <a:t>, </a:t>
              </a:r>
            </a:p>
            <a:p>
              <a:pPr algn="ctr"/>
              <a:r>
                <a:rPr lang="ko-KR" altLang="en-US" sz="1200" b="1" dirty="0" err="1"/>
                <a:t>안드로이드</a:t>
              </a:r>
              <a:r>
                <a:rPr lang="en-US" altLang="ko-KR" sz="1200" b="1" dirty="0"/>
                <a:t>)</a:t>
              </a:r>
            </a:p>
            <a:p>
              <a:pPr algn="ctr"/>
              <a:r>
                <a:rPr lang="ko-KR" altLang="en-US" sz="1200" b="1" dirty="0"/>
                <a:t>알고리즘 개발</a:t>
              </a:r>
              <a:endParaRPr lang="en-US" altLang="ko-KR" sz="1200" b="1" dirty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6398949" y="2887694"/>
              <a:ext cx="1836204" cy="2053474"/>
              <a:chOff x="5832140" y="2887694"/>
              <a:chExt cx="1836204" cy="2053474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832140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디자인팀</a:t>
                </a:r>
                <a:endParaRPr lang="ko-KR" altLang="en-US" sz="14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043985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박재현</a:t>
                </a:r>
                <a:endParaRPr lang="en-US" altLang="ko-KR" sz="1200" b="1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43985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/>
                  <a:t>조보길</a:t>
                </a:r>
                <a:endParaRPr lang="ko-KR" altLang="en-US" sz="12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57808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디자인 및 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레이아웃 설계</a:t>
                </a:r>
                <a:endParaRPr lang="en-US" altLang="ko-KR" sz="1200" b="1" dirty="0"/>
              </a:p>
            </p:txBody>
          </p:sp>
        </p:grpSp>
        <p:cxnSp>
          <p:nvCxnSpPr>
            <p:cNvPr id="34" name="직선 연결선 33"/>
            <p:cNvCxnSpPr>
              <a:stCxn id="37" idx="2"/>
              <a:endCxn id="28" idx="0"/>
            </p:cNvCxnSpPr>
            <p:nvPr/>
          </p:nvCxnSpPr>
          <p:spPr>
            <a:xfrm>
              <a:off x="4553998" y="2163407"/>
              <a:ext cx="0" cy="724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30" idx="0"/>
              <a:endCxn id="32" idx="0"/>
            </p:cNvCxnSpPr>
            <p:nvPr/>
          </p:nvCxnSpPr>
          <p:spPr>
            <a:xfrm rot="5400000" flipH="1" flipV="1">
              <a:off x="4572000" y="142643"/>
              <a:ext cx="12700" cy="5490102"/>
            </a:xfrm>
            <a:prstGeom prst="bentConnector3">
              <a:avLst>
                <a:gd name="adj1" fmla="val 3010087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한쪽 모서리가 둥근 사각형 22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조직도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프로젝트 계획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010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5.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SW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요구명세서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4182B1-5AEF-40F0-A035-35FD5323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26044"/>
              </p:ext>
            </p:extLst>
          </p:nvPr>
        </p:nvGraphicFramePr>
        <p:xfrm>
          <a:off x="2915816" y="1340768"/>
          <a:ext cx="6120680" cy="4068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</a:rPr>
                        <a:t>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요구사항</a:t>
                      </a:r>
                      <a:r>
                        <a:rPr lang="en-US" sz="1000" b="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요구사항명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effectLst/>
                        </a:rPr>
                        <a:t>유형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effectLst/>
                        </a:rPr>
                        <a:t>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MIAF001.001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마트명검색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앱과 연동된 전국에 위치한 마트를 검색하고 위치를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가격비교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가까운마트검색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자신과 가까운 마트를 검색하고 위치를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마트다중선택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가까운 마트를 여러곳 선택하여 물품의 가격을 비교해 볼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물품명검색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자신이 구매할 물품의 이름이나 브랜드를 검색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정보제공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검색의 결과로 물품의 재고량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판매 마트명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마트의 위치의 정보를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물품다중선택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구입할 물품들을 모두 선택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총액비교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구입할 물품의 총액을 각마트 별로 비교해 볼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MIAF002.007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비교한 마트중 자신이 가고싶은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갈 수있는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마트를 선택할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MIAF003.001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물품명검색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자신이 구매할 물품의 이름이나 브랜드를 검색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MIAF003.002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물품정보제공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검색의 결과로 물품의 브랜드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재고량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가격의 정보를 알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MIAF003.003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물품다중선택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구입할 물품들을 모두 선택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장바구니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MIAF004.001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수량선택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자신이 구매할 물품의 수량을 선택할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MIAF004.002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물품총액확인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자신이 구매할 물품들의 총액을 확인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마트지도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MIAF005.001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물품위치확인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마트 지도에서 자신이 구매할 물품들의 위치를 확인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MIAF005.002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최단거리확인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사용자는 마트 입구에서 물품의 위치를 거쳐 카운터까지의 최단거리를 확인 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MID01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서버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MIDF001.001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 연동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마트에 존재하는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서버와 연동해 물품정보를 가져올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MIDF001.002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가져온 정보에 새로운 정보를 추가 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MIZ01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비기능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MIZF001.001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 백업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가용성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수정된 데이터는 중요한 부분이므로 데이터를 백업해 놓을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5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MIZF001.002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네트워크 보안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보안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서버의 데이터는 마트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서버 내용도 있으므로 쉽게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누출되서는</a:t>
                      </a:r>
                      <a:r>
                        <a:rPr lang="ko-KR" altLang="en-US" sz="800" u="none" strike="noStrike" dirty="0">
                          <a:effectLst/>
                        </a:rPr>
                        <a:t> 안된다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한쪽 모서리가 둥근 사각형 5"/>
          <p:cNvSpPr/>
          <p:nvPr/>
        </p:nvSpPr>
        <p:spPr>
          <a:xfrm>
            <a:off x="-509" y="872716"/>
            <a:ext cx="2831284" cy="5004556"/>
          </a:xfrm>
          <a:prstGeom prst="round1Rect">
            <a:avLst>
              <a:gd name="adj" fmla="val 17514"/>
            </a:avLst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bg1"/>
                </a:solidFill>
              </a:rPr>
              <a:t>선정동기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문제점 및 해결방안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조직도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>
                <a:solidFill>
                  <a:schemeClr val="tx1"/>
                </a:solidFill>
              </a:rPr>
              <a:t>프로젝트 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/>
              <a:t>형상관리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en-US" altLang="ko-KR" b="1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b="1" dirty="0" smtClean="0"/>
              <a:t>테스트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향후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39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1420</Words>
  <Application>Microsoft Office PowerPoint</Application>
  <PresentationFormat>화면 슬라이드 쇼(4:3)</PresentationFormat>
  <Paragraphs>685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jessica</cp:lastModifiedBy>
  <cp:revision>210</cp:revision>
  <dcterms:created xsi:type="dcterms:W3CDTF">2015-03-27T04:47:41Z</dcterms:created>
  <dcterms:modified xsi:type="dcterms:W3CDTF">2017-12-07T03:20:24Z</dcterms:modified>
</cp:coreProperties>
</file>