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64" r:id="rId2"/>
    <p:sldId id="257" r:id="rId3"/>
    <p:sldId id="265" r:id="rId4"/>
    <p:sldId id="285" r:id="rId5"/>
    <p:sldId id="268" r:id="rId6"/>
    <p:sldId id="269" r:id="rId7"/>
    <p:sldId id="271" r:id="rId8"/>
    <p:sldId id="272" r:id="rId9"/>
    <p:sldId id="293" r:id="rId10"/>
    <p:sldId id="273" r:id="rId11"/>
    <p:sldId id="274" r:id="rId12"/>
    <p:sldId id="280" r:id="rId13"/>
    <p:sldId id="281" r:id="rId14"/>
    <p:sldId id="290" r:id="rId15"/>
    <p:sldId id="275" r:id="rId16"/>
    <p:sldId id="288" r:id="rId17"/>
    <p:sldId id="276" r:id="rId18"/>
    <p:sldId id="287" r:id="rId19"/>
    <p:sldId id="278" r:id="rId20"/>
    <p:sldId id="291" r:id="rId21"/>
    <p:sldId id="289" r:id="rId22"/>
    <p:sldId id="279" r:id="rId23"/>
    <p:sldId id="294" r:id="rId24"/>
    <p:sldId id="292" r:id="rId25"/>
    <p:sldId id="267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191"/>
    <a:srgbClr val="E68E8E"/>
    <a:srgbClr val="0066FF"/>
    <a:srgbClr val="F1E3E3"/>
    <a:srgbClr val="FBEBEB"/>
    <a:srgbClr val="F4CCCC"/>
    <a:srgbClr val="E9A9A9"/>
    <a:srgbClr val="DBADAD"/>
    <a:srgbClr val="7EBE5A"/>
    <a:srgbClr val="B1D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86406" autoAdjust="0"/>
  </p:normalViewPr>
  <p:slideViewPr>
    <p:cSldViewPr>
      <p:cViewPr varScale="1">
        <p:scale>
          <a:sx n="116" d="100"/>
          <a:sy n="116" d="100"/>
        </p:scale>
        <p:origin x="-2022" y="-102"/>
      </p:cViewPr>
      <p:guideLst>
        <p:guide orient="horz" pos="799"/>
        <p:guide orient="horz" pos="4088"/>
        <p:guide pos="288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7527-DEDA-459F-98B6-B28D9E2881B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71BDF-1213-491B-902E-206195D1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04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14AB-B346-4D20-8801-5454EDF2F381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5883F-63DE-466D-9EA6-C0E7B3592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58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1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257909"/>
            <a:ext cx="9156700" cy="56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678596"/>
            <a:ext cx="91567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46" y="188640"/>
            <a:ext cx="1393254" cy="4966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843696"/>
            <a:ext cx="91567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8447"/>
            <a:ext cx="9144000" cy="15969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6008770"/>
            <a:ext cx="2712496" cy="8046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46" y="188640"/>
            <a:ext cx="1393254" cy="4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5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80943" y="1483198"/>
            <a:ext cx="6848583" cy="1510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60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MARTINI</a:t>
            </a:r>
          </a:p>
          <a:p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ko-KR" altLang="en-US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마트정보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송수신서비스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endParaRPr lang="ko-KR" altLang="en-US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6196" y="3481264"/>
            <a:ext cx="1069944" cy="307776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201202033 </a:t>
            </a:r>
            <a:r>
              <a:rPr lang="ko-KR" altLang="en-US" sz="2000" b="1" spc="-5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조보길</a:t>
            </a:r>
            <a:endParaRPr lang="en-US" altLang="ko-KR" sz="2000" b="1" spc="-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201201976 </a:t>
            </a:r>
            <a:r>
              <a:rPr lang="ko-KR" altLang="en-US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박재현</a:t>
            </a:r>
            <a:endParaRPr lang="en-US" altLang="ko-KR" sz="2000" b="1" spc="-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201202028 </a:t>
            </a:r>
            <a:r>
              <a:rPr lang="ko-KR" altLang="en-US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정재봉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5949280"/>
            <a:ext cx="2712496" cy="8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모델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10" name="내용 개체 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76" y="1556792"/>
            <a:ext cx="5321843" cy="26766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81263"/>
            <a:ext cx="5502116" cy="3987462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활용자원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7804" y="1463674"/>
            <a:ext cx="5949757" cy="3981550"/>
            <a:chOff x="1082226" y="1240087"/>
            <a:chExt cx="7328141" cy="4104456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26" y="1898031"/>
              <a:ext cx="2788568" cy="2788568"/>
            </a:xfrm>
            <a:prstGeom prst="rect">
              <a:avLst/>
            </a:prstGeom>
            <a:effectLst/>
          </p:spPr>
        </p:pic>
        <p:sp>
          <p:nvSpPr>
            <p:cNvPr id="5" name="타원형 설명선 4"/>
            <p:cNvSpPr/>
            <p:nvPr/>
          </p:nvSpPr>
          <p:spPr>
            <a:xfrm rot="5400000">
              <a:off x="3981875" y="916051"/>
              <a:ext cx="4104456" cy="4752528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664" y="1864681"/>
              <a:ext cx="1114335" cy="111433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4" t="25655" r="21949" b="26655"/>
            <a:stretch/>
          </p:blipFill>
          <p:spPr>
            <a:xfrm>
              <a:off x="6418131" y="1900572"/>
              <a:ext cx="1272526" cy="1042554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2" t="26527" r="72537" b="50056"/>
            <a:stretch/>
          </p:blipFill>
          <p:spPr>
            <a:xfrm>
              <a:off x="6491923" y="3550310"/>
              <a:ext cx="1124941" cy="1138830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3754212"/>
              <a:ext cx="1426469" cy="734212"/>
            </a:xfrm>
            <a:prstGeom prst="rect">
              <a:avLst/>
            </a:prstGeom>
          </p:spPr>
        </p:pic>
      </p:grpSp>
      <p:sp>
        <p:nvSpPr>
          <p:cNvPr id="14" name="한쪽 모서리가 둥근 사각형 1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4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1026" name="Picture 2" descr="C:\Users\user\Desktop\복\캡디프\진행상황 스샷\유스케이스다이어그램1(사용자-MARTINI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89" y="1880828"/>
            <a:ext cx="652872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한쪽 모서리가 둥근 사각형 1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2471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050" name="Picture 2" descr="C:\Users\user\Desktop\복\캡디프\진행상황 스샷\유스케이스다이어그램2(MARTINI-DB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96" y="1129260"/>
            <a:ext cx="5868477" cy="45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한쪽 모서리가 둥근 사각형 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822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88" y="1425430"/>
            <a:ext cx="514134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퍼트차</a:t>
            </a:r>
            <a:r>
              <a:rPr lang="ko-KR" altLang="en-US" sz="3200" b="1" spc="-50" dirty="0" err="1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073" y="1664543"/>
            <a:ext cx="6116415" cy="3420641"/>
          </a:xfrm>
          <a:prstGeom prst="rect">
            <a:avLst/>
          </a:prstGeom>
        </p:spPr>
      </p:pic>
      <p:sp>
        <p:nvSpPr>
          <p:cNvPr id="45" name="한쪽 모서리가 둥근 사각형 44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6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간트차트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35" name="한쪽 모서리가 둥근 사각형 34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6250"/>
              </p:ext>
            </p:extLst>
          </p:nvPr>
        </p:nvGraphicFramePr>
        <p:xfrm>
          <a:off x="2771097" y="1160748"/>
          <a:ext cx="6192691" cy="3570391"/>
        </p:xfrm>
        <a:graphic>
          <a:graphicData uri="http://schemas.openxmlformats.org/drawingml/2006/table">
            <a:tbl>
              <a:tblPr firstRow="1" bandRow="1">
                <a:effectLst/>
                <a:tableStyleId>{BC89EF96-8CEA-46FF-86C4-4CE0E7609802}</a:tableStyleId>
              </a:tblPr>
              <a:tblGrid>
                <a:gridCol w="342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</a:tblGrid>
              <a:tr h="210023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/>
                        <a:t>작업명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8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9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10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11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12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0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사전조사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smtClean="0"/>
                        <a:t>2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문제분석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smtClean="0"/>
                        <a:t>3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요구분석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설계 및 구축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4-1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레이아웃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4-5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4-6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effectLst/>
                        </a:rPr>
                        <a:t>DB</a:t>
                      </a:r>
                      <a:r>
                        <a:rPr lang="ko-KR" altLang="en-US" sz="600" b="1" u="none" strike="noStrike" dirty="0">
                          <a:effectLst/>
                        </a:rPr>
                        <a:t>설계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구현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err="1">
                          <a:effectLst/>
                        </a:rPr>
                        <a:t>마트찾기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5-2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effectLst/>
                        </a:rPr>
                        <a:t>물품검색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5-3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가격비교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5-4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장바구니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 smtClean="0">
                          <a:effectLst/>
                        </a:rPr>
                        <a:t>DB</a:t>
                      </a:r>
                      <a:r>
                        <a:rPr lang="ko-KR" altLang="en-US" sz="600" b="1" u="none" strike="noStrike" dirty="0" smtClean="0">
                          <a:effectLst/>
                        </a:rPr>
                        <a:t>구현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975987" y="5121188"/>
            <a:ext cx="100811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75987" y="5445224"/>
            <a:ext cx="1008112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9158" y="51211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완성작업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35037" y="543012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미완성작업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3635896" y="1592796"/>
            <a:ext cx="288032" cy="180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32312" y="1779221"/>
            <a:ext cx="351656" cy="235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96766" y="2020809"/>
            <a:ext cx="367221" cy="180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63987" y="2258870"/>
            <a:ext cx="1692188" cy="90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63986" y="2456892"/>
            <a:ext cx="1368153" cy="128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63985" y="2672916"/>
            <a:ext cx="1692189" cy="1185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63988" y="2906942"/>
            <a:ext cx="1692188" cy="90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32138" y="3104964"/>
            <a:ext cx="248427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32140" y="3320988"/>
            <a:ext cx="248427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56176" y="3537012"/>
            <a:ext cx="2160241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192" y="3717032"/>
            <a:ext cx="2016225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12259" y="3933056"/>
            <a:ext cx="140415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6174" y="4139462"/>
            <a:ext cx="2160243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56176" y="4365104"/>
            <a:ext cx="1878863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16416" y="4581128"/>
            <a:ext cx="635609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172400" y="980728"/>
            <a:ext cx="0" cy="40324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27398" y="47851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현재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5832140" y="3113964"/>
            <a:ext cx="2340260" cy="9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32140" y="3320988"/>
            <a:ext cx="2340260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3537012"/>
            <a:ext cx="2016224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4149080"/>
            <a:ext cx="2016224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56175" y="4374105"/>
            <a:ext cx="1878861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08576" y="3726033"/>
            <a:ext cx="1863824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09542" y="3931887"/>
            <a:ext cx="1262858" cy="109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개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발비용 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564050"/>
            <a:ext cx="5546507" cy="2231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51865" y="4012322"/>
            <a:ext cx="437651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MM=2.4*(1.5)^1.05 = 3.67</a:t>
            </a:r>
          </a:p>
          <a:p>
            <a:r>
              <a:rPr lang="ko-KR" altLang="en-US" b="1" dirty="0" smtClean="0"/>
              <a:t>개발기간 </a:t>
            </a:r>
            <a:r>
              <a:rPr lang="en-US" altLang="ko-KR" b="1" dirty="0" smtClean="0"/>
              <a:t>= 2.5 * (3.67)^0.38 = </a:t>
            </a:r>
            <a:r>
              <a:rPr lang="ko-KR" altLang="en-US" b="1" dirty="0" smtClean="0"/>
              <a:t>약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달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6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개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발비용 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14493"/>
              </p:ext>
            </p:extLst>
          </p:nvPr>
        </p:nvGraphicFramePr>
        <p:xfrm>
          <a:off x="2828291" y="1628800"/>
          <a:ext cx="6172201" cy="363640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4926"/>
                <a:gridCol w="2626468"/>
                <a:gridCol w="2560807"/>
              </a:tblGrid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항목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세부항목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계산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99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인건비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초급프로그래머 </a:t>
                      </a:r>
                      <a:r>
                        <a:rPr lang="en-US" altLang="ko-KR" sz="1500" b="1" dirty="0" smtClean="0"/>
                        <a:t>X 3 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kern="1200" dirty="0" smtClean="0">
                          <a:effectLst/>
                        </a:rPr>
                        <a:t>3,979,456</a:t>
                      </a:r>
                      <a:r>
                        <a:rPr lang="ko-KR" altLang="en-US" sz="1500" b="1" dirty="0" smtClean="0"/>
                        <a:t>원</a:t>
                      </a:r>
                      <a:r>
                        <a:rPr lang="en-US" altLang="ko-KR" sz="1500" b="1" dirty="0" smtClean="0"/>
                        <a:t> X 3</a:t>
                      </a:r>
                      <a:r>
                        <a:rPr lang="ko-KR" altLang="en-US" sz="1500" b="1" dirty="0" smtClean="0"/>
                        <a:t>명</a:t>
                      </a:r>
                      <a:r>
                        <a:rPr lang="en-US" altLang="ko-KR" sz="1500" b="1" dirty="0" smtClean="0"/>
                        <a:t> X 4</a:t>
                      </a:r>
                      <a:r>
                        <a:rPr lang="ko-KR" altLang="en-US" sz="1500" b="1" dirty="0" smtClean="0"/>
                        <a:t>달</a:t>
                      </a:r>
                      <a:endParaRPr lang="en-US" altLang="ko-KR" sz="1500" b="1" dirty="0" smtClean="0"/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KOSA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에서 측정한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초급기술자 </a:t>
                      </a:r>
                      <a:r>
                        <a:rPr lang="en-US" altLang="ko-KR" sz="1000" b="1" baseline="0" dirty="0" smtClean="0"/>
                        <a:t>M/M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/>
                        <a:t> </a:t>
                      </a:r>
                      <a:r>
                        <a:rPr lang="en-US" altLang="ko-KR" sz="1000" b="1" kern="1200" dirty="0" smtClean="0">
                          <a:effectLst/>
                        </a:rPr>
                        <a:t>3,979,456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effectLst/>
                          <a:latin typeface="+mn-lt"/>
                          <a:ea typeface="+mj-ea"/>
                        </a:rPr>
                        <a:t>47,753,472</a:t>
                      </a:r>
                      <a:endParaRPr lang="ko-KR" altLang="en-US" sz="1000" b="1" dirty="0" smtClean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재료비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테스트 핸드폰 </a:t>
                      </a:r>
                      <a:r>
                        <a:rPr lang="en-US" altLang="ko-KR" sz="1500" b="1" dirty="0" smtClean="0"/>
                        <a:t>(</a:t>
                      </a:r>
                      <a:r>
                        <a:rPr lang="ko-KR" altLang="en-US" sz="1500" b="1" dirty="0" err="1" smtClean="0"/>
                        <a:t>갤럭시</a:t>
                      </a:r>
                      <a:r>
                        <a:rPr lang="ko-KR" altLang="en-US" sz="1500" b="1" dirty="0" smtClean="0"/>
                        <a:t> </a:t>
                      </a:r>
                      <a:r>
                        <a:rPr lang="en-US" altLang="ko-KR" sz="1500" b="1" dirty="0" smtClean="0"/>
                        <a:t>S8)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/>
                        <a:t>935,000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회의비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식사</a:t>
                      </a:r>
                      <a:r>
                        <a:rPr lang="ko-KR" altLang="en-US" sz="1500" b="1" baseline="0" dirty="0" smtClean="0"/>
                        <a:t> 및 간식비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/>
                        <a:t>1,000,000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964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기타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운영비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테스트용 서버 운영비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/>
                        <a:t>400,000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964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lt"/>
                        </a:rPr>
                        <a:t>사무실 임대료</a:t>
                      </a:r>
                      <a:r>
                        <a:rPr lang="en-US" altLang="ko-KR" sz="1500" b="1" dirty="0" smtClean="0">
                          <a:latin typeface="+mn-lt"/>
                        </a:rPr>
                        <a:t>(</a:t>
                      </a:r>
                      <a:r>
                        <a:rPr lang="ko-KR" altLang="en-US" sz="1500" b="1" dirty="0" smtClean="0">
                          <a:latin typeface="+mn-lt"/>
                        </a:rPr>
                        <a:t>관리비 포함</a:t>
                      </a:r>
                      <a:r>
                        <a:rPr lang="en-US" altLang="ko-KR" sz="1500" b="1" dirty="0" smtClean="0">
                          <a:latin typeface="+mn-lt"/>
                        </a:rPr>
                        <a:t>)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>
                          <a:latin typeface="+mn-lt"/>
                        </a:rPr>
                        <a:t>70,00,000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종합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>
                          <a:latin typeface="+mn-lt"/>
                        </a:rPr>
                        <a:t>56,188,472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한쪽 모서리가 둥근 사각형 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57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레이아웃 초안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6" name="Picture 2" descr="C:\Users\SA-04\Desktop\MartINI\레이아웃 초안_전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13" y="1808820"/>
            <a:ext cx="6418888" cy="30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3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5913276"/>
            <a:ext cx="9144000" cy="944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10692" y="1724791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34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CONTENTS</a:t>
            </a:r>
            <a:endParaRPr lang="ko-KR" altLang="en-US" sz="34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4211" y="2276872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선정동기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4211" y="2742514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문제점 및 해결방안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4211" y="3208156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5985284"/>
            <a:ext cx="2712496" cy="8046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554211" y="3673798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조직도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76056" y="2368915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I</a:t>
            </a:r>
            <a:endParaRPr lang="ko-KR" altLang="en-US" sz="16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76056" y="2832960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II </a:t>
            </a:r>
            <a:endParaRPr lang="ko-KR" altLang="en-US" sz="16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76056" y="3297005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III </a:t>
            </a:r>
            <a:endParaRPr lang="ko-KR" altLang="en-US" sz="16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76056" y="3761050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IV </a:t>
            </a:r>
            <a:endParaRPr lang="ko-KR" altLang="en-US" sz="16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76056" y="4225095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76056" y="4689140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VI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554211" y="4139440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 계획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4211" y="4605081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 진행 상황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8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위험관리 분석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14720"/>
              </p:ext>
            </p:extLst>
          </p:nvPr>
        </p:nvGraphicFramePr>
        <p:xfrm>
          <a:off x="2879812" y="2348880"/>
          <a:ext cx="5976666" cy="1728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9999"/>
                <a:gridCol w="660000"/>
                <a:gridCol w="806667"/>
                <a:gridCol w="660000"/>
                <a:gridCol w="660000"/>
                <a:gridCol w="660000"/>
                <a:gridCol w="660000"/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리스크 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하드웨어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소프트웨어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의존성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책임 프로그래머의 부재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DB</a:t>
                      </a:r>
                      <a:r>
                        <a:rPr lang="ko-KR" altLang="en-US" sz="1100" u="none" strike="noStrike">
                          <a:effectLst/>
                        </a:rPr>
                        <a:t>서버 구현및 연동 불가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안드로이드 버전변경 불가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길찾기 알고리즘 구현 문제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6660"/>
              </p:ext>
            </p:extLst>
          </p:nvPr>
        </p:nvGraphicFramePr>
        <p:xfrm>
          <a:off x="2797575" y="4293096"/>
          <a:ext cx="6336200" cy="1404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156"/>
                <a:gridCol w="443159"/>
                <a:gridCol w="588999"/>
                <a:gridCol w="481908"/>
                <a:gridCol w="481908"/>
                <a:gridCol w="481908"/>
                <a:gridCol w="481908"/>
                <a:gridCol w="526530"/>
                <a:gridCol w="481908"/>
                <a:gridCol w="481908"/>
                <a:gridCol w="481908"/>
              </a:tblGrid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리스크 항목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w1Ph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w2Ps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w3Pd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wtCt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wcCc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wsCs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우선순위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176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책임 프로그래머의 부재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DB</a:t>
                      </a:r>
                      <a:r>
                        <a:rPr lang="ko-KR" altLang="en-US" sz="900" u="none" strike="noStrike">
                          <a:effectLst/>
                        </a:rPr>
                        <a:t>서버 구현및 연동 불가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안드로이드 버전변경 불가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0.69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길찾기 알고리즘 구현 문제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73889"/>
              </p:ext>
            </p:extLst>
          </p:nvPr>
        </p:nvGraphicFramePr>
        <p:xfrm>
          <a:off x="5472100" y="1484784"/>
          <a:ext cx="2057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가중치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w)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실패확률</a:t>
                      </a:r>
                      <a:r>
                        <a:rPr lang="en-US" altLang="ko-KR" sz="1100" u="none" strike="noStrike">
                          <a:effectLst/>
                        </a:rPr>
                        <a:t>(p)/</a:t>
                      </a:r>
                      <a:r>
                        <a:rPr lang="ko-KR" altLang="en-US" sz="1100" u="none" strike="noStrike">
                          <a:effectLst/>
                        </a:rPr>
                        <a:t>심각성</a:t>
                      </a:r>
                      <a:r>
                        <a:rPr lang="en-US" altLang="ko-KR" sz="1100" u="none" strike="noStrike">
                          <a:effectLst/>
                        </a:rPr>
                        <a:t>©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9658"/>
              </p:ext>
            </p:extLst>
          </p:nvPr>
        </p:nvGraphicFramePr>
        <p:xfrm>
          <a:off x="7632340" y="1124744"/>
          <a:ext cx="13716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가중치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w)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6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현재 진행 상황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6" name="한쪽 모서리가 둥근 사각형 15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16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80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44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08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18" y="3305262"/>
            <a:ext cx="1371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66418" y="4581128"/>
            <a:ext cx="685800" cy="1162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187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50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12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552564" y="4581128"/>
            <a:ext cx="685453" cy="1162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238018" y="5422844"/>
            <a:ext cx="5075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2"/>
          </p:cNvCxnSpPr>
          <p:nvPr/>
        </p:nvCxnSpPr>
        <p:spPr>
          <a:xfrm rot="5400000" flipH="1" flipV="1">
            <a:off x="2571310" y="3814980"/>
            <a:ext cx="2566690" cy="1290674"/>
          </a:xfrm>
          <a:prstGeom prst="bentConnector3">
            <a:avLst>
              <a:gd name="adj1" fmla="val -346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6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현재 진행 상황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3082" name="Picture 10" descr="C:\Users\user\Desktop\복\캡디프\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052736"/>
            <a:ext cx="2082963" cy="25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한쪽 모서리가 둥근 사각형 1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1048083"/>
            <a:ext cx="1800200" cy="299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25" y="1052736"/>
            <a:ext cx="1797403" cy="299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6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7.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형상관리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명세서</a:t>
            </a:r>
            <a:r>
              <a:rPr lang="en-US" altLang="ko-KR" sz="3200" b="1" spc="-5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/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기획서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SA-01\Desktop\폴더들\아비\명세서 및 위험분석 현상관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80" y="1844824"/>
            <a:ext cx="621353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7.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형상관리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코드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7" t="9748" r="11210"/>
          <a:stretch/>
        </p:blipFill>
        <p:spPr bwMode="auto">
          <a:xfrm>
            <a:off x="2627784" y="984868"/>
            <a:ext cx="3854568" cy="341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t="9130" r="8333"/>
          <a:stretch/>
        </p:blipFill>
        <p:spPr bwMode="auto">
          <a:xfrm>
            <a:off x="4788024" y="1628800"/>
            <a:ext cx="511746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5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1786" y="2185857"/>
            <a:ext cx="3560428" cy="94758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5200" b="1" spc="-30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Thank you</a:t>
            </a:r>
            <a:endParaRPr lang="ko-KR" altLang="en-US" sz="5200" b="1" spc="-30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5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1. </a:t>
            </a:r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선정동기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790704" y="1124745"/>
            <a:ext cx="6353296" cy="4631318"/>
            <a:chOff x="0" y="1052736"/>
            <a:chExt cx="9144000" cy="5854843"/>
          </a:xfrm>
        </p:grpSpPr>
        <p:sp>
          <p:nvSpPr>
            <p:cNvPr id="4" name="직사각형 3"/>
            <p:cNvSpPr/>
            <p:nvPr/>
          </p:nvSpPr>
          <p:spPr>
            <a:xfrm>
              <a:off x="0" y="5842659"/>
              <a:ext cx="9144000" cy="1048213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5624107"/>
              <a:ext cx="9144000" cy="218553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561663" y="5820200"/>
              <a:ext cx="106136" cy="108108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1860386" y="1052736"/>
              <a:ext cx="2099546" cy="1036215"/>
            </a:xfrm>
            <a:prstGeom prst="wedgeRoundRectCallout">
              <a:avLst>
                <a:gd name="adj1" fmla="val -37857"/>
                <a:gd name="adj2" fmla="val 89007"/>
                <a:gd name="adj3" fmla="val 16667"/>
              </a:avLst>
            </a:prstGeom>
            <a:solidFill>
              <a:srgbClr val="80CCC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05708" y="2519929"/>
              <a:ext cx="1882706" cy="3322729"/>
              <a:chOff x="940944" y="2519928"/>
              <a:chExt cx="2510274" cy="3322729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940944" y="4161764"/>
                <a:ext cx="2510274" cy="1680893"/>
                <a:chOff x="940944" y="4161764"/>
                <a:chExt cx="2510274" cy="1680893"/>
              </a:xfrm>
            </p:grpSpPr>
            <p:sp>
              <p:nvSpPr>
                <p:cNvPr id="13" name="Rectangle 36"/>
                <p:cNvSpPr>
                  <a:spLocks noChangeArrowheads="1"/>
                </p:cNvSpPr>
                <p:nvPr/>
              </p:nvSpPr>
              <p:spPr bwMode="auto">
                <a:xfrm>
                  <a:off x="1738548" y="4430260"/>
                  <a:ext cx="672206" cy="752450"/>
                </a:xfrm>
                <a:prstGeom prst="rect">
                  <a:avLst/>
                </a:prstGeom>
                <a:solidFill>
                  <a:srgbClr val="FDCC9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자유형 13"/>
                <p:cNvSpPr>
                  <a:spLocks/>
                </p:cNvSpPr>
                <p:nvPr/>
              </p:nvSpPr>
              <p:spPr bwMode="auto">
                <a:xfrm>
                  <a:off x="940944" y="4732819"/>
                  <a:ext cx="2510274" cy="1109838"/>
                </a:xfrm>
                <a:custGeom>
                  <a:avLst/>
                  <a:gdLst>
                    <a:gd name="connsiteX0" fmla="*/ 1134363 w 2510274"/>
                    <a:gd name="connsiteY0" fmla="*/ 0 h 1109838"/>
                    <a:gd name="connsiteX1" fmla="*/ 1134364 w 2510274"/>
                    <a:gd name="connsiteY1" fmla="*/ 0 h 1109838"/>
                    <a:gd name="connsiteX2" fmla="*/ 1134364 w 2510274"/>
                    <a:gd name="connsiteY2" fmla="*/ 0 h 1109838"/>
                    <a:gd name="connsiteX3" fmla="*/ 1134364 w 2510274"/>
                    <a:gd name="connsiteY3" fmla="*/ 0 h 1109838"/>
                    <a:gd name="connsiteX4" fmla="*/ 1216408 w 2510274"/>
                    <a:gd name="connsiteY4" fmla="*/ 3447 h 1109838"/>
                    <a:gd name="connsiteX5" fmla="*/ 1298452 w 2510274"/>
                    <a:gd name="connsiteY5" fmla="*/ 13787 h 1109838"/>
                    <a:gd name="connsiteX6" fmla="*/ 1379388 w 2510274"/>
                    <a:gd name="connsiteY6" fmla="*/ 29297 h 1109838"/>
                    <a:gd name="connsiteX7" fmla="*/ 1462542 w 2510274"/>
                    <a:gd name="connsiteY7" fmla="*/ 49977 h 1109838"/>
                    <a:gd name="connsiteX8" fmla="*/ 1543478 w 2510274"/>
                    <a:gd name="connsiteY8" fmla="*/ 77551 h 1109838"/>
                    <a:gd name="connsiteX9" fmla="*/ 1624414 w 2510274"/>
                    <a:gd name="connsiteY9" fmla="*/ 110295 h 1109838"/>
                    <a:gd name="connsiteX10" fmla="*/ 1703132 w 2510274"/>
                    <a:gd name="connsiteY10" fmla="*/ 146485 h 1109838"/>
                    <a:gd name="connsiteX11" fmla="*/ 1780742 w 2510274"/>
                    <a:gd name="connsiteY11" fmla="*/ 189569 h 1109838"/>
                    <a:gd name="connsiteX12" fmla="*/ 1856134 w 2510274"/>
                    <a:gd name="connsiteY12" fmla="*/ 232653 h 1109838"/>
                    <a:gd name="connsiteX13" fmla="*/ 1929309 w 2510274"/>
                    <a:gd name="connsiteY13" fmla="*/ 280906 h 1109838"/>
                    <a:gd name="connsiteX14" fmla="*/ 1999158 w 2510274"/>
                    <a:gd name="connsiteY14" fmla="*/ 332607 h 1109838"/>
                    <a:gd name="connsiteX15" fmla="*/ 2066790 w 2510274"/>
                    <a:gd name="connsiteY15" fmla="*/ 386031 h 1109838"/>
                    <a:gd name="connsiteX16" fmla="*/ 2131095 w 2510274"/>
                    <a:gd name="connsiteY16" fmla="*/ 442901 h 1109838"/>
                    <a:gd name="connsiteX17" fmla="*/ 2190965 w 2510274"/>
                    <a:gd name="connsiteY17" fmla="*/ 501495 h 1109838"/>
                    <a:gd name="connsiteX18" fmla="*/ 2246401 w 2510274"/>
                    <a:gd name="connsiteY18" fmla="*/ 561813 h 1109838"/>
                    <a:gd name="connsiteX19" fmla="*/ 2299619 w 2510274"/>
                    <a:gd name="connsiteY19" fmla="*/ 622130 h 1109838"/>
                    <a:gd name="connsiteX20" fmla="*/ 2346185 w 2510274"/>
                    <a:gd name="connsiteY20" fmla="*/ 684171 h 1109838"/>
                    <a:gd name="connsiteX21" fmla="*/ 2387207 w 2510274"/>
                    <a:gd name="connsiteY21" fmla="*/ 747935 h 1109838"/>
                    <a:gd name="connsiteX22" fmla="*/ 2422686 w 2510274"/>
                    <a:gd name="connsiteY22" fmla="*/ 809975 h 1109838"/>
                    <a:gd name="connsiteX23" fmla="*/ 2454839 w 2510274"/>
                    <a:gd name="connsiteY23" fmla="*/ 872016 h 1109838"/>
                    <a:gd name="connsiteX24" fmla="*/ 2478122 w 2510274"/>
                    <a:gd name="connsiteY24" fmla="*/ 934056 h 1109838"/>
                    <a:gd name="connsiteX25" fmla="*/ 2496970 w 2510274"/>
                    <a:gd name="connsiteY25" fmla="*/ 992650 h 1109838"/>
                    <a:gd name="connsiteX26" fmla="*/ 2506948 w 2510274"/>
                    <a:gd name="connsiteY26" fmla="*/ 1052968 h 1109838"/>
                    <a:gd name="connsiteX27" fmla="*/ 2510274 w 2510274"/>
                    <a:gd name="connsiteY27" fmla="*/ 1109838 h 1109838"/>
                    <a:gd name="connsiteX28" fmla="*/ 1134363 w 2510274"/>
                    <a:gd name="connsiteY28" fmla="*/ 1109838 h 1109838"/>
                    <a:gd name="connsiteX29" fmla="*/ 1134363 w 2510274"/>
                    <a:gd name="connsiteY29" fmla="*/ 847164 h 1109838"/>
                    <a:gd name="connsiteX30" fmla="*/ 0 w 2510274"/>
                    <a:gd name="connsiteY30" fmla="*/ 847164 h 1109838"/>
                    <a:gd name="connsiteX31" fmla="*/ 2740 w 2510274"/>
                    <a:gd name="connsiteY31" fmla="*/ 803754 h 1109838"/>
                    <a:gd name="connsiteX32" fmla="*/ 12787 w 2510274"/>
                    <a:gd name="connsiteY32" fmla="*/ 757712 h 1109838"/>
                    <a:gd name="connsiteX33" fmla="*/ 26487 w 2510274"/>
                    <a:gd name="connsiteY33" fmla="*/ 712986 h 1109838"/>
                    <a:gd name="connsiteX34" fmla="*/ 47493 w 2510274"/>
                    <a:gd name="connsiteY34" fmla="*/ 665629 h 1109838"/>
                    <a:gd name="connsiteX35" fmla="*/ 72154 w 2510274"/>
                    <a:gd name="connsiteY35" fmla="*/ 618272 h 1109838"/>
                    <a:gd name="connsiteX36" fmla="*/ 102294 w 2510274"/>
                    <a:gd name="connsiteY36" fmla="*/ 570915 h 1109838"/>
                    <a:gd name="connsiteX37" fmla="*/ 137000 w 2510274"/>
                    <a:gd name="connsiteY37" fmla="*/ 522243 h 1109838"/>
                    <a:gd name="connsiteX38" fmla="*/ 175361 w 2510274"/>
                    <a:gd name="connsiteY38" fmla="*/ 474886 h 1109838"/>
                    <a:gd name="connsiteX39" fmla="*/ 217374 w 2510274"/>
                    <a:gd name="connsiteY39" fmla="*/ 428844 h 1109838"/>
                    <a:gd name="connsiteX40" fmla="*/ 263954 w 2510274"/>
                    <a:gd name="connsiteY40" fmla="*/ 382803 h 1109838"/>
                    <a:gd name="connsiteX41" fmla="*/ 312361 w 2510274"/>
                    <a:gd name="connsiteY41" fmla="*/ 338077 h 1109838"/>
                    <a:gd name="connsiteX42" fmla="*/ 365335 w 2510274"/>
                    <a:gd name="connsiteY42" fmla="*/ 294666 h 1109838"/>
                    <a:gd name="connsiteX43" fmla="*/ 421048 w 2510274"/>
                    <a:gd name="connsiteY43" fmla="*/ 253886 h 1109838"/>
                    <a:gd name="connsiteX44" fmla="*/ 479502 w 2510274"/>
                    <a:gd name="connsiteY44" fmla="*/ 214422 h 1109838"/>
                    <a:gd name="connsiteX45" fmla="*/ 539782 w 2510274"/>
                    <a:gd name="connsiteY45" fmla="*/ 177589 h 1109838"/>
                    <a:gd name="connsiteX46" fmla="*/ 600975 w 2510274"/>
                    <a:gd name="connsiteY46" fmla="*/ 144702 h 1109838"/>
                    <a:gd name="connsiteX47" fmla="*/ 664909 w 2510274"/>
                    <a:gd name="connsiteY47" fmla="*/ 111815 h 1109838"/>
                    <a:gd name="connsiteX48" fmla="*/ 730669 w 2510274"/>
                    <a:gd name="connsiteY48" fmla="*/ 84190 h 1109838"/>
                    <a:gd name="connsiteX49" fmla="*/ 796429 w 2510274"/>
                    <a:gd name="connsiteY49" fmla="*/ 59196 h 1109838"/>
                    <a:gd name="connsiteX50" fmla="*/ 864016 w 2510274"/>
                    <a:gd name="connsiteY50" fmla="*/ 38149 h 1109838"/>
                    <a:gd name="connsiteX51" fmla="*/ 931603 w 2510274"/>
                    <a:gd name="connsiteY51" fmla="*/ 22363 h 1109838"/>
                    <a:gd name="connsiteX52" fmla="*/ 999190 w 2510274"/>
                    <a:gd name="connsiteY52" fmla="*/ 10524 h 1109838"/>
                    <a:gd name="connsiteX53" fmla="*/ 1066777 w 2510274"/>
                    <a:gd name="connsiteY53" fmla="*/ 2631 h 1109838"/>
                    <a:gd name="connsiteX54" fmla="*/ 1134363 w 2510274"/>
                    <a:gd name="connsiteY54" fmla="*/ 0 h 110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510274" h="1109838">
                      <a:moveTo>
                        <a:pt x="1134363" y="0"/>
                      </a:move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216408" y="3447"/>
                      </a:lnTo>
                      <a:lnTo>
                        <a:pt x="1298452" y="13787"/>
                      </a:lnTo>
                      <a:lnTo>
                        <a:pt x="1379388" y="29297"/>
                      </a:lnTo>
                      <a:lnTo>
                        <a:pt x="1462542" y="49977"/>
                      </a:lnTo>
                      <a:lnTo>
                        <a:pt x="1543478" y="77551"/>
                      </a:lnTo>
                      <a:lnTo>
                        <a:pt x="1624414" y="110295"/>
                      </a:lnTo>
                      <a:lnTo>
                        <a:pt x="1703132" y="146485"/>
                      </a:lnTo>
                      <a:lnTo>
                        <a:pt x="1780742" y="189569"/>
                      </a:lnTo>
                      <a:lnTo>
                        <a:pt x="1856134" y="232653"/>
                      </a:lnTo>
                      <a:lnTo>
                        <a:pt x="1929309" y="280906"/>
                      </a:lnTo>
                      <a:lnTo>
                        <a:pt x="1999158" y="332607"/>
                      </a:lnTo>
                      <a:lnTo>
                        <a:pt x="2066790" y="386031"/>
                      </a:lnTo>
                      <a:lnTo>
                        <a:pt x="2131095" y="442901"/>
                      </a:lnTo>
                      <a:lnTo>
                        <a:pt x="2190965" y="501495"/>
                      </a:lnTo>
                      <a:lnTo>
                        <a:pt x="2246401" y="561813"/>
                      </a:lnTo>
                      <a:lnTo>
                        <a:pt x="2299619" y="622130"/>
                      </a:lnTo>
                      <a:lnTo>
                        <a:pt x="2346185" y="684171"/>
                      </a:lnTo>
                      <a:lnTo>
                        <a:pt x="2387207" y="747935"/>
                      </a:lnTo>
                      <a:lnTo>
                        <a:pt x="2422686" y="809975"/>
                      </a:lnTo>
                      <a:lnTo>
                        <a:pt x="2454839" y="872016"/>
                      </a:lnTo>
                      <a:lnTo>
                        <a:pt x="2478122" y="934056"/>
                      </a:lnTo>
                      <a:lnTo>
                        <a:pt x="2496970" y="992650"/>
                      </a:lnTo>
                      <a:lnTo>
                        <a:pt x="2506948" y="1052968"/>
                      </a:lnTo>
                      <a:lnTo>
                        <a:pt x="2510274" y="1109838"/>
                      </a:lnTo>
                      <a:lnTo>
                        <a:pt x="1134363" y="1109838"/>
                      </a:lnTo>
                      <a:lnTo>
                        <a:pt x="1134363" y="847164"/>
                      </a:lnTo>
                      <a:lnTo>
                        <a:pt x="0" y="847164"/>
                      </a:lnTo>
                      <a:lnTo>
                        <a:pt x="2740" y="803754"/>
                      </a:lnTo>
                      <a:lnTo>
                        <a:pt x="12787" y="757712"/>
                      </a:lnTo>
                      <a:lnTo>
                        <a:pt x="26487" y="712986"/>
                      </a:lnTo>
                      <a:lnTo>
                        <a:pt x="47493" y="665629"/>
                      </a:lnTo>
                      <a:lnTo>
                        <a:pt x="72154" y="618272"/>
                      </a:lnTo>
                      <a:lnTo>
                        <a:pt x="102294" y="570915"/>
                      </a:lnTo>
                      <a:lnTo>
                        <a:pt x="137000" y="522243"/>
                      </a:lnTo>
                      <a:lnTo>
                        <a:pt x="175361" y="474886"/>
                      </a:lnTo>
                      <a:lnTo>
                        <a:pt x="217374" y="428844"/>
                      </a:lnTo>
                      <a:lnTo>
                        <a:pt x="263954" y="382803"/>
                      </a:lnTo>
                      <a:lnTo>
                        <a:pt x="312361" y="338077"/>
                      </a:lnTo>
                      <a:lnTo>
                        <a:pt x="365335" y="294666"/>
                      </a:lnTo>
                      <a:lnTo>
                        <a:pt x="421048" y="253886"/>
                      </a:lnTo>
                      <a:lnTo>
                        <a:pt x="479502" y="214422"/>
                      </a:lnTo>
                      <a:lnTo>
                        <a:pt x="539782" y="177589"/>
                      </a:lnTo>
                      <a:lnTo>
                        <a:pt x="600975" y="144702"/>
                      </a:lnTo>
                      <a:lnTo>
                        <a:pt x="664909" y="111815"/>
                      </a:lnTo>
                      <a:lnTo>
                        <a:pt x="730669" y="84190"/>
                      </a:lnTo>
                      <a:lnTo>
                        <a:pt x="796429" y="59196"/>
                      </a:lnTo>
                      <a:lnTo>
                        <a:pt x="864016" y="38149"/>
                      </a:lnTo>
                      <a:lnTo>
                        <a:pt x="931603" y="22363"/>
                      </a:lnTo>
                      <a:lnTo>
                        <a:pt x="999190" y="10524"/>
                      </a:lnTo>
                      <a:lnTo>
                        <a:pt x="1066777" y="2631"/>
                      </a:lnTo>
                      <a:lnTo>
                        <a:pt x="1134363" y="0"/>
                      </a:lnTo>
                      <a:close/>
                    </a:path>
                  </a:pathLst>
                </a:custGeom>
                <a:solidFill>
                  <a:srgbClr val="80CCC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52"/>
                <p:cNvSpPr>
                  <a:spLocks/>
                </p:cNvSpPr>
                <p:nvPr/>
              </p:nvSpPr>
              <p:spPr bwMode="auto">
                <a:xfrm>
                  <a:off x="1647146" y="4764111"/>
                  <a:ext cx="880649" cy="258339"/>
                </a:xfrm>
                <a:custGeom>
                  <a:avLst/>
                  <a:gdLst>
                    <a:gd name="T0" fmla="*/ 377 w 767"/>
                    <a:gd name="T1" fmla="*/ 0 h 225"/>
                    <a:gd name="T2" fmla="*/ 474 w 767"/>
                    <a:gd name="T3" fmla="*/ 3 h 225"/>
                    <a:gd name="T4" fmla="*/ 572 w 767"/>
                    <a:gd name="T5" fmla="*/ 14 h 225"/>
                    <a:gd name="T6" fmla="*/ 670 w 767"/>
                    <a:gd name="T7" fmla="*/ 29 h 225"/>
                    <a:gd name="T8" fmla="*/ 767 w 767"/>
                    <a:gd name="T9" fmla="*/ 50 h 225"/>
                    <a:gd name="T10" fmla="*/ 761 w 767"/>
                    <a:gd name="T11" fmla="*/ 58 h 225"/>
                    <a:gd name="T12" fmla="*/ 750 w 767"/>
                    <a:gd name="T13" fmla="*/ 67 h 225"/>
                    <a:gd name="T14" fmla="*/ 736 w 767"/>
                    <a:gd name="T15" fmla="*/ 80 h 225"/>
                    <a:gd name="T16" fmla="*/ 720 w 767"/>
                    <a:gd name="T17" fmla="*/ 96 h 225"/>
                    <a:gd name="T18" fmla="*/ 698 w 767"/>
                    <a:gd name="T19" fmla="*/ 112 h 225"/>
                    <a:gd name="T20" fmla="*/ 674 w 767"/>
                    <a:gd name="T21" fmla="*/ 130 h 225"/>
                    <a:gd name="T22" fmla="*/ 647 w 767"/>
                    <a:gd name="T23" fmla="*/ 146 h 225"/>
                    <a:gd name="T24" fmla="*/ 616 w 767"/>
                    <a:gd name="T25" fmla="*/ 163 h 225"/>
                    <a:gd name="T26" fmla="*/ 584 w 767"/>
                    <a:gd name="T27" fmla="*/ 180 h 225"/>
                    <a:gd name="T28" fmla="*/ 548 w 767"/>
                    <a:gd name="T29" fmla="*/ 195 h 225"/>
                    <a:gd name="T30" fmla="*/ 509 w 767"/>
                    <a:gd name="T31" fmla="*/ 206 h 225"/>
                    <a:gd name="T32" fmla="*/ 467 w 767"/>
                    <a:gd name="T33" fmla="*/ 217 h 225"/>
                    <a:gd name="T34" fmla="*/ 423 w 767"/>
                    <a:gd name="T35" fmla="*/ 223 h 225"/>
                    <a:gd name="T36" fmla="*/ 377 w 767"/>
                    <a:gd name="T37" fmla="*/ 225 h 225"/>
                    <a:gd name="T38" fmla="*/ 330 w 767"/>
                    <a:gd name="T39" fmla="*/ 223 h 225"/>
                    <a:gd name="T40" fmla="*/ 286 w 767"/>
                    <a:gd name="T41" fmla="*/ 217 h 225"/>
                    <a:gd name="T42" fmla="*/ 245 w 767"/>
                    <a:gd name="T43" fmla="*/ 206 h 225"/>
                    <a:gd name="T44" fmla="*/ 207 w 767"/>
                    <a:gd name="T45" fmla="*/ 194 h 225"/>
                    <a:gd name="T46" fmla="*/ 173 w 767"/>
                    <a:gd name="T47" fmla="*/ 179 h 225"/>
                    <a:gd name="T48" fmla="*/ 141 w 767"/>
                    <a:gd name="T49" fmla="*/ 163 h 225"/>
                    <a:gd name="T50" fmla="*/ 112 w 767"/>
                    <a:gd name="T51" fmla="*/ 145 h 225"/>
                    <a:gd name="T52" fmla="*/ 86 w 767"/>
                    <a:gd name="T53" fmla="*/ 127 h 225"/>
                    <a:gd name="T54" fmla="*/ 64 w 767"/>
                    <a:gd name="T55" fmla="*/ 111 h 225"/>
                    <a:gd name="T56" fmla="*/ 44 w 767"/>
                    <a:gd name="T57" fmla="*/ 94 h 225"/>
                    <a:gd name="T58" fmla="*/ 28 w 767"/>
                    <a:gd name="T59" fmla="*/ 79 h 225"/>
                    <a:gd name="T60" fmla="*/ 16 w 767"/>
                    <a:gd name="T61" fmla="*/ 66 h 225"/>
                    <a:gd name="T62" fmla="*/ 7 w 767"/>
                    <a:gd name="T63" fmla="*/ 57 h 225"/>
                    <a:gd name="T64" fmla="*/ 2 w 767"/>
                    <a:gd name="T65" fmla="*/ 49 h 225"/>
                    <a:gd name="T66" fmla="*/ 0 w 767"/>
                    <a:gd name="T67" fmla="*/ 47 h 225"/>
                    <a:gd name="T68" fmla="*/ 94 w 767"/>
                    <a:gd name="T69" fmla="*/ 27 h 225"/>
                    <a:gd name="T70" fmla="*/ 187 w 767"/>
                    <a:gd name="T71" fmla="*/ 13 h 225"/>
                    <a:gd name="T72" fmla="*/ 282 w 767"/>
                    <a:gd name="T73" fmla="*/ 3 h 225"/>
                    <a:gd name="T74" fmla="*/ 377 w 767"/>
                    <a:gd name="T75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7" h="225">
                      <a:moveTo>
                        <a:pt x="377" y="0"/>
                      </a:moveTo>
                      <a:lnTo>
                        <a:pt x="474" y="3"/>
                      </a:lnTo>
                      <a:lnTo>
                        <a:pt x="572" y="14"/>
                      </a:lnTo>
                      <a:lnTo>
                        <a:pt x="670" y="29"/>
                      </a:lnTo>
                      <a:lnTo>
                        <a:pt x="767" y="50"/>
                      </a:lnTo>
                      <a:lnTo>
                        <a:pt x="761" y="58"/>
                      </a:lnTo>
                      <a:lnTo>
                        <a:pt x="750" y="67"/>
                      </a:lnTo>
                      <a:lnTo>
                        <a:pt x="736" y="80"/>
                      </a:lnTo>
                      <a:lnTo>
                        <a:pt x="720" y="96"/>
                      </a:lnTo>
                      <a:lnTo>
                        <a:pt x="698" y="112"/>
                      </a:lnTo>
                      <a:lnTo>
                        <a:pt x="674" y="130"/>
                      </a:lnTo>
                      <a:lnTo>
                        <a:pt x="647" y="146"/>
                      </a:lnTo>
                      <a:lnTo>
                        <a:pt x="616" y="163"/>
                      </a:lnTo>
                      <a:lnTo>
                        <a:pt x="584" y="180"/>
                      </a:lnTo>
                      <a:lnTo>
                        <a:pt x="548" y="195"/>
                      </a:lnTo>
                      <a:lnTo>
                        <a:pt x="509" y="206"/>
                      </a:lnTo>
                      <a:lnTo>
                        <a:pt x="467" y="217"/>
                      </a:lnTo>
                      <a:lnTo>
                        <a:pt x="423" y="223"/>
                      </a:lnTo>
                      <a:lnTo>
                        <a:pt x="377" y="225"/>
                      </a:lnTo>
                      <a:lnTo>
                        <a:pt x="330" y="223"/>
                      </a:lnTo>
                      <a:lnTo>
                        <a:pt x="286" y="217"/>
                      </a:lnTo>
                      <a:lnTo>
                        <a:pt x="245" y="206"/>
                      </a:lnTo>
                      <a:lnTo>
                        <a:pt x="207" y="194"/>
                      </a:lnTo>
                      <a:lnTo>
                        <a:pt x="173" y="179"/>
                      </a:lnTo>
                      <a:lnTo>
                        <a:pt x="141" y="163"/>
                      </a:lnTo>
                      <a:lnTo>
                        <a:pt x="112" y="145"/>
                      </a:lnTo>
                      <a:lnTo>
                        <a:pt x="86" y="127"/>
                      </a:lnTo>
                      <a:lnTo>
                        <a:pt x="64" y="111"/>
                      </a:lnTo>
                      <a:lnTo>
                        <a:pt x="44" y="94"/>
                      </a:lnTo>
                      <a:lnTo>
                        <a:pt x="28" y="79"/>
                      </a:lnTo>
                      <a:lnTo>
                        <a:pt x="16" y="66"/>
                      </a:lnTo>
                      <a:lnTo>
                        <a:pt x="7" y="57"/>
                      </a:lnTo>
                      <a:lnTo>
                        <a:pt x="2" y="49"/>
                      </a:lnTo>
                      <a:lnTo>
                        <a:pt x="0" y="47"/>
                      </a:lnTo>
                      <a:lnTo>
                        <a:pt x="94" y="27"/>
                      </a:lnTo>
                      <a:lnTo>
                        <a:pt x="187" y="13"/>
                      </a:lnTo>
                      <a:lnTo>
                        <a:pt x="282" y="3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3"/>
                <p:cNvSpPr>
                  <a:spLocks/>
                </p:cNvSpPr>
                <p:nvPr/>
              </p:nvSpPr>
              <p:spPr bwMode="auto">
                <a:xfrm>
                  <a:off x="1738548" y="470650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자유형 11"/>
              <p:cNvSpPr>
                <a:spLocks/>
              </p:cNvSpPr>
              <p:nvPr/>
            </p:nvSpPr>
            <p:spPr bwMode="auto">
              <a:xfrm>
                <a:off x="1236831" y="2519928"/>
                <a:ext cx="1675644" cy="2197567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02475" y="5315928"/>
              <a:ext cx="2199904" cy="1585356"/>
              <a:chOff x="1828800" y="5272644"/>
              <a:chExt cx="2933205" cy="158535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828800" y="5272644"/>
                <a:ext cx="2933205" cy="1585356"/>
                <a:chOff x="1828800" y="5272644"/>
                <a:chExt cx="2933205" cy="1585356"/>
              </a:xfrm>
            </p:grpSpPr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1828800" y="5272644"/>
                  <a:ext cx="2933205" cy="158535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1977241" y="5433105"/>
                  <a:ext cx="2636322" cy="142489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  <p:sp>
            <p:nvSpPr>
              <p:cNvPr id="20" name="오른쪽 대괄호 19"/>
              <p:cNvSpPr/>
              <p:nvPr/>
            </p:nvSpPr>
            <p:spPr>
              <a:xfrm rot="16200000">
                <a:off x="3059435" y="4794187"/>
                <a:ext cx="468968" cy="2269529"/>
              </a:xfrm>
              <a:prstGeom prst="rightBracket">
                <a:avLst>
                  <a:gd name="adj" fmla="val 100962"/>
                </a:avLst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20" idx="0"/>
              </p:cNvCxnSpPr>
              <p:nvPr/>
            </p:nvCxnSpPr>
            <p:spPr>
              <a:xfrm flipH="1">
                <a:off x="215915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442868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/>
          </p:nvGrpSpPr>
          <p:grpSpPr>
            <a:xfrm>
              <a:off x="6572533" y="2470068"/>
              <a:ext cx="1882706" cy="3404284"/>
              <a:chOff x="8763377" y="2470068"/>
              <a:chExt cx="2510274" cy="3404284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8763377" y="4461955"/>
                <a:ext cx="2510274" cy="1412397"/>
                <a:chOff x="940944" y="4430260"/>
                <a:chExt cx="2510274" cy="1412397"/>
              </a:xfrm>
            </p:grpSpPr>
            <p:sp>
              <p:nvSpPr>
                <p:cNvPr id="32" name="Rectangle 36"/>
                <p:cNvSpPr>
                  <a:spLocks noChangeArrowheads="1"/>
                </p:cNvSpPr>
                <p:nvPr/>
              </p:nvSpPr>
              <p:spPr bwMode="auto">
                <a:xfrm>
                  <a:off x="1738548" y="4430260"/>
                  <a:ext cx="672206" cy="752450"/>
                </a:xfrm>
                <a:prstGeom prst="rect">
                  <a:avLst/>
                </a:prstGeom>
                <a:solidFill>
                  <a:srgbClr val="FDCC9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>
                  <a:off x="940944" y="4732819"/>
                  <a:ext cx="2510274" cy="1109838"/>
                </a:xfrm>
                <a:custGeom>
                  <a:avLst/>
                  <a:gdLst>
                    <a:gd name="connsiteX0" fmla="*/ 1134363 w 2510274"/>
                    <a:gd name="connsiteY0" fmla="*/ 0 h 1109838"/>
                    <a:gd name="connsiteX1" fmla="*/ 1134364 w 2510274"/>
                    <a:gd name="connsiteY1" fmla="*/ 0 h 1109838"/>
                    <a:gd name="connsiteX2" fmla="*/ 1134364 w 2510274"/>
                    <a:gd name="connsiteY2" fmla="*/ 0 h 1109838"/>
                    <a:gd name="connsiteX3" fmla="*/ 1134364 w 2510274"/>
                    <a:gd name="connsiteY3" fmla="*/ 0 h 1109838"/>
                    <a:gd name="connsiteX4" fmla="*/ 1216408 w 2510274"/>
                    <a:gd name="connsiteY4" fmla="*/ 3447 h 1109838"/>
                    <a:gd name="connsiteX5" fmla="*/ 1298452 w 2510274"/>
                    <a:gd name="connsiteY5" fmla="*/ 13787 h 1109838"/>
                    <a:gd name="connsiteX6" fmla="*/ 1379388 w 2510274"/>
                    <a:gd name="connsiteY6" fmla="*/ 29297 h 1109838"/>
                    <a:gd name="connsiteX7" fmla="*/ 1462542 w 2510274"/>
                    <a:gd name="connsiteY7" fmla="*/ 49977 h 1109838"/>
                    <a:gd name="connsiteX8" fmla="*/ 1543478 w 2510274"/>
                    <a:gd name="connsiteY8" fmla="*/ 77551 h 1109838"/>
                    <a:gd name="connsiteX9" fmla="*/ 1624414 w 2510274"/>
                    <a:gd name="connsiteY9" fmla="*/ 110295 h 1109838"/>
                    <a:gd name="connsiteX10" fmla="*/ 1703132 w 2510274"/>
                    <a:gd name="connsiteY10" fmla="*/ 146485 h 1109838"/>
                    <a:gd name="connsiteX11" fmla="*/ 1780742 w 2510274"/>
                    <a:gd name="connsiteY11" fmla="*/ 189569 h 1109838"/>
                    <a:gd name="connsiteX12" fmla="*/ 1856134 w 2510274"/>
                    <a:gd name="connsiteY12" fmla="*/ 232653 h 1109838"/>
                    <a:gd name="connsiteX13" fmla="*/ 1929309 w 2510274"/>
                    <a:gd name="connsiteY13" fmla="*/ 280906 h 1109838"/>
                    <a:gd name="connsiteX14" fmla="*/ 1999158 w 2510274"/>
                    <a:gd name="connsiteY14" fmla="*/ 332607 h 1109838"/>
                    <a:gd name="connsiteX15" fmla="*/ 2066790 w 2510274"/>
                    <a:gd name="connsiteY15" fmla="*/ 386031 h 1109838"/>
                    <a:gd name="connsiteX16" fmla="*/ 2131095 w 2510274"/>
                    <a:gd name="connsiteY16" fmla="*/ 442901 h 1109838"/>
                    <a:gd name="connsiteX17" fmla="*/ 2190965 w 2510274"/>
                    <a:gd name="connsiteY17" fmla="*/ 501495 h 1109838"/>
                    <a:gd name="connsiteX18" fmla="*/ 2246401 w 2510274"/>
                    <a:gd name="connsiteY18" fmla="*/ 561813 h 1109838"/>
                    <a:gd name="connsiteX19" fmla="*/ 2299619 w 2510274"/>
                    <a:gd name="connsiteY19" fmla="*/ 622130 h 1109838"/>
                    <a:gd name="connsiteX20" fmla="*/ 2346185 w 2510274"/>
                    <a:gd name="connsiteY20" fmla="*/ 684171 h 1109838"/>
                    <a:gd name="connsiteX21" fmla="*/ 2387207 w 2510274"/>
                    <a:gd name="connsiteY21" fmla="*/ 747935 h 1109838"/>
                    <a:gd name="connsiteX22" fmla="*/ 2422686 w 2510274"/>
                    <a:gd name="connsiteY22" fmla="*/ 809975 h 1109838"/>
                    <a:gd name="connsiteX23" fmla="*/ 2454839 w 2510274"/>
                    <a:gd name="connsiteY23" fmla="*/ 872016 h 1109838"/>
                    <a:gd name="connsiteX24" fmla="*/ 2478122 w 2510274"/>
                    <a:gd name="connsiteY24" fmla="*/ 934056 h 1109838"/>
                    <a:gd name="connsiteX25" fmla="*/ 2496970 w 2510274"/>
                    <a:gd name="connsiteY25" fmla="*/ 992650 h 1109838"/>
                    <a:gd name="connsiteX26" fmla="*/ 2506948 w 2510274"/>
                    <a:gd name="connsiteY26" fmla="*/ 1052968 h 1109838"/>
                    <a:gd name="connsiteX27" fmla="*/ 2510274 w 2510274"/>
                    <a:gd name="connsiteY27" fmla="*/ 1109838 h 1109838"/>
                    <a:gd name="connsiteX28" fmla="*/ 1134363 w 2510274"/>
                    <a:gd name="connsiteY28" fmla="*/ 1109838 h 1109838"/>
                    <a:gd name="connsiteX29" fmla="*/ 1134363 w 2510274"/>
                    <a:gd name="connsiteY29" fmla="*/ 847164 h 1109838"/>
                    <a:gd name="connsiteX30" fmla="*/ 0 w 2510274"/>
                    <a:gd name="connsiteY30" fmla="*/ 847164 h 1109838"/>
                    <a:gd name="connsiteX31" fmla="*/ 2740 w 2510274"/>
                    <a:gd name="connsiteY31" fmla="*/ 803754 h 1109838"/>
                    <a:gd name="connsiteX32" fmla="*/ 12787 w 2510274"/>
                    <a:gd name="connsiteY32" fmla="*/ 757712 h 1109838"/>
                    <a:gd name="connsiteX33" fmla="*/ 26487 w 2510274"/>
                    <a:gd name="connsiteY33" fmla="*/ 712986 h 1109838"/>
                    <a:gd name="connsiteX34" fmla="*/ 47493 w 2510274"/>
                    <a:gd name="connsiteY34" fmla="*/ 665629 h 1109838"/>
                    <a:gd name="connsiteX35" fmla="*/ 72154 w 2510274"/>
                    <a:gd name="connsiteY35" fmla="*/ 618272 h 1109838"/>
                    <a:gd name="connsiteX36" fmla="*/ 102294 w 2510274"/>
                    <a:gd name="connsiteY36" fmla="*/ 570915 h 1109838"/>
                    <a:gd name="connsiteX37" fmla="*/ 137000 w 2510274"/>
                    <a:gd name="connsiteY37" fmla="*/ 522243 h 1109838"/>
                    <a:gd name="connsiteX38" fmla="*/ 175361 w 2510274"/>
                    <a:gd name="connsiteY38" fmla="*/ 474886 h 1109838"/>
                    <a:gd name="connsiteX39" fmla="*/ 217374 w 2510274"/>
                    <a:gd name="connsiteY39" fmla="*/ 428844 h 1109838"/>
                    <a:gd name="connsiteX40" fmla="*/ 263954 w 2510274"/>
                    <a:gd name="connsiteY40" fmla="*/ 382803 h 1109838"/>
                    <a:gd name="connsiteX41" fmla="*/ 312361 w 2510274"/>
                    <a:gd name="connsiteY41" fmla="*/ 338077 h 1109838"/>
                    <a:gd name="connsiteX42" fmla="*/ 365335 w 2510274"/>
                    <a:gd name="connsiteY42" fmla="*/ 294666 h 1109838"/>
                    <a:gd name="connsiteX43" fmla="*/ 421048 w 2510274"/>
                    <a:gd name="connsiteY43" fmla="*/ 253886 h 1109838"/>
                    <a:gd name="connsiteX44" fmla="*/ 479502 w 2510274"/>
                    <a:gd name="connsiteY44" fmla="*/ 214422 h 1109838"/>
                    <a:gd name="connsiteX45" fmla="*/ 539782 w 2510274"/>
                    <a:gd name="connsiteY45" fmla="*/ 177589 h 1109838"/>
                    <a:gd name="connsiteX46" fmla="*/ 600975 w 2510274"/>
                    <a:gd name="connsiteY46" fmla="*/ 144702 h 1109838"/>
                    <a:gd name="connsiteX47" fmla="*/ 664909 w 2510274"/>
                    <a:gd name="connsiteY47" fmla="*/ 111815 h 1109838"/>
                    <a:gd name="connsiteX48" fmla="*/ 730669 w 2510274"/>
                    <a:gd name="connsiteY48" fmla="*/ 84190 h 1109838"/>
                    <a:gd name="connsiteX49" fmla="*/ 796429 w 2510274"/>
                    <a:gd name="connsiteY49" fmla="*/ 59196 h 1109838"/>
                    <a:gd name="connsiteX50" fmla="*/ 864016 w 2510274"/>
                    <a:gd name="connsiteY50" fmla="*/ 38149 h 1109838"/>
                    <a:gd name="connsiteX51" fmla="*/ 931603 w 2510274"/>
                    <a:gd name="connsiteY51" fmla="*/ 22363 h 1109838"/>
                    <a:gd name="connsiteX52" fmla="*/ 999190 w 2510274"/>
                    <a:gd name="connsiteY52" fmla="*/ 10524 h 1109838"/>
                    <a:gd name="connsiteX53" fmla="*/ 1066777 w 2510274"/>
                    <a:gd name="connsiteY53" fmla="*/ 2631 h 1109838"/>
                    <a:gd name="connsiteX54" fmla="*/ 1134363 w 2510274"/>
                    <a:gd name="connsiteY54" fmla="*/ 0 h 110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510274" h="1109838">
                      <a:moveTo>
                        <a:pt x="1134363" y="0"/>
                      </a:move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216408" y="3447"/>
                      </a:lnTo>
                      <a:lnTo>
                        <a:pt x="1298452" y="13787"/>
                      </a:lnTo>
                      <a:lnTo>
                        <a:pt x="1379388" y="29297"/>
                      </a:lnTo>
                      <a:lnTo>
                        <a:pt x="1462542" y="49977"/>
                      </a:lnTo>
                      <a:lnTo>
                        <a:pt x="1543478" y="77551"/>
                      </a:lnTo>
                      <a:lnTo>
                        <a:pt x="1624414" y="110295"/>
                      </a:lnTo>
                      <a:lnTo>
                        <a:pt x="1703132" y="146485"/>
                      </a:lnTo>
                      <a:lnTo>
                        <a:pt x="1780742" y="189569"/>
                      </a:lnTo>
                      <a:lnTo>
                        <a:pt x="1856134" y="232653"/>
                      </a:lnTo>
                      <a:lnTo>
                        <a:pt x="1929309" y="280906"/>
                      </a:lnTo>
                      <a:lnTo>
                        <a:pt x="1999158" y="332607"/>
                      </a:lnTo>
                      <a:lnTo>
                        <a:pt x="2066790" y="386031"/>
                      </a:lnTo>
                      <a:lnTo>
                        <a:pt x="2131095" y="442901"/>
                      </a:lnTo>
                      <a:lnTo>
                        <a:pt x="2190965" y="501495"/>
                      </a:lnTo>
                      <a:lnTo>
                        <a:pt x="2246401" y="561813"/>
                      </a:lnTo>
                      <a:lnTo>
                        <a:pt x="2299619" y="622130"/>
                      </a:lnTo>
                      <a:lnTo>
                        <a:pt x="2346185" y="684171"/>
                      </a:lnTo>
                      <a:lnTo>
                        <a:pt x="2387207" y="747935"/>
                      </a:lnTo>
                      <a:lnTo>
                        <a:pt x="2422686" y="809975"/>
                      </a:lnTo>
                      <a:lnTo>
                        <a:pt x="2454839" y="872016"/>
                      </a:lnTo>
                      <a:lnTo>
                        <a:pt x="2478122" y="934056"/>
                      </a:lnTo>
                      <a:lnTo>
                        <a:pt x="2496970" y="992650"/>
                      </a:lnTo>
                      <a:lnTo>
                        <a:pt x="2506948" y="1052968"/>
                      </a:lnTo>
                      <a:lnTo>
                        <a:pt x="2510274" y="1109838"/>
                      </a:lnTo>
                      <a:lnTo>
                        <a:pt x="1134363" y="1109838"/>
                      </a:lnTo>
                      <a:lnTo>
                        <a:pt x="1134363" y="847164"/>
                      </a:lnTo>
                      <a:lnTo>
                        <a:pt x="0" y="847164"/>
                      </a:lnTo>
                      <a:lnTo>
                        <a:pt x="2740" y="803754"/>
                      </a:lnTo>
                      <a:lnTo>
                        <a:pt x="12787" y="757712"/>
                      </a:lnTo>
                      <a:lnTo>
                        <a:pt x="26487" y="712986"/>
                      </a:lnTo>
                      <a:lnTo>
                        <a:pt x="47493" y="665629"/>
                      </a:lnTo>
                      <a:lnTo>
                        <a:pt x="72154" y="618272"/>
                      </a:lnTo>
                      <a:lnTo>
                        <a:pt x="102294" y="570915"/>
                      </a:lnTo>
                      <a:lnTo>
                        <a:pt x="137000" y="522243"/>
                      </a:lnTo>
                      <a:lnTo>
                        <a:pt x="175361" y="474886"/>
                      </a:lnTo>
                      <a:lnTo>
                        <a:pt x="217374" y="428844"/>
                      </a:lnTo>
                      <a:lnTo>
                        <a:pt x="263954" y="382803"/>
                      </a:lnTo>
                      <a:lnTo>
                        <a:pt x="312361" y="338077"/>
                      </a:lnTo>
                      <a:lnTo>
                        <a:pt x="365335" y="294666"/>
                      </a:lnTo>
                      <a:lnTo>
                        <a:pt x="421048" y="253886"/>
                      </a:lnTo>
                      <a:lnTo>
                        <a:pt x="479502" y="214422"/>
                      </a:lnTo>
                      <a:lnTo>
                        <a:pt x="539782" y="177589"/>
                      </a:lnTo>
                      <a:lnTo>
                        <a:pt x="600975" y="144702"/>
                      </a:lnTo>
                      <a:lnTo>
                        <a:pt x="664909" y="111815"/>
                      </a:lnTo>
                      <a:lnTo>
                        <a:pt x="730669" y="84190"/>
                      </a:lnTo>
                      <a:lnTo>
                        <a:pt x="796429" y="59196"/>
                      </a:lnTo>
                      <a:lnTo>
                        <a:pt x="864016" y="38149"/>
                      </a:lnTo>
                      <a:lnTo>
                        <a:pt x="931603" y="22363"/>
                      </a:lnTo>
                      <a:lnTo>
                        <a:pt x="999190" y="10524"/>
                      </a:lnTo>
                      <a:lnTo>
                        <a:pt x="1066777" y="2631"/>
                      </a:lnTo>
                      <a:lnTo>
                        <a:pt x="1134363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52"/>
                <p:cNvSpPr>
                  <a:spLocks/>
                </p:cNvSpPr>
                <p:nvPr/>
              </p:nvSpPr>
              <p:spPr bwMode="auto">
                <a:xfrm>
                  <a:off x="1647146" y="4764111"/>
                  <a:ext cx="880649" cy="258339"/>
                </a:xfrm>
                <a:custGeom>
                  <a:avLst/>
                  <a:gdLst>
                    <a:gd name="T0" fmla="*/ 377 w 767"/>
                    <a:gd name="T1" fmla="*/ 0 h 225"/>
                    <a:gd name="T2" fmla="*/ 474 w 767"/>
                    <a:gd name="T3" fmla="*/ 3 h 225"/>
                    <a:gd name="T4" fmla="*/ 572 w 767"/>
                    <a:gd name="T5" fmla="*/ 14 h 225"/>
                    <a:gd name="T6" fmla="*/ 670 w 767"/>
                    <a:gd name="T7" fmla="*/ 29 h 225"/>
                    <a:gd name="T8" fmla="*/ 767 w 767"/>
                    <a:gd name="T9" fmla="*/ 50 h 225"/>
                    <a:gd name="T10" fmla="*/ 761 w 767"/>
                    <a:gd name="T11" fmla="*/ 58 h 225"/>
                    <a:gd name="T12" fmla="*/ 750 w 767"/>
                    <a:gd name="T13" fmla="*/ 67 h 225"/>
                    <a:gd name="T14" fmla="*/ 736 w 767"/>
                    <a:gd name="T15" fmla="*/ 80 h 225"/>
                    <a:gd name="T16" fmla="*/ 720 w 767"/>
                    <a:gd name="T17" fmla="*/ 96 h 225"/>
                    <a:gd name="T18" fmla="*/ 698 w 767"/>
                    <a:gd name="T19" fmla="*/ 112 h 225"/>
                    <a:gd name="T20" fmla="*/ 674 w 767"/>
                    <a:gd name="T21" fmla="*/ 130 h 225"/>
                    <a:gd name="T22" fmla="*/ 647 w 767"/>
                    <a:gd name="T23" fmla="*/ 146 h 225"/>
                    <a:gd name="T24" fmla="*/ 616 w 767"/>
                    <a:gd name="T25" fmla="*/ 163 h 225"/>
                    <a:gd name="T26" fmla="*/ 584 w 767"/>
                    <a:gd name="T27" fmla="*/ 180 h 225"/>
                    <a:gd name="T28" fmla="*/ 548 w 767"/>
                    <a:gd name="T29" fmla="*/ 195 h 225"/>
                    <a:gd name="T30" fmla="*/ 509 w 767"/>
                    <a:gd name="T31" fmla="*/ 206 h 225"/>
                    <a:gd name="T32" fmla="*/ 467 w 767"/>
                    <a:gd name="T33" fmla="*/ 217 h 225"/>
                    <a:gd name="T34" fmla="*/ 423 w 767"/>
                    <a:gd name="T35" fmla="*/ 223 h 225"/>
                    <a:gd name="T36" fmla="*/ 377 w 767"/>
                    <a:gd name="T37" fmla="*/ 225 h 225"/>
                    <a:gd name="T38" fmla="*/ 330 w 767"/>
                    <a:gd name="T39" fmla="*/ 223 h 225"/>
                    <a:gd name="T40" fmla="*/ 286 w 767"/>
                    <a:gd name="T41" fmla="*/ 217 h 225"/>
                    <a:gd name="T42" fmla="*/ 245 w 767"/>
                    <a:gd name="T43" fmla="*/ 206 h 225"/>
                    <a:gd name="T44" fmla="*/ 207 w 767"/>
                    <a:gd name="T45" fmla="*/ 194 h 225"/>
                    <a:gd name="T46" fmla="*/ 173 w 767"/>
                    <a:gd name="T47" fmla="*/ 179 h 225"/>
                    <a:gd name="T48" fmla="*/ 141 w 767"/>
                    <a:gd name="T49" fmla="*/ 163 h 225"/>
                    <a:gd name="T50" fmla="*/ 112 w 767"/>
                    <a:gd name="T51" fmla="*/ 145 h 225"/>
                    <a:gd name="T52" fmla="*/ 86 w 767"/>
                    <a:gd name="T53" fmla="*/ 127 h 225"/>
                    <a:gd name="T54" fmla="*/ 64 w 767"/>
                    <a:gd name="T55" fmla="*/ 111 h 225"/>
                    <a:gd name="T56" fmla="*/ 44 w 767"/>
                    <a:gd name="T57" fmla="*/ 94 h 225"/>
                    <a:gd name="T58" fmla="*/ 28 w 767"/>
                    <a:gd name="T59" fmla="*/ 79 h 225"/>
                    <a:gd name="T60" fmla="*/ 16 w 767"/>
                    <a:gd name="T61" fmla="*/ 66 h 225"/>
                    <a:gd name="T62" fmla="*/ 7 w 767"/>
                    <a:gd name="T63" fmla="*/ 57 h 225"/>
                    <a:gd name="T64" fmla="*/ 2 w 767"/>
                    <a:gd name="T65" fmla="*/ 49 h 225"/>
                    <a:gd name="T66" fmla="*/ 0 w 767"/>
                    <a:gd name="T67" fmla="*/ 47 h 225"/>
                    <a:gd name="T68" fmla="*/ 94 w 767"/>
                    <a:gd name="T69" fmla="*/ 27 h 225"/>
                    <a:gd name="T70" fmla="*/ 187 w 767"/>
                    <a:gd name="T71" fmla="*/ 13 h 225"/>
                    <a:gd name="T72" fmla="*/ 282 w 767"/>
                    <a:gd name="T73" fmla="*/ 3 h 225"/>
                    <a:gd name="T74" fmla="*/ 377 w 767"/>
                    <a:gd name="T75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7" h="225">
                      <a:moveTo>
                        <a:pt x="377" y="0"/>
                      </a:moveTo>
                      <a:lnTo>
                        <a:pt x="474" y="3"/>
                      </a:lnTo>
                      <a:lnTo>
                        <a:pt x="572" y="14"/>
                      </a:lnTo>
                      <a:lnTo>
                        <a:pt x="670" y="29"/>
                      </a:lnTo>
                      <a:lnTo>
                        <a:pt x="767" y="50"/>
                      </a:lnTo>
                      <a:lnTo>
                        <a:pt x="761" y="58"/>
                      </a:lnTo>
                      <a:lnTo>
                        <a:pt x="750" y="67"/>
                      </a:lnTo>
                      <a:lnTo>
                        <a:pt x="736" y="80"/>
                      </a:lnTo>
                      <a:lnTo>
                        <a:pt x="720" y="96"/>
                      </a:lnTo>
                      <a:lnTo>
                        <a:pt x="698" y="112"/>
                      </a:lnTo>
                      <a:lnTo>
                        <a:pt x="674" y="130"/>
                      </a:lnTo>
                      <a:lnTo>
                        <a:pt x="647" y="146"/>
                      </a:lnTo>
                      <a:lnTo>
                        <a:pt x="616" y="163"/>
                      </a:lnTo>
                      <a:lnTo>
                        <a:pt x="584" y="180"/>
                      </a:lnTo>
                      <a:lnTo>
                        <a:pt x="548" y="195"/>
                      </a:lnTo>
                      <a:lnTo>
                        <a:pt x="509" y="206"/>
                      </a:lnTo>
                      <a:lnTo>
                        <a:pt x="467" y="217"/>
                      </a:lnTo>
                      <a:lnTo>
                        <a:pt x="423" y="223"/>
                      </a:lnTo>
                      <a:lnTo>
                        <a:pt x="377" y="225"/>
                      </a:lnTo>
                      <a:lnTo>
                        <a:pt x="330" y="223"/>
                      </a:lnTo>
                      <a:lnTo>
                        <a:pt x="286" y="217"/>
                      </a:lnTo>
                      <a:lnTo>
                        <a:pt x="245" y="206"/>
                      </a:lnTo>
                      <a:lnTo>
                        <a:pt x="207" y="194"/>
                      </a:lnTo>
                      <a:lnTo>
                        <a:pt x="173" y="179"/>
                      </a:lnTo>
                      <a:lnTo>
                        <a:pt x="141" y="163"/>
                      </a:lnTo>
                      <a:lnTo>
                        <a:pt x="112" y="145"/>
                      </a:lnTo>
                      <a:lnTo>
                        <a:pt x="86" y="127"/>
                      </a:lnTo>
                      <a:lnTo>
                        <a:pt x="64" y="111"/>
                      </a:lnTo>
                      <a:lnTo>
                        <a:pt x="44" y="94"/>
                      </a:lnTo>
                      <a:lnTo>
                        <a:pt x="28" y="79"/>
                      </a:lnTo>
                      <a:lnTo>
                        <a:pt x="16" y="66"/>
                      </a:lnTo>
                      <a:lnTo>
                        <a:pt x="7" y="57"/>
                      </a:lnTo>
                      <a:lnTo>
                        <a:pt x="2" y="49"/>
                      </a:lnTo>
                      <a:lnTo>
                        <a:pt x="0" y="47"/>
                      </a:lnTo>
                      <a:lnTo>
                        <a:pt x="94" y="27"/>
                      </a:lnTo>
                      <a:lnTo>
                        <a:pt x="187" y="13"/>
                      </a:lnTo>
                      <a:lnTo>
                        <a:pt x="282" y="3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53"/>
                <p:cNvSpPr>
                  <a:spLocks/>
                </p:cNvSpPr>
                <p:nvPr/>
              </p:nvSpPr>
              <p:spPr bwMode="auto">
                <a:xfrm>
                  <a:off x="1738548" y="470650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10498247" y="3618776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9042360" y="3618776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8"/>
              <p:cNvSpPr>
                <a:spLocks/>
              </p:cNvSpPr>
              <p:nvPr/>
            </p:nvSpPr>
            <p:spPr bwMode="auto">
              <a:xfrm>
                <a:off x="9059264" y="2589723"/>
                <a:ext cx="1675643" cy="2024271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눈물 방울 29"/>
              <p:cNvSpPr/>
              <p:nvPr/>
            </p:nvSpPr>
            <p:spPr>
              <a:xfrm rot="8100000">
                <a:off x="9713211" y="4216179"/>
                <a:ext cx="367745" cy="367745"/>
              </a:xfrm>
              <a:prstGeom prst="teardrop">
                <a:avLst>
                  <a:gd name="adj" fmla="val 147619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 30"/>
              <p:cNvSpPr/>
              <p:nvPr/>
            </p:nvSpPr>
            <p:spPr>
              <a:xfrm rot="20337116">
                <a:off x="9274629" y="2470068"/>
                <a:ext cx="362419" cy="510638"/>
              </a:xfrm>
              <a:custGeom>
                <a:avLst/>
                <a:gdLst>
                  <a:gd name="connsiteX0" fmla="*/ 0 w 1187532"/>
                  <a:gd name="connsiteY0" fmla="*/ 451262 h 510638"/>
                  <a:gd name="connsiteX1" fmla="*/ 11875 w 1187532"/>
                  <a:gd name="connsiteY1" fmla="*/ 154379 h 510638"/>
                  <a:gd name="connsiteX2" fmla="*/ 106877 w 1187532"/>
                  <a:gd name="connsiteY2" fmla="*/ 391885 h 510638"/>
                  <a:gd name="connsiteX3" fmla="*/ 130628 w 1187532"/>
                  <a:gd name="connsiteY3" fmla="*/ 95002 h 510638"/>
                  <a:gd name="connsiteX4" fmla="*/ 225631 w 1187532"/>
                  <a:gd name="connsiteY4" fmla="*/ 273132 h 510638"/>
                  <a:gd name="connsiteX5" fmla="*/ 285007 w 1187532"/>
                  <a:gd name="connsiteY5" fmla="*/ 35626 h 510638"/>
                  <a:gd name="connsiteX6" fmla="*/ 368135 w 1187532"/>
                  <a:gd name="connsiteY6" fmla="*/ 320633 h 510638"/>
                  <a:gd name="connsiteX7" fmla="*/ 439387 w 1187532"/>
                  <a:gd name="connsiteY7" fmla="*/ 0 h 510638"/>
                  <a:gd name="connsiteX8" fmla="*/ 546265 w 1187532"/>
                  <a:gd name="connsiteY8" fmla="*/ 261257 h 510638"/>
                  <a:gd name="connsiteX9" fmla="*/ 581890 w 1187532"/>
                  <a:gd name="connsiteY9" fmla="*/ 11875 h 510638"/>
                  <a:gd name="connsiteX10" fmla="*/ 712519 w 1187532"/>
                  <a:gd name="connsiteY10" fmla="*/ 261257 h 510638"/>
                  <a:gd name="connsiteX11" fmla="*/ 748145 w 1187532"/>
                  <a:gd name="connsiteY11" fmla="*/ 0 h 510638"/>
                  <a:gd name="connsiteX12" fmla="*/ 843148 w 1187532"/>
                  <a:gd name="connsiteY12" fmla="*/ 261257 h 510638"/>
                  <a:gd name="connsiteX13" fmla="*/ 914400 w 1187532"/>
                  <a:gd name="connsiteY13" fmla="*/ 47501 h 510638"/>
                  <a:gd name="connsiteX14" fmla="*/ 950026 w 1187532"/>
                  <a:gd name="connsiteY14" fmla="*/ 308758 h 510638"/>
                  <a:gd name="connsiteX15" fmla="*/ 1045028 w 1187532"/>
                  <a:gd name="connsiteY15" fmla="*/ 71251 h 510638"/>
                  <a:gd name="connsiteX16" fmla="*/ 1080654 w 1187532"/>
                  <a:gd name="connsiteY16" fmla="*/ 380010 h 510638"/>
                  <a:gd name="connsiteX17" fmla="*/ 1187532 w 1187532"/>
                  <a:gd name="connsiteY17" fmla="*/ 130628 h 510638"/>
                  <a:gd name="connsiteX18" fmla="*/ 1187532 w 1187532"/>
                  <a:gd name="connsiteY18" fmla="*/ 403761 h 510638"/>
                  <a:gd name="connsiteX19" fmla="*/ 285007 w 1187532"/>
                  <a:gd name="connsiteY19" fmla="*/ 510638 h 510638"/>
                  <a:gd name="connsiteX20" fmla="*/ 0 w 1187532"/>
                  <a:gd name="connsiteY20" fmla="*/ 451262 h 51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87532" h="510638">
                    <a:moveTo>
                      <a:pt x="0" y="451262"/>
                    </a:moveTo>
                    <a:lnTo>
                      <a:pt x="11875" y="154379"/>
                    </a:lnTo>
                    <a:lnTo>
                      <a:pt x="106877" y="391885"/>
                    </a:lnTo>
                    <a:lnTo>
                      <a:pt x="130628" y="95002"/>
                    </a:lnTo>
                    <a:lnTo>
                      <a:pt x="225631" y="273132"/>
                    </a:lnTo>
                    <a:lnTo>
                      <a:pt x="285007" y="35626"/>
                    </a:lnTo>
                    <a:lnTo>
                      <a:pt x="368135" y="320633"/>
                    </a:lnTo>
                    <a:lnTo>
                      <a:pt x="439387" y="0"/>
                    </a:lnTo>
                    <a:lnTo>
                      <a:pt x="546265" y="261257"/>
                    </a:lnTo>
                    <a:lnTo>
                      <a:pt x="581890" y="11875"/>
                    </a:lnTo>
                    <a:lnTo>
                      <a:pt x="712519" y="261257"/>
                    </a:lnTo>
                    <a:lnTo>
                      <a:pt x="748145" y="0"/>
                    </a:lnTo>
                    <a:lnTo>
                      <a:pt x="843148" y="261257"/>
                    </a:lnTo>
                    <a:lnTo>
                      <a:pt x="914400" y="47501"/>
                    </a:lnTo>
                    <a:lnTo>
                      <a:pt x="950026" y="308758"/>
                    </a:lnTo>
                    <a:lnTo>
                      <a:pt x="1045028" y="71251"/>
                    </a:lnTo>
                    <a:lnTo>
                      <a:pt x="1080654" y="380010"/>
                    </a:lnTo>
                    <a:lnTo>
                      <a:pt x="1187532" y="130628"/>
                    </a:lnTo>
                    <a:lnTo>
                      <a:pt x="1187532" y="403761"/>
                    </a:lnTo>
                    <a:lnTo>
                      <a:pt x="285007" y="510638"/>
                    </a:lnTo>
                    <a:lnTo>
                      <a:pt x="0" y="45126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모서리가 둥근 사각형 설명선 35"/>
            <p:cNvSpPr/>
            <p:nvPr/>
          </p:nvSpPr>
          <p:spPr>
            <a:xfrm>
              <a:off x="4175957" y="2196963"/>
              <a:ext cx="2193344" cy="834386"/>
            </a:xfrm>
            <a:prstGeom prst="wedgeRoundRectCallout">
              <a:avLst>
                <a:gd name="adj1" fmla="val 69851"/>
                <a:gd name="adj2" fmla="val -1745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sp>
          <p:nvSpPr>
            <p:cNvPr id="37" name="모서리가 둥근 사각형 설명선 36"/>
            <p:cNvSpPr/>
            <p:nvPr/>
          </p:nvSpPr>
          <p:spPr>
            <a:xfrm>
              <a:off x="4263761" y="4062515"/>
              <a:ext cx="2216870" cy="911789"/>
            </a:xfrm>
            <a:prstGeom prst="wedgeRoundRectCallout">
              <a:avLst>
                <a:gd name="adj1" fmla="val 62976"/>
                <a:gd name="adj2" fmla="val -17724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6369300" y="5322223"/>
              <a:ext cx="2199904" cy="1585356"/>
              <a:chOff x="1828800" y="5272644"/>
              <a:chExt cx="2933205" cy="1585356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828800" y="5272644"/>
                <a:ext cx="2933205" cy="1585356"/>
                <a:chOff x="1828800" y="5272644"/>
                <a:chExt cx="2933205" cy="1585356"/>
              </a:xfrm>
            </p:grpSpPr>
            <p:sp>
              <p:nvSpPr>
                <p:cNvPr id="43" name="양쪽 모서리가 둥근 사각형 42"/>
                <p:cNvSpPr/>
                <p:nvPr/>
              </p:nvSpPr>
              <p:spPr>
                <a:xfrm>
                  <a:off x="1828800" y="5272644"/>
                  <a:ext cx="2933205" cy="158535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양쪽 모서리가 둥근 사각형 43"/>
                <p:cNvSpPr/>
                <p:nvPr/>
              </p:nvSpPr>
              <p:spPr>
                <a:xfrm>
                  <a:off x="1977241" y="5433105"/>
                  <a:ext cx="2636322" cy="142489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  <p:sp>
            <p:nvSpPr>
              <p:cNvPr id="40" name="오른쪽 대괄호 39"/>
              <p:cNvSpPr/>
              <p:nvPr/>
            </p:nvSpPr>
            <p:spPr>
              <a:xfrm rot="16200000">
                <a:off x="3059435" y="4794187"/>
                <a:ext cx="468968" cy="2269529"/>
              </a:xfrm>
              <a:prstGeom prst="rightBracket">
                <a:avLst>
                  <a:gd name="adj" fmla="val 100962"/>
                </a:avLst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직선 연결선 40"/>
              <p:cNvCxnSpPr>
                <a:stCxn id="40" idx="0"/>
              </p:cNvCxnSpPr>
              <p:nvPr/>
            </p:nvCxnSpPr>
            <p:spPr>
              <a:xfrm flipH="1">
                <a:off x="215915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442868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8106939" y="2196963"/>
              <a:ext cx="487896" cy="766356"/>
              <a:chOff x="10733052" y="2196963"/>
              <a:chExt cx="650528" cy="766356"/>
            </a:xfrm>
          </p:grpSpPr>
          <p:sp>
            <p:nvSpPr>
              <p:cNvPr id="46" name="구름 45"/>
              <p:cNvSpPr/>
              <p:nvPr/>
            </p:nvSpPr>
            <p:spPr>
              <a:xfrm>
                <a:off x="10733052" y="2196963"/>
                <a:ext cx="647565" cy="647565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구름 46"/>
              <p:cNvSpPr/>
              <p:nvPr/>
            </p:nvSpPr>
            <p:spPr>
              <a:xfrm rot="1341362">
                <a:off x="10736015" y="2315754"/>
                <a:ext cx="647565" cy="647565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구름 47"/>
              <p:cNvSpPr/>
              <p:nvPr/>
            </p:nvSpPr>
            <p:spPr>
              <a:xfrm>
                <a:off x="10897565" y="2427921"/>
                <a:ext cx="292406" cy="311884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눈물 방울 48"/>
            <p:cNvSpPr/>
            <p:nvPr/>
          </p:nvSpPr>
          <p:spPr>
            <a:xfrm rot="18900000">
              <a:off x="7912110" y="4225220"/>
              <a:ext cx="87554" cy="116738"/>
            </a:xfrm>
            <a:prstGeom prst="teardrop">
              <a:avLst>
                <a:gd name="adj" fmla="val 1317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눈물 방울 49"/>
            <p:cNvSpPr/>
            <p:nvPr/>
          </p:nvSpPr>
          <p:spPr>
            <a:xfrm rot="18900000">
              <a:off x="7868369" y="4395838"/>
              <a:ext cx="59498" cy="79330"/>
            </a:xfrm>
            <a:prstGeom prst="teardrop">
              <a:avLst>
                <a:gd name="adj" fmla="val 1317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사각형 설명선 50"/>
            <p:cNvSpPr/>
            <p:nvPr/>
          </p:nvSpPr>
          <p:spPr>
            <a:xfrm>
              <a:off x="2409954" y="3115700"/>
              <a:ext cx="1907723" cy="863845"/>
            </a:xfrm>
            <a:prstGeom prst="wedgeRoundRectCallout">
              <a:avLst>
                <a:gd name="adj1" fmla="val -37857"/>
                <a:gd name="adj2" fmla="val 89007"/>
                <a:gd name="adj3" fmla="val 16667"/>
              </a:avLst>
            </a:prstGeom>
            <a:solidFill>
              <a:srgbClr val="80CCC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540446" y="3248979"/>
              <a:ext cx="1772335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A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마트에서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</a:t>
              </a:r>
              <a:endParaRPr lang="en-US" altLang="ko-KR" sz="11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29130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원이던데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..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67390" y="1278455"/>
              <a:ext cx="1922298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어머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! </a:t>
              </a:r>
            </a:p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그거 어디서 샀어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90494" y="4242223"/>
              <a:ext cx="2300667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응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??!!</a:t>
              </a:r>
            </a:p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당장 가서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바꿔야겠어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!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3968" y="2312876"/>
              <a:ext cx="2157624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H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마트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!</a:t>
              </a:r>
            </a:p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38900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원 주고 샀어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~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한쪽 모서리가 둥근 사각형 61"/>
          <p:cNvSpPr/>
          <p:nvPr/>
        </p:nvSpPr>
        <p:spPr>
          <a:xfrm>
            <a:off x="-508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tx1"/>
                </a:solidFill>
              </a:rPr>
              <a:t>선</a:t>
            </a:r>
            <a:r>
              <a:rPr lang="ko-KR" altLang="en-US" sz="2000" b="1" dirty="0">
                <a:solidFill>
                  <a:schemeClr val="tx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동기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문제점 및 해결방안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74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1. </a:t>
            </a:r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선정동기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1" y="1491609"/>
            <a:ext cx="6030151" cy="4025623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 rot="1403710">
            <a:off x="5846756" y="1454488"/>
            <a:ext cx="356900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00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??</a:t>
            </a:r>
            <a:endParaRPr lang="en-US" altLang="ko-KR" sz="200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3" name="한쪽 모서리가 둥근 사각형 62"/>
          <p:cNvSpPr/>
          <p:nvPr/>
        </p:nvSpPr>
        <p:spPr>
          <a:xfrm>
            <a:off x="-508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tx1"/>
                </a:solidFill>
              </a:rPr>
              <a:t>선</a:t>
            </a:r>
            <a:r>
              <a:rPr lang="ko-KR" altLang="en-US" sz="2000" b="1" dirty="0">
                <a:solidFill>
                  <a:schemeClr val="tx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동기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문제점 및 해결방안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63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2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문제점 및 해결방안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3275856" y="2297709"/>
            <a:ext cx="5148572" cy="6959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마트마다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상이한 가격의 비교가 힘들다</a:t>
            </a:r>
            <a:r>
              <a:rPr lang="en-US" altLang="ko-KR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 cstate="print"/>
          <a:srcRect t="4228" b="82415"/>
          <a:stretch/>
        </p:blipFill>
        <p:spPr>
          <a:xfrm>
            <a:off x="2838044" y="2465859"/>
            <a:ext cx="905864" cy="47992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/>
          <a:srcRect t="22231" b="64441"/>
          <a:stretch/>
        </p:blipFill>
        <p:spPr>
          <a:xfrm>
            <a:off x="2829769" y="3728062"/>
            <a:ext cx="922414" cy="487666"/>
          </a:xfrm>
          <a:prstGeom prst="rect">
            <a:avLst/>
          </a:prstGeom>
        </p:spPr>
      </p:pic>
      <p:sp>
        <p:nvSpPr>
          <p:cNvPr id="14" name="한쪽 모서리가 둥근 사각형 1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문제점 및 해결방안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sp>
        <p:nvSpPr>
          <p:cNvPr id="60" name="내용 개체 틀 2"/>
          <p:cNvSpPr txBox="1">
            <a:spLocks/>
          </p:cNvSpPr>
          <p:nvPr/>
        </p:nvSpPr>
        <p:spPr>
          <a:xfrm>
            <a:off x="3280927" y="3609020"/>
            <a:ext cx="5431533" cy="10801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내에서 물건의 위치를 몰라 헤매는  경우가 많다</a:t>
            </a:r>
            <a:r>
              <a:rPr lang="en-US" altLang="ko-KR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09789" y="1664804"/>
            <a:ext cx="14927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문제점</a:t>
            </a:r>
            <a:endParaRPr lang="ko-KR" altLang="en-US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2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문제점 및 해결 방안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3500506" y="2348880"/>
            <a:ext cx="7754548" cy="10801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 번의 검색으로 가격 비교</a:t>
            </a:r>
            <a:endParaRPr lang="en-US" altLang="ko-KR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원하는 상품의 </a:t>
            </a:r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통합 검색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 cstate="print"/>
          <a:srcRect t="4228" b="82415"/>
          <a:stretch/>
        </p:blipFill>
        <p:spPr>
          <a:xfrm>
            <a:off x="2680338" y="2420888"/>
            <a:ext cx="905864" cy="47992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/>
          <a:srcRect t="22231" b="64441"/>
          <a:stretch/>
        </p:blipFill>
        <p:spPr>
          <a:xfrm>
            <a:off x="2663788" y="3805430"/>
            <a:ext cx="922414" cy="487666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478190" y="3625410"/>
            <a:ext cx="5594310" cy="16037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 물품을 기준으로 </a:t>
            </a:r>
            <a:r>
              <a:rPr lang="ko-KR" alt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 물품의 위치 탐색 및 최적의 길 탐색</a:t>
            </a:r>
            <a:endParaRPr lang="en-US" altLang="ko-KR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문제점 및 해결방안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09789" y="1664804"/>
            <a:ext cx="18133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해결방</a:t>
            </a: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8380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3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기능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87218" y="1822733"/>
            <a:ext cx="6249278" cy="3632886"/>
            <a:chOff x="287524" y="1268760"/>
            <a:chExt cx="8568952" cy="4508558"/>
          </a:xfrm>
        </p:grpSpPr>
        <p:sp>
          <p:nvSpPr>
            <p:cNvPr id="46" name="직사각형 45"/>
            <p:cNvSpPr/>
            <p:nvPr/>
          </p:nvSpPr>
          <p:spPr>
            <a:xfrm>
              <a:off x="6363049" y="2904743"/>
              <a:ext cx="2493427" cy="1098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가격 비교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마트별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물품 가격 비교가 한번에 가능해짐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8473" y="1268760"/>
              <a:ext cx="2633900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장바구니</a:t>
              </a:r>
              <a:endPara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장바구니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기능을 활용하여 계산 전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물품의 총액 확인 가능</a:t>
              </a:r>
              <a:r>
                <a:rPr lang="en-US" altLang="ko-KR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205899" y="1619284"/>
              <a:ext cx="1334509" cy="1414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3338609" y="1775958"/>
              <a:ext cx="2413359" cy="25206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/>
                <a:t>B</a:t>
              </a:r>
              <a:r>
                <a:rPr lang="en-US" altLang="ko-KR" sz="3000" b="1" dirty="0" smtClean="0"/>
                <a:t>e</a:t>
              </a:r>
              <a:endParaRPr lang="ko-KR" altLang="en-US" sz="3000" b="1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3172000" y="1460987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220" b="89975" l="9963" r="942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92" y="1555132"/>
              <a:ext cx="804349" cy="852848"/>
            </a:xfrm>
            <a:prstGeom prst="rect">
              <a:avLst/>
            </a:prstGeom>
          </p:spPr>
        </p:pic>
        <p:sp>
          <p:nvSpPr>
            <p:cNvPr id="30" name="타원 29"/>
            <p:cNvSpPr/>
            <p:nvPr/>
          </p:nvSpPr>
          <p:spPr>
            <a:xfrm>
              <a:off x="4994814" y="1456414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327999" y="2951657"/>
              <a:ext cx="981932" cy="10411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718962" y="2986236"/>
              <a:ext cx="981932" cy="10411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085163" y="3781561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74" y="1598273"/>
              <a:ext cx="643212" cy="681994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223" y="3045803"/>
              <a:ext cx="717485" cy="760746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978" y="3131229"/>
              <a:ext cx="708438" cy="751154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79" y="3956349"/>
              <a:ext cx="652236" cy="691563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287524" y="2907150"/>
              <a:ext cx="2493424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길 찾기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마트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 내에 있는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물품의</a:t>
              </a:r>
              <a:endPara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 위치 확인 및 알고리즘을 이용한 최적의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길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탐색</a:t>
              </a:r>
              <a:endPara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82101" y="1340858"/>
              <a:ext cx="2633900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탐색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지역별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혹은 </a:t>
              </a:r>
              <a:r>
                <a:rPr lang="en-US" altLang="ko-KR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GPS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기반 </a:t>
              </a:r>
              <a:r>
                <a:rPr lang="ko-KR" altLang="en-US" sz="11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검색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46342" y="4917901"/>
              <a:ext cx="4459574" cy="8594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물품검색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물품의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재고 유무와 수량 검색가능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한쪽 모서리가 둥근 사각형 2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기능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129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4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조직도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840646" y="1304764"/>
            <a:ext cx="6159846" cy="4212468"/>
            <a:chOff x="908847" y="1268760"/>
            <a:chExt cx="7326306" cy="392443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635896" y="1268760"/>
              <a:ext cx="1836204" cy="46805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CEO(</a:t>
              </a:r>
              <a:r>
                <a:rPr lang="ko-KR" altLang="en-US" sz="1400" b="1" dirty="0" smtClean="0"/>
                <a:t>팀장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24917" y="1811239"/>
              <a:ext cx="1458162" cy="35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조보길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08847" y="2887694"/>
              <a:ext cx="1836204" cy="2053474"/>
              <a:chOff x="1426879" y="2887694"/>
              <a:chExt cx="1836204" cy="2053474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1426879" y="2887694"/>
                <a:ext cx="1836204" cy="46805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기획팀</a:t>
                </a:r>
                <a:endParaRPr lang="ko-KR" altLang="en-US" sz="1400" b="1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01670" y="3753036"/>
                <a:ext cx="1458162" cy="540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 smtClean="0"/>
                  <a:t>조보길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 smtClean="0"/>
                  <a:t>정재봉</a:t>
                </a:r>
                <a:endParaRPr lang="en-US" altLang="ko-KR" sz="1200" b="1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601670" y="3427754"/>
                <a:ext cx="1458162" cy="325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박재현</a:t>
                </a:r>
                <a:endParaRPr lang="ko-KR" altLang="en-US" sz="12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601670" y="4401108"/>
                <a:ext cx="1458162" cy="5400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프로젝트 설</a:t>
                </a:r>
                <a:r>
                  <a:rPr lang="ko-KR" altLang="en-US" sz="1200" b="1" dirty="0"/>
                  <a:t>계</a:t>
                </a:r>
                <a:r>
                  <a:rPr lang="ko-KR" altLang="en-US" sz="1200" b="1" dirty="0" smtClean="0"/>
                  <a:t> 및 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 smtClean="0"/>
                  <a:t>세부사항 작성</a:t>
                </a:r>
                <a:endParaRPr lang="en-US" altLang="ko-KR" sz="1200" b="1" dirty="0"/>
              </a:p>
            </p:txBody>
          </p:sp>
        </p:grpSp>
        <p:sp>
          <p:nvSpPr>
            <p:cNvPr id="28" name="모서리가 둥근 직사각형 27"/>
            <p:cNvSpPr/>
            <p:nvPr/>
          </p:nvSpPr>
          <p:spPr>
            <a:xfrm>
              <a:off x="3635896" y="2887694"/>
              <a:ext cx="1836204" cy="46805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개발팀</a:t>
              </a:r>
              <a:endParaRPr lang="ko-KR" altLang="en-US" sz="14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24917" y="3753036"/>
              <a:ext cx="1458162" cy="540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/>
                <a:t>조보길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 smtClean="0"/>
                <a:t>박재</a:t>
              </a:r>
              <a:r>
                <a:rPr lang="ko-KR" altLang="en-US" sz="1200" b="1" dirty="0"/>
                <a:t>현</a:t>
              </a:r>
              <a:endParaRPr lang="en-US" altLang="ko-KR" sz="12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824917" y="3427754"/>
              <a:ext cx="1458162" cy="3252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정재</a:t>
              </a:r>
              <a:r>
                <a:rPr lang="ko-KR" altLang="en-US" sz="1200" b="1" dirty="0"/>
                <a:t>봉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824917" y="4401108"/>
              <a:ext cx="1458162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프로젝트 구현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(DB</a:t>
              </a:r>
              <a:r>
                <a:rPr lang="ko-KR" altLang="en-US" sz="1200" b="1" dirty="0" smtClean="0"/>
                <a:t>구축</a:t>
              </a:r>
              <a:r>
                <a:rPr lang="en-US" altLang="ko-KR" sz="1200" b="1" dirty="0" smtClean="0"/>
                <a:t>, </a:t>
              </a:r>
            </a:p>
            <a:p>
              <a:pPr algn="ctr"/>
              <a:r>
                <a:rPr lang="ko-KR" altLang="en-US" sz="1200" b="1" dirty="0" err="1" smtClean="0"/>
                <a:t>안드로이드</a:t>
              </a:r>
              <a:r>
                <a:rPr lang="en-US" altLang="ko-KR" sz="1200" b="1" dirty="0" smtClean="0"/>
                <a:t>)</a:t>
              </a:r>
            </a:p>
            <a:p>
              <a:pPr algn="ctr"/>
              <a:r>
                <a:rPr lang="ko-KR" altLang="en-US" sz="1200" b="1" dirty="0" smtClean="0"/>
                <a:t>알고리즘 개발</a:t>
              </a:r>
              <a:endParaRPr lang="en-US" altLang="ko-KR" sz="1200" b="1" dirty="0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6398949" y="2887694"/>
              <a:ext cx="1836204" cy="2053474"/>
              <a:chOff x="5832140" y="2887694"/>
              <a:chExt cx="1836204" cy="2053474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5832140" y="2887694"/>
                <a:ext cx="1836204" cy="46805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 smtClean="0"/>
                  <a:t>디자인</a:t>
                </a:r>
                <a:r>
                  <a:rPr lang="ko-KR" altLang="en-US" sz="1400" b="1" dirty="0" err="1"/>
                  <a:t>팀</a:t>
                </a:r>
                <a:endParaRPr lang="ko-KR" altLang="en-US" sz="14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043985" y="3753036"/>
                <a:ext cx="1458162" cy="540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박재현</a:t>
                </a:r>
                <a:endParaRPr lang="en-US" altLang="ko-KR" sz="1200" b="1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043985" y="3427754"/>
                <a:ext cx="1458162" cy="325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 smtClean="0"/>
                  <a:t>조보</a:t>
                </a:r>
                <a:r>
                  <a:rPr lang="ko-KR" altLang="en-US" sz="1200" b="1" dirty="0" err="1"/>
                  <a:t>길</a:t>
                </a:r>
                <a:endParaRPr lang="ko-KR" altLang="en-US" sz="1200" b="1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57808" y="4401108"/>
                <a:ext cx="1458162" cy="5400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디자인 및 </a:t>
                </a:r>
                <a:endParaRPr lang="en-US" altLang="ko-KR" sz="1200" b="1" dirty="0" smtClean="0"/>
              </a:p>
              <a:p>
                <a:pPr algn="ctr"/>
                <a:r>
                  <a:rPr lang="ko-KR" altLang="en-US" sz="1200" b="1" dirty="0" smtClean="0"/>
                  <a:t>레이아웃 설</a:t>
                </a:r>
                <a:r>
                  <a:rPr lang="ko-KR" altLang="en-US" sz="1200" b="1" dirty="0"/>
                  <a:t>계</a:t>
                </a:r>
                <a:endParaRPr lang="en-US" altLang="ko-KR" sz="1200" b="1" dirty="0" smtClean="0"/>
              </a:p>
            </p:txBody>
          </p:sp>
        </p:grpSp>
        <p:cxnSp>
          <p:nvCxnSpPr>
            <p:cNvPr id="34" name="직선 연결선 33"/>
            <p:cNvCxnSpPr>
              <a:stCxn id="37" idx="2"/>
              <a:endCxn id="28" idx="0"/>
            </p:cNvCxnSpPr>
            <p:nvPr/>
          </p:nvCxnSpPr>
          <p:spPr>
            <a:xfrm>
              <a:off x="4553998" y="2163407"/>
              <a:ext cx="0" cy="7242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꺾인 연결선 130"/>
            <p:cNvCxnSpPr>
              <a:stCxn id="30" idx="0"/>
              <a:endCxn id="32" idx="0"/>
            </p:cNvCxnSpPr>
            <p:nvPr/>
          </p:nvCxnSpPr>
          <p:spPr>
            <a:xfrm rot="5400000" flipH="1" flipV="1">
              <a:off x="4572000" y="142643"/>
              <a:ext cx="12700" cy="5490102"/>
            </a:xfrm>
            <a:prstGeom prst="bentConnector3">
              <a:avLst>
                <a:gd name="adj1" fmla="val 3010087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한쪽 모서리가 둥근 사각형 72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조직도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10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계획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요구명세서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66714"/>
              </p:ext>
            </p:extLst>
          </p:nvPr>
        </p:nvGraphicFramePr>
        <p:xfrm>
          <a:off x="2837406" y="1124742"/>
          <a:ext cx="6306594" cy="4500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186"/>
                <a:gridCol w="576647"/>
                <a:gridCol w="799616"/>
                <a:gridCol w="415186"/>
                <a:gridCol w="4099959"/>
              </a:tblGrid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seq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effectLst/>
                        </a:rPr>
                        <a:t>요구사항</a:t>
                      </a:r>
                      <a:r>
                        <a:rPr lang="en-US" sz="700" b="1" u="none" strike="noStrike">
                          <a:effectLst/>
                        </a:rPr>
                        <a:t>ID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effectLst/>
                        </a:rPr>
                        <a:t>요구사항명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effectLst/>
                        </a:rPr>
                        <a:t>유형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effectLst/>
                        </a:rPr>
                        <a:t>내역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마트검색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2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MIAF001.001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마트명검색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앱과 연동된 전국에 위치한 마트를 검색하고 위치를 알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3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MIA02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가격비교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4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가까운마트검색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자신과 가까운 마트를 검색하고 위치를 알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5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마트다중선택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가까운 마트를 여러곳 선택하여 물품의 가격을 비교해 볼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6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MIAF002.003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물품명검색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자신이 구매할 물품의 이름이나 브랜드를 검색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7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MIAF002.004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정보제공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검색의 결과로 물품의 재고량</a:t>
                      </a:r>
                      <a:r>
                        <a:rPr lang="en-US" altLang="ko-KR" sz="700" b="1" u="none" strike="noStrike">
                          <a:effectLst/>
                        </a:rPr>
                        <a:t>, </a:t>
                      </a:r>
                      <a:r>
                        <a:rPr lang="ko-KR" altLang="en-US" sz="700" b="1" u="none" strike="noStrike">
                          <a:effectLst/>
                        </a:rPr>
                        <a:t>가격</a:t>
                      </a:r>
                      <a:r>
                        <a:rPr lang="en-US" altLang="ko-KR" sz="700" b="1" u="none" strike="noStrike">
                          <a:effectLst/>
                        </a:rPr>
                        <a:t>, </a:t>
                      </a:r>
                      <a:r>
                        <a:rPr lang="ko-KR" altLang="en-US" sz="700" b="1" u="none" strike="noStrike">
                          <a:effectLst/>
                        </a:rPr>
                        <a:t>판매 마트명</a:t>
                      </a:r>
                      <a:r>
                        <a:rPr lang="en-US" altLang="ko-KR" sz="700" b="1" u="none" strike="noStrike">
                          <a:effectLst/>
                        </a:rPr>
                        <a:t>, </a:t>
                      </a:r>
                      <a:r>
                        <a:rPr lang="ko-KR" altLang="en-US" sz="700" b="1" u="none" strike="noStrike">
                          <a:effectLst/>
                        </a:rPr>
                        <a:t>마트의 위치의 정보를 알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8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MIAF002.005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물품다중선택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구입할 물품들을 모두 선택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9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MIAF002.006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총액비교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구입할 물품의 총액을 각마트 별로 비교해 볼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10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MIAF002.007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마트선택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비교한 마트중 자신이 가고싶은</a:t>
                      </a:r>
                      <a:r>
                        <a:rPr lang="en-US" altLang="ko-KR" sz="700" b="1" u="none" strike="noStrike">
                          <a:effectLst/>
                        </a:rPr>
                        <a:t>(</a:t>
                      </a:r>
                      <a:r>
                        <a:rPr lang="ko-KR" altLang="en-US" sz="700" b="1" u="none" strike="noStrike">
                          <a:effectLst/>
                        </a:rPr>
                        <a:t>갈 수있는</a:t>
                      </a:r>
                      <a:r>
                        <a:rPr lang="en-US" altLang="ko-KR" sz="700" b="1" u="none" strike="noStrike">
                          <a:effectLst/>
                        </a:rPr>
                        <a:t>)</a:t>
                      </a:r>
                      <a:r>
                        <a:rPr lang="ko-KR" altLang="en-US" sz="700" b="1" u="none" strike="noStrike">
                          <a:effectLst/>
                        </a:rPr>
                        <a:t>마트를 선택할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11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MIA03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물품검색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12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MIAF003.001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물품명검색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자신이 구매할 물품의 이름이나 브랜드를 검색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13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MIAF003.002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물품정보제공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검색의 결과로 물품의 브랜드</a:t>
                      </a:r>
                      <a:r>
                        <a:rPr lang="en-US" altLang="ko-KR" sz="700" b="1" u="none" strike="noStrike">
                          <a:effectLst/>
                        </a:rPr>
                        <a:t>, </a:t>
                      </a:r>
                      <a:r>
                        <a:rPr lang="ko-KR" altLang="en-US" sz="700" b="1" u="none" strike="noStrike">
                          <a:effectLst/>
                        </a:rPr>
                        <a:t>재고량</a:t>
                      </a:r>
                      <a:r>
                        <a:rPr lang="en-US" altLang="ko-KR" sz="700" b="1" u="none" strike="noStrike">
                          <a:effectLst/>
                        </a:rPr>
                        <a:t>, </a:t>
                      </a:r>
                      <a:r>
                        <a:rPr lang="ko-KR" altLang="en-US" sz="700" b="1" u="none" strike="noStrike">
                          <a:effectLst/>
                        </a:rPr>
                        <a:t>가격의 정보를 알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14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MIAF003.003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물품다중선택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구입할 물품들을 모두 선택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15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MIA04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장바구니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16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MIAF004.001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수량선택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자신이 구매할 물품의 수량을 선택할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17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MIAF004.002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물품총액확인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자신이 구매할 물품들의 총액을 확인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18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MIA05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마트지도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19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MIAF005.001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물품위치확인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마트 지도에서 자신이 구매할 물품들의 위치를 확인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20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MIAF005.002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최단거리확인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마트 입구에서 물품의 위치를 거쳐 카운터까지의 최단거리를 확인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9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1902</TotalTime>
  <Words>1105</Words>
  <Application>Microsoft Office PowerPoint</Application>
  <PresentationFormat>화면 슬라이드 쇼(4:3)</PresentationFormat>
  <Paragraphs>555</Paragraphs>
  <Slides>25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Windows 사용자</cp:lastModifiedBy>
  <cp:revision>174</cp:revision>
  <dcterms:created xsi:type="dcterms:W3CDTF">2015-03-27T04:47:41Z</dcterms:created>
  <dcterms:modified xsi:type="dcterms:W3CDTF">2017-12-03T14:55:27Z</dcterms:modified>
</cp:coreProperties>
</file>