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1" d="100"/>
          <a:sy n="101" d="100"/>
        </p:scale>
        <p:origin x="65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C7EC1-C0E0-4498-A18E-6D168CAA4AA4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C457-A90E-4656-9312-1D63AC09B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1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안녕하세요 저는 안면인식장에 대한 발표를 하게 맡은 빅데이터 </a:t>
            </a:r>
            <a:r>
              <a:rPr lang="en-US" altLang="ko-KR" dirty="0"/>
              <a:t>ai </a:t>
            </a:r>
            <a:r>
              <a:rPr lang="ko-KR" altLang="en-US" dirty="0"/>
              <a:t>학과 </a:t>
            </a:r>
            <a:r>
              <a:rPr lang="ko-KR" altLang="en-US" dirty="0" err="1"/>
              <a:t>이재림입니다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C457-A90E-4656-9312-1D63AC09B1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4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아판타시아</a:t>
            </a:r>
            <a:r>
              <a:rPr lang="ko-KR" altLang="en-US" dirty="0"/>
              <a:t> 증후군은 </a:t>
            </a:r>
            <a:r>
              <a:rPr lang="en-US" altLang="ko-KR" dirty="0"/>
              <a:t>'</a:t>
            </a:r>
            <a:r>
              <a:rPr lang="ko-KR" altLang="en-US" dirty="0"/>
              <a:t>상상하는 능력을 잃는 질환을 뜻하며</a:t>
            </a:r>
            <a:r>
              <a:rPr lang="en-US" altLang="ko-KR" dirty="0"/>
              <a:t>,</a:t>
            </a:r>
            <a:r>
              <a:rPr lang="ko-KR" altLang="en-US" dirty="0"/>
              <a:t>시각적으로 사물을 인지하고 형태와 색에 대해서는 대답할 수 있어도</a:t>
            </a:r>
            <a:r>
              <a:rPr lang="en-US" altLang="ko-KR" dirty="0"/>
              <a:t>, </a:t>
            </a:r>
            <a:r>
              <a:rPr lang="ko-KR" altLang="en-US" dirty="0"/>
              <a:t>이를 머릿속에서 </a:t>
            </a:r>
            <a:r>
              <a:rPr lang="ko-KR" altLang="en-US" dirty="0" err="1"/>
              <a:t>형상화하는</a:t>
            </a:r>
            <a:r>
              <a:rPr lang="ko-KR" altLang="en-US" dirty="0"/>
              <a:t> 것이 불가능한 증상을 말한다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C457-A90E-4656-9312-1D63AC09B14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1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밝혀진 정확한 원인은 없지만 애덤 </a:t>
            </a:r>
            <a:r>
              <a:rPr lang="ko-KR" altLang="en-US" dirty="0" err="1"/>
              <a:t>제먼</a:t>
            </a:r>
            <a:r>
              <a:rPr lang="ko-KR" altLang="en-US" dirty="0"/>
              <a:t> 교수에 의하면 </a:t>
            </a:r>
            <a:r>
              <a:rPr lang="en-US" altLang="ko-KR" dirty="0"/>
              <a:t>3</a:t>
            </a:r>
            <a:r>
              <a:rPr lang="ko-KR" altLang="en-US" dirty="0"/>
              <a:t>가지로 </a:t>
            </a:r>
            <a:r>
              <a:rPr lang="ko-KR" altLang="en-US" dirty="0" err="1"/>
              <a:t>아판타시아</a:t>
            </a:r>
            <a:r>
              <a:rPr lang="ko-KR" altLang="en-US" dirty="0"/>
              <a:t> 증후군의 원인을 추정하고 있습니다</a:t>
            </a:r>
            <a:r>
              <a:rPr lang="en-US" altLang="ko-KR" dirty="0"/>
              <a:t>. 1. </a:t>
            </a:r>
            <a:r>
              <a:rPr lang="ko-KR" altLang="en-US" dirty="0"/>
              <a:t>시각화를 담당하는 뇌 영역이 보통 사람과 다르게 기능하는 경우 </a:t>
            </a:r>
            <a:r>
              <a:rPr lang="en-US" altLang="ko-KR" dirty="0"/>
              <a:t>2. </a:t>
            </a:r>
            <a:r>
              <a:rPr lang="ko-KR" altLang="en-US" dirty="0"/>
              <a:t>시각과를 담당하는 뇌 영역이 손상 </a:t>
            </a:r>
            <a:r>
              <a:rPr lang="ko-KR" altLang="en-US" dirty="0" err="1"/>
              <a:t>됐을때</a:t>
            </a:r>
            <a:r>
              <a:rPr lang="ko-KR" altLang="en-US" dirty="0"/>
              <a:t> 증상이 발현 </a:t>
            </a:r>
            <a:r>
              <a:rPr lang="en-US" altLang="ko-KR" dirty="0"/>
              <a:t>3. </a:t>
            </a:r>
            <a:r>
              <a:rPr lang="ko-KR" altLang="en-US" dirty="0"/>
              <a:t>정신적 문제</a:t>
            </a:r>
            <a:r>
              <a:rPr lang="en-US" altLang="ko-KR" dirty="0"/>
              <a:t>, </a:t>
            </a:r>
            <a:r>
              <a:rPr lang="ko-KR" altLang="en-US" dirty="0"/>
              <a:t>심리적 이유 등 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C457-A90E-4656-9312-1D63AC09B1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021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그렇다면 </a:t>
            </a:r>
            <a:r>
              <a:rPr lang="ko-KR" altLang="en-US" dirty="0" err="1"/>
              <a:t>아판타시아</a:t>
            </a:r>
            <a:r>
              <a:rPr lang="ko-KR" altLang="en-US" dirty="0"/>
              <a:t> 증후군은 안면인식장애와 같은 질환이 </a:t>
            </a:r>
            <a:r>
              <a:rPr lang="ko-KR" altLang="en-US" dirty="0" err="1"/>
              <a:t>아니냐고</a:t>
            </a:r>
            <a:r>
              <a:rPr lang="en-US" altLang="ko-KR" dirty="0"/>
              <a:t>? </a:t>
            </a:r>
            <a:r>
              <a:rPr lang="ko-KR" altLang="en-US" dirty="0"/>
              <a:t>명확히 다른 질병이다</a:t>
            </a:r>
            <a:r>
              <a:rPr lang="en-US" altLang="ko-KR" dirty="0"/>
              <a:t>. </a:t>
            </a:r>
            <a:r>
              <a:rPr lang="ko-KR" altLang="en-US" dirty="0" err="1"/>
              <a:t>아판타시아</a:t>
            </a:r>
            <a:r>
              <a:rPr lang="ko-KR" altLang="en-US" dirty="0"/>
              <a:t> 증후군은 사진을 보거나 눈앞에 있는 대상을 보고 그 사람을 인식하거나 떠올리는데 아무런 문제가 없지만 안면인식장애는 시력 장애가 없음에도 사람 얼굴 자체를 인식하지 못한다는 차이점이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C457-A90E-4656-9312-1D63AC09B14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740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자가진단테스트를 해봅시다</a:t>
            </a:r>
            <a:r>
              <a:rPr lang="en-US" altLang="ko-KR" dirty="0"/>
              <a:t>. </a:t>
            </a:r>
            <a:r>
              <a:rPr lang="ko-KR" altLang="en-US" dirty="0"/>
              <a:t>이 자가진단테스트는 </a:t>
            </a:r>
            <a:r>
              <a:rPr lang="ko-KR" altLang="en-US" dirty="0" err="1"/>
              <a:t>티비</a:t>
            </a:r>
            <a:r>
              <a:rPr lang="ko-KR" altLang="en-US" dirty="0"/>
              <a:t> 프로그램 </a:t>
            </a:r>
            <a:r>
              <a:rPr lang="ko-KR" altLang="en-US" dirty="0" err="1"/>
              <a:t>금쪽</a:t>
            </a:r>
            <a:r>
              <a:rPr lang="ko-KR" altLang="en-US" dirty="0"/>
              <a:t> 상담소 </a:t>
            </a:r>
            <a:r>
              <a:rPr lang="en-US" altLang="ko-KR" dirty="0"/>
              <a:t>106</a:t>
            </a:r>
            <a:r>
              <a:rPr lang="ko-KR" altLang="en-US" dirty="0"/>
              <a:t>회에 나왔던 내용입니다</a:t>
            </a:r>
            <a:r>
              <a:rPr lang="en-US" altLang="ko-KR" dirty="0"/>
              <a:t>. 1. </a:t>
            </a:r>
            <a:r>
              <a:rPr lang="ko-KR" altLang="en-US" dirty="0"/>
              <a:t>헤어스타일을 바꾸거나 모자를 쓸 경우 알아보기 어렵다</a:t>
            </a:r>
            <a:r>
              <a:rPr lang="en-US" altLang="ko-KR" dirty="0"/>
              <a:t>. 2. </a:t>
            </a:r>
            <a:r>
              <a:rPr lang="ko-KR" altLang="en-US" dirty="0"/>
              <a:t>드라마를 볼 때 출연자들이 헷갈려 집중하기 어렵다</a:t>
            </a:r>
            <a:r>
              <a:rPr lang="en-US" altLang="ko-KR" dirty="0"/>
              <a:t>.3. 1</a:t>
            </a:r>
            <a:r>
              <a:rPr lang="ko-KR" altLang="en-US" dirty="0"/>
              <a:t>년 이상 못 본 사람은 조금만 못 보면 잊어버린다</a:t>
            </a:r>
            <a:r>
              <a:rPr lang="en-US" altLang="ko-KR" dirty="0"/>
              <a:t>.4. </a:t>
            </a:r>
            <a:r>
              <a:rPr lang="ko-KR" altLang="en-US" dirty="0"/>
              <a:t>눈을 감으면 </a:t>
            </a:r>
            <a:r>
              <a:rPr lang="en-US" altLang="ko-KR" dirty="0"/>
              <a:t>5</a:t>
            </a:r>
            <a:r>
              <a:rPr lang="ko-KR" altLang="en-US" dirty="0"/>
              <a:t>명 이상의 얼굴을 떠올릴 수 없다</a:t>
            </a:r>
            <a:r>
              <a:rPr lang="en-US" altLang="ko-KR" dirty="0"/>
              <a:t>.5. </a:t>
            </a:r>
            <a:r>
              <a:rPr lang="ko-KR" altLang="en-US" dirty="0"/>
              <a:t>다른 사람들이 다가와 내게 인사하면 긴장한다</a:t>
            </a:r>
            <a:r>
              <a:rPr lang="en-US" altLang="ko-KR" dirty="0"/>
              <a:t>.6. </a:t>
            </a:r>
            <a:r>
              <a:rPr lang="ko-KR" altLang="en-US" dirty="0"/>
              <a:t>거울에 비친 본인의 얼굴이 낯설어서 놀란 적 있다</a:t>
            </a:r>
            <a:r>
              <a:rPr lang="en-US" altLang="ko-KR" dirty="0"/>
              <a:t>.7. </a:t>
            </a:r>
            <a:r>
              <a:rPr lang="ko-KR" altLang="en-US" dirty="0"/>
              <a:t>목소리와 사람의 얼굴을 매칭하기 어렵다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</a:t>
            </a:r>
            <a:r>
              <a:rPr lang="en-US" altLang="ko-KR" dirty="0"/>
              <a:t>7</a:t>
            </a:r>
            <a:r>
              <a:rPr lang="ko-KR" altLang="en-US" dirty="0"/>
              <a:t>가지 중 </a:t>
            </a:r>
            <a:r>
              <a:rPr lang="en-US" altLang="ko-KR" dirty="0"/>
              <a:t>5</a:t>
            </a:r>
            <a:r>
              <a:rPr lang="ko-KR" altLang="en-US" dirty="0"/>
              <a:t>가지 이상일 경우 </a:t>
            </a:r>
            <a:r>
              <a:rPr lang="ko-KR" altLang="en-US" dirty="0" err="1"/>
              <a:t>안면실인증일</a:t>
            </a:r>
            <a:r>
              <a:rPr lang="ko-KR" altLang="en-US" dirty="0"/>
              <a:t> 가능성이 높습니다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C457-A90E-4656-9312-1D63AC09B14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63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제가 참고한 </a:t>
            </a:r>
            <a:r>
              <a:rPr lang="ko-KR" altLang="en-US" dirty="0" err="1"/>
              <a:t>문헌자료입니다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C457-A90E-4656-9312-1D63AC09B14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0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이상으로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C457-A90E-4656-9312-1D63AC09B14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78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목차로는 정의</a:t>
            </a:r>
            <a:r>
              <a:rPr lang="en-US" altLang="ko-KR" dirty="0"/>
              <a:t>,</a:t>
            </a:r>
            <a:r>
              <a:rPr lang="ko-KR" altLang="en-US" dirty="0"/>
              <a:t> 등장과 최근 사례</a:t>
            </a:r>
            <a:r>
              <a:rPr lang="en-US" altLang="ko-KR" dirty="0"/>
              <a:t>, </a:t>
            </a:r>
            <a:r>
              <a:rPr lang="ko-KR" altLang="en-US" dirty="0"/>
              <a:t>원인</a:t>
            </a:r>
            <a:r>
              <a:rPr lang="en-US" altLang="ko-KR" dirty="0"/>
              <a:t>, </a:t>
            </a:r>
            <a:r>
              <a:rPr lang="ko-KR" altLang="en-US" dirty="0"/>
              <a:t>증상</a:t>
            </a:r>
            <a:r>
              <a:rPr lang="en-US" altLang="ko-KR" dirty="0"/>
              <a:t>, </a:t>
            </a:r>
            <a:r>
              <a:rPr lang="ko-KR" altLang="en-US" dirty="0"/>
              <a:t>경과 및 주의 사항</a:t>
            </a:r>
            <a:r>
              <a:rPr lang="en-US" altLang="ko-KR" dirty="0"/>
              <a:t>, </a:t>
            </a:r>
            <a:r>
              <a:rPr lang="ko-KR" altLang="en-US" dirty="0"/>
              <a:t>치료 방법</a:t>
            </a:r>
            <a:r>
              <a:rPr lang="en-US" altLang="ko-KR" dirty="0"/>
              <a:t>, </a:t>
            </a:r>
            <a:r>
              <a:rPr lang="ko-KR" altLang="en-US" dirty="0"/>
              <a:t>유사한 증상</a:t>
            </a:r>
            <a:r>
              <a:rPr lang="en-US" altLang="ko-KR" dirty="0"/>
              <a:t>, </a:t>
            </a:r>
            <a:r>
              <a:rPr lang="ko-KR" altLang="en-US" dirty="0"/>
              <a:t>자가진단 순으로 발표를 하겠습니다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C457-A90E-4656-9312-1D63AC09B1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953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안면인식장애란 </a:t>
            </a:r>
            <a:r>
              <a:rPr lang="ko-KR" altLang="en-US" dirty="0" err="1"/>
              <a:t>안면실인증이라고도</a:t>
            </a:r>
            <a:r>
              <a:rPr lang="ko-KR" altLang="en-US" dirty="0"/>
              <a:t> 불리며 전 세계 인구 </a:t>
            </a:r>
            <a:r>
              <a:rPr lang="en-US" altLang="ko-KR" dirty="0"/>
              <a:t>100</a:t>
            </a:r>
            <a:r>
              <a:rPr lang="ko-KR" altLang="en-US" dirty="0"/>
              <a:t>명 중 </a:t>
            </a:r>
            <a:r>
              <a:rPr lang="en-US" altLang="ko-KR" dirty="0"/>
              <a:t>2</a:t>
            </a:r>
            <a:r>
              <a:rPr lang="ko-KR" altLang="en-US" dirty="0"/>
              <a:t>명이 겪을 정도로 흔한 증상으로</a:t>
            </a:r>
            <a:r>
              <a:rPr lang="en-US" altLang="ko-KR" dirty="0"/>
              <a:t>,</a:t>
            </a:r>
            <a:r>
              <a:rPr lang="ko-KR" altLang="en-US" dirty="0"/>
              <a:t>시력 장애나 시각 장애가 없고 말하기 장애가 없는 상태에서 사람 얼굴을 인식하지 못하는 증상을 뜻합니다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C457-A90E-4656-9312-1D63AC09B1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037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투키디데스의</a:t>
            </a:r>
            <a:r>
              <a:rPr lang="ko-KR" altLang="en-US" dirty="0"/>
              <a:t> </a:t>
            </a:r>
            <a:r>
              <a:rPr lang="en-US" altLang="ko-KR" dirty="0"/>
              <a:t>《</a:t>
            </a:r>
            <a:r>
              <a:rPr lang="ko-KR" altLang="en-US" dirty="0" err="1"/>
              <a:t>펠로폰네소스</a:t>
            </a:r>
            <a:r>
              <a:rPr lang="ko-KR" altLang="en-US" dirty="0"/>
              <a:t> </a:t>
            </a:r>
            <a:r>
              <a:rPr lang="ko-KR" altLang="en-US" dirty="0" err="1"/>
              <a:t>전쟁사</a:t>
            </a:r>
            <a:r>
              <a:rPr lang="en-US" altLang="ko-KR" dirty="0"/>
              <a:t>》</a:t>
            </a:r>
            <a:r>
              <a:rPr lang="ko-KR" altLang="en-US" dirty="0"/>
              <a:t>엔 머리를 다친 군인의 사례가 기술되어 있으며</a:t>
            </a:r>
            <a:r>
              <a:rPr lang="en-US" altLang="ko-KR" dirty="0"/>
              <a:t>, </a:t>
            </a:r>
            <a:r>
              <a:rPr lang="ko-KR" altLang="en-US" dirty="0"/>
              <a:t>이후에도 비슷한 사례가 많이 보고되어 왔다</a:t>
            </a:r>
            <a:r>
              <a:rPr lang="en-US" altLang="ko-KR" dirty="0"/>
              <a:t>. 1947</a:t>
            </a:r>
            <a:r>
              <a:rPr lang="ko-KR" altLang="en-US" dirty="0"/>
              <a:t>년에 일련의 증상을 독일의 신경학자 </a:t>
            </a:r>
            <a:r>
              <a:rPr lang="ko-KR" altLang="en-US" dirty="0" err="1"/>
              <a:t>요아힘</a:t>
            </a:r>
            <a:r>
              <a:rPr lang="ko-KR" altLang="en-US" dirty="0"/>
              <a:t> </a:t>
            </a:r>
            <a:r>
              <a:rPr lang="ko-KR" altLang="en-US" dirty="0" err="1"/>
              <a:t>보다머가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다른 인지 기능에는 지장이 없는 선택적인 장애</a:t>
            </a:r>
            <a:r>
              <a:rPr lang="en-US" altLang="ko-KR" dirty="0"/>
              <a:t>"</a:t>
            </a:r>
            <a:r>
              <a:rPr lang="ko-KR" altLang="en-US" dirty="0"/>
              <a:t>로 정리해 </a:t>
            </a:r>
            <a:r>
              <a:rPr lang="ko-KR" altLang="en-US" dirty="0" err="1"/>
              <a:t>안면실인이라고</a:t>
            </a:r>
            <a:r>
              <a:rPr lang="ko-KR" altLang="en-US" dirty="0"/>
              <a:t> 명명하였습니다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최근에는 </a:t>
            </a:r>
            <a:r>
              <a:rPr lang="ko-KR" altLang="en-US" dirty="0" err="1"/>
              <a:t>방시혁</a:t>
            </a:r>
            <a:r>
              <a:rPr lang="ko-KR" altLang="en-US" dirty="0"/>
              <a:t> 의장이 </a:t>
            </a:r>
            <a:r>
              <a:rPr lang="ko-KR" altLang="en-US" dirty="0" err="1"/>
              <a:t>뉴진스</a:t>
            </a:r>
            <a:r>
              <a:rPr lang="ko-KR" altLang="en-US" dirty="0"/>
              <a:t> 멤버들의 인사를 무시했던 이유에 대해 안면인식장애 때문이라고 답해 해당 증상에 대한 관심이 높아지고 있으며 최근 인기리에 종영한 드라마 </a:t>
            </a:r>
            <a:r>
              <a:rPr lang="en-US" altLang="ko-KR" dirty="0"/>
              <a:t>'</a:t>
            </a:r>
            <a:r>
              <a:rPr lang="ko-KR" altLang="en-US" dirty="0"/>
              <a:t>눈물의 여왕</a:t>
            </a:r>
            <a:r>
              <a:rPr lang="en-US" altLang="ko-KR" dirty="0"/>
              <a:t>'</a:t>
            </a:r>
            <a:r>
              <a:rPr lang="ko-KR" altLang="en-US" dirty="0"/>
              <a:t>속 주인공도 뇌손상으로 인한 안면 인식 장애를 겪는 모습을 그려 눈길을 사기도 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C457-A90E-4656-9312-1D63AC09B1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916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안면인식장애의 원인은 무엇일까요</a:t>
            </a:r>
            <a:r>
              <a:rPr lang="en-US" altLang="ko-KR" dirty="0"/>
              <a:t>?</a:t>
            </a:r>
          </a:p>
          <a:p>
            <a:r>
              <a:rPr lang="ko-KR" alt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Noto Sans KR"/>
              </a:rPr>
              <a:t>안면인식장애는 안면 인식을 담당하는 하부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Noto Sans KR"/>
              </a:rPr>
              <a:t>후두측두엽이</a:t>
            </a:r>
            <a:r>
              <a:rPr lang="ko-KR" alt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Noto Sans KR"/>
              </a:rPr>
              <a:t> 손상되어 발생합니다</a:t>
            </a:r>
            <a:r>
              <a:rPr lang="en-US" altLang="ko-K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Noto Sans KR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Noto Sans KR"/>
              </a:rPr>
              <a:t>우측의 병변이 더 중요한 역할을 담당하는 것으로 알려져 있으나</a:t>
            </a:r>
            <a:r>
              <a:rPr lang="en-US" altLang="ko-K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Noto Sans KR"/>
              </a:rPr>
              <a:t>,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Noto Sans KR"/>
              </a:rPr>
              <a:t>양측성</a:t>
            </a:r>
            <a:r>
              <a:rPr lang="ko-KR" alt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Noto Sans KR"/>
              </a:rPr>
              <a:t> 손상에서 잘 발생합니다</a:t>
            </a:r>
            <a:r>
              <a:rPr lang="en-US" altLang="ko-K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Noto Sans KR"/>
              </a:rPr>
              <a:t>. </a:t>
            </a:r>
          </a:p>
          <a:p>
            <a:r>
              <a:rPr lang="ko-KR" alt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Noto Sans KR"/>
              </a:rPr>
              <a:t>해당 부위의 손상은 뇌경색</a:t>
            </a:r>
            <a:r>
              <a:rPr lang="en-US" altLang="ko-K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Noto Sans KR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Noto Sans KR"/>
              </a:rPr>
              <a:t>뇌출혈</a:t>
            </a:r>
            <a:r>
              <a:rPr lang="en-US" altLang="ko-K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Noto Sans KR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Noto Sans KR"/>
              </a:rPr>
              <a:t>외상</a:t>
            </a:r>
            <a:r>
              <a:rPr lang="en-US" altLang="ko-K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Noto Sans KR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Noto Sans KR"/>
              </a:rPr>
              <a:t>뇌종양 등에 의하여 발생할 수도 있으며</a:t>
            </a:r>
            <a:r>
              <a:rPr lang="en-US" altLang="ko-K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Noto Sans KR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Noto Sans KR"/>
              </a:rPr>
              <a:t>치매</a:t>
            </a:r>
            <a:r>
              <a:rPr lang="en-US" altLang="ko-K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Noto Sans KR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Noto Sans KR"/>
              </a:rPr>
              <a:t>알츠하이머병 같은 퇴행성 뇌 질환 때문에 발생할 수도 있습니다</a:t>
            </a:r>
            <a:r>
              <a:rPr lang="en-US" altLang="ko-K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Noto Sans KR"/>
              </a:rPr>
              <a:t>. </a:t>
            </a:r>
          </a:p>
          <a:p>
            <a:r>
              <a:rPr lang="ko-KR" alt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Noto Sans KR"/>
              </a:rPr>
              <a:t>또한 해마 주위 이랑이나 주변 뇌 영역이 손상되어 얼굴에 대한 기억 저장소와의 연결이 끊어져 발생할 수도 있습니다</a:t>
            </a:r>
            <a:r>
              <a:rPr lang="en-US" altLang="ko-K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Noto Sans KR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C457-A90E-4656-9312-1D63AC09B1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931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안면인식장애는 얼굴을 보면 얼굴이라는 것을 인식하고 눈</a:t>
            </a:r>
            <a:r>
              <a:rPr lang="en-US" altLang="ko-KR" dirty="0"/>
              <a:t>,</a:t>
            </a:r>
            <a:r>
              <a:rPr lang="ko-KR" altLang="en-US" dirty="0"/>
              <a:t>코</a:t>
            </a:r>
            <a:r>
              <a:rPr lang="en-US" altLang="ko-KR" dirty="0"/>
              <a:t>, </a:t>
            </a:r>
            <a:r>
              <a:rPr lang="ko-KR" altLang="en-US" dirty="0"/>
              <a:t>입</a:t>
            </a:r>
            <a:r>
              <a:rPr lang="en-US" altLang="ko-KR" dirty="0"/>
              <a:t> </a:t>
            </a:r>
            <a:r>
              <a:rPr lang="ko-KR" altLang="en-US" dirty="0"/>
              <a:t>등의 부위를 인식할 수는 있지만 전체적으로 조합하여 누구의 얼굴인지 정확히 인식 불가능하며 옷이나 목소리 등 다른 정보를 통해 누구인지를 식별한다</a:t>
            </a:r>
            <a:r>
              <a:rPr lang="en-US" altLang="ko-KR" dirty="0"/>
              <a:t>. </a:t>
            </a:r>
            <a:r>
              <a:rPr lang="ko-KR" altLang="en-US" dirty="0"/>
              <a:t>증상이 심한 경우 거울 속 본인의 얼굴을 보면서도 아무것도 없다고 느낀다</a:t>
            </a:r>
            <a:r>
              <a:rPr lang="en-US" altLang="ko-KR" dirty="0"/>
              <a:t>. </a:t>
            </a:r>
            <a:r>
              <a:rPr lang="ko-KR" altLang="en-US" dirty="0"/>
              <a:t>이러한 안면인식장애 증상들로 인하여 사람들과 대화나 사회적 상호작용에서 어려움을 겪는 경우가 많이 생긴다고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C457-A90E-4656-9312-1D63AC09B1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516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안면실인증의</a:t>
            </a:r>
            <a:r>
              <a:rPr lang="ko-KR" altLang="en-US" dirty="0"/>
              <a:t> 증상에 관한 영상을 준비했습니다</a:t>
            </a:r>
            <a:r>
              <a:rPr lang="en-US" altLang="ko-KR" dirty="0"/>
              <a:t>. </a:t>
            </a:r>
            <a:r>
              <a:rPr lang="ko-KR" altLang="en-US" dirty="0"/>
              <a:t>해당 영상은 드라마 </a:t>
            </a:r>
            <a:r>
              <a:rPr lang="en-US" altLang="ko-KR" dirty="0"/>
              <a:t>‘</a:t>
            </a:r>
            <a:r>
              <a:rPr lang="ko-KR" altLang="en-US" dirty="0" err="1"/>
              <a:t>뷰티인사이드</a:t>
            </a:r>
            <a:r>
              <a:rPr lang="en-US" altLang="ko-KR" dirty="0"/>
              <a:t>‘ </a:t>
            </a:r>
            <a:r>
              <a:rPr lang="ko-KR" altLang="en-US" dirty="0"/>
              <a:t>속 주인공인 서도재가 안면인식장애 </a:t>
            </a:r>
            <a:r>
              <a:rPr lang="en-US" altLang="ko-KR" dirty="0"/>
              <a:t>(</a:t>
            </a:r>
            <a:r>
              <a:rPr lang="ko-KR" altLang="en-US" dirty="0" err="1"/>
              <a:t>안면실인증</a:t>
            </a:r>
            <a:r>
              <a:rPr lang="en-US" altLang="ko-KR" dirty="0"/>
              <a:t>)</a:t>
            </a:r>
            <a:r>
              <a:rPr lang="ko-KR" altLang="en-US" dirty="0"/>
              <a:t> 극복을 위해 노력하여 주변 사람들을 알아보지만 정작 거울 속 자신의 얼굴은 못 알아보는 모습이 담긴 영상입니다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C457-A90E-4656-9312-1D63AC09B1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4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안면 실인증은 그 원인들을 치료하는 것으로 원인들을 파악하는 것이 중요합니다</a:t>
            </a:r>
            <a:r>
              <a:rPr lang="en-US" altLang="ko-KR" dirty="0"/>
              <a:t>. </a:t>
            </a:r>
            <a:r>
              <a:rPr lang="ko-KR" altLang="en-US" dirty="0"/>
              <a:t>예를 들어 뇌경색이나 뇌출혈에 의한 경우 기전에 따른 재발을 막는 것이 주된 치료가 됩니다</a:t>
            </a:r>
            <a:r>
              <a:rPr lang="en-US" altLang="ko-KR" dirty="0"/>
              <a:t>. </a:t>
            </a:r>
            <a:r>
              <a:rPr lang="ko-KR" altLang="en-US" dirty="0"/>
              <a:t>반면 퇴행성 질환에 의한 경우 아직까지도 뚜렷한 치료 방법이 밝혀진 것이 없다고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원인을 파악하여 치료하는 것도 중요하지만 재활 및 재교육 프로그램을 통해 환자의 얼굴 인식 능력을 향상시키고 일상생활에 더 나은 적응을 돕기 위해 도움을 주고</a:t>
            </a:r>
            <a:r>
              <a:rPr lang="en-US" altLang="ko-KR" dirty="0"/>
              <a:t>, </a:t>
            </a:r>
            <a:r>
              <a:rPr lang="ko-KR" altLang="en-US" dirty="0"/>
              <a:t>특수 보조 도구나 기술 활용을 통해 얼굴 특징을 강조해 주거나 음성인식 등을 활용하여 일상생활에서 더 나은 인식능력을 갖도록 돕는 것도 중요합니다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C457-A90E-4656-9312-1D63AC09B1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4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안면인식 장애의 경과는 원인 질환에 다라 다르다</a:t>
            </a:r>
            <a:r>
              <a:rPr lang="en-US" altLang="ko-KR" dirty="0"/>
              <a:t>.</a:t>
            </a:r>
            <a:r>
              <a:rPr lang="ko-KR" altLang="en-US" dirty="0"/>
              <a:t>뇌경색</a:t>
            </a:r>
            <a:r>
              <a:rPr lang="en-US" altLang="ko-KR" dirty="0"/>
              <a:t>, </a:t>
            </a:r>
            <a:r>
              <a:rPr lang="ko-KR" altLang="en-US" dirty="0"/>
              <a:t>뇌출혈의 경우 초기 손상 정도가 중요하며</a:t>
            </a:r>
            <a:r>
              <a:rPr lang="en-US" altLang="ko-KR" dirty="0"/>
              <a:t>, </a:t>
            </a:r>
            <a:r>
              <a:rPr lang="ko-KR" altLang="en-US" dirty="0"/>
              <a:t>재발하지 않으면  더 진행되지 않고 그 상태가 유지되거나 호전되는 경과를 보일 수 있다</a:t>
            </a:r>
            <a:r>
              <a:rPr lang="en-US" altLang="ko-KR" dirty="0"/>
              <a:t>. </a:t>
            </a:r>
            <a:r>
              <a:rPr lang="ko-KR" altLang="en-US" dirty="0"/>
              <a:t>반면 퇴행성 질환 때문에 발생했다면 증상이 호전되지 않고 점차 진행된다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안면인식장애 환자는 목소리</a:t>
            </a:r>
            <a:r>
              <a:rPr lang="en-US" altLang="ko-KR" dirty="0"/>
              <a:t>, </a:t>
            </a:r>
            <a:r>
              <a:rPr lang="ko-KR" altLang="en-US" dirty="0"/>
              <a:t>옷 등을 기반으로 상대방을 추정할 수 있지만 완전하지 못한 경우가 많다</a:t>
            </a:r>
            <a:r>
              <a:rPr lang="en-US" altLang="ko-KR" dirty="0"/>
              <a:t>. </a:t>
            </a:r>
            <a:r>
              <a:rPr lang="ko-KR" altLang="en-US" dirty="0"/>
              <a:t>따라서 주변 사람들에게 본인의 건강 문제를 알리고 양해를 구하거나 도움을 받는 것이 좋다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C457-A90E-4656-9312-1D63AC09B1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7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22.png"/><Relationship Id="rId10" Type="http://schemas.openxmlformats.org/officeDocument/2006/relationships/image" Target="../media/image68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s://youtu.be/wc1wsE3aWPI?si=Fdg_RcACBTHEVVdn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0" y="-215900"/>
            <a:ext cx="18376900" cy="10782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1400" y="2222500"/>
            <a:ext cx="6172200" cy="5981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0" y="1358900"/>
            <a:ext cx="10769600" cy="4521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800" y="3187700"/>
            <a:ext cx="10236200" cy="4813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71700" y="9588500"/>
            <a:ext cx="3657600" cy="9398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3100" y="2603500"/>
            <a:ext cx="1854200" cy="2946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84400" y="9080500"/>
            <a:ext cx="3124200" cy="939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0" y="-88900"/>
            <a:ext cx="18376900" cy="10782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84800"/>
            <a:ext cx="17678400" cy="3302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85725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394700" y="4102100"/>
            <a:ext cx="1435100" cy="63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5400" y="1384300"/>
            <a:ext cx="11049000" cy="269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00" y="5651500"/>
            <a:ext cx="172212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0" y="-88900"/>
            <a:ext cx="18376900" cy="10782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393700"/>
            <a:ext cx="10325100" cy="2692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0" y="2362200"/>
            <a:ext cx="18148300" cy="1663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800" y="3822700"/>
            <a:ext cx="18161000" cy="1549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5588000"/>
            <a:ext cx="4038600" cy="4038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5588000"/>
            <a:ext cx="4038600" cy="4038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77800" y="5588000"/>
            <a:ext cx="4038600" cy="403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0800" y="6629400"/>
            <a:ext cx="4368800" cy="2146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9600" y="6629400"/>
            <a:ext cx="4483100" cy="2146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35000" y="6819900"/>
            <a:ext cx="3276600" cy="1651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376900" cy="10782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5029200"/>
            <a:ext cx="7886700" cy="3810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0400" y="5029200"/>
            <a:ext cx="7886700" cy="3810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8572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114800" y="3873500"/>
            <a:ext cx="1435100" cy="635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857250000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738100" y="3810000"/>
            <a:ext cx="1435100" cy="63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00" y="5600700"/>
            <a:ext cx="9144000" cy="2959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7200" y="5943600"/>
            <a:ext cx="8204200" cy="2209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900" y="1016000"/>
            <a:ext cx="8585200" cy="2692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5100" y="1016000"/>
            <a:ext cx="3721100" cy="2616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26700" y="977900"/>
            <a:ext cx="6604000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900" y="-114300"/>
            <a:ext cx="18376900" cy="10782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6500" y="2057400"/>
            <a:ext cx="4953000" cy="6172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71600"/>
            <a:ext cx="8547100" cy="2628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00" y="3530600"/>
            <a:ext cx="11493500" cy="4597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9004300"/>
            <a:ext cx="127508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900" y="-114300"/>
            <a:ext cx="18376900" cy="10782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7800" y="977900"/>
            <a:ext cx="4419600" cy="2273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2908300"/>
            <a:ext cx="181102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0" y="-215900"/>
            <a:ext cx="18376900" cy="10782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3800" y="2260600"/>
            <a:ext cx="3276600" cy="2133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5800" y="1955800"/>
            <a:ext cx="6769100" cy="5880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400" y="1714500"/>
            <a:ext cx="10985500" cy="4495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2700" y="3733800"/>
            <a:ext cx="8166100" cy="4749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71700" y="9588500"/>
            <a:ext cx="3657600" cy="939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84400" y="9080500"/>
            <a:ext cx="3124200" cy="939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0" y="-88900"/>
            <a:ext cx="18376900" cy="10782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200" y="-127000"/>
            <a:ext cx="5194300" cy="3162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" y="2755900"/>
            <a:ext cx="2908300" cy="29083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4305300"/>
            <a:ext cx="812800" cy="38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500" y="2755900"/>
            <a:ext cx="2908300" cy="2908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700" y="2844800"/>
            <a:ext cx="2908300" cy="2908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5400" y="4343400"/>
            <a:ext cx="8128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900" y="6223000"/>
            <a:ext cx="2908300" cy="29083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1700" y="7670800"/>
            <a:ext cx="8128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900" y="6223000"/>
            <a:ext cx="2908300" cy="29083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5700" y="7670800"/>
            <a:ext cx="8128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1700" y="6121400"/>
            <a:ext cx="2908300" cy="29083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-1176324800" y="2147483647"/>
            <a:ext cx="2147483647" cy="476250000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8900" y="7670800"/>
            <a:ext cx="24892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5400" y="2882900"/>
            <a:ext cx="2908300" cy="29083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4800" y="4305300"/>
            <a:ext cx="812800" cy="381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62300" y="4229100"/>
            <a:ext cx="25527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5700" y="6223000"/>
            <a:ext cx="2908300" cy="29083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7800" y="7607300"/>
            <a:ext cx="812800" cy="38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000" y="3429000"/>
            <a:ext cx="2794000" cy="1790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1100" y="3606800"/>
            <a:ext cx="2781300" cy="17526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27000" y="3619500"/>
            <a:ext cx="2857500" cy="17907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0400" y="6527800"/>
            <a:ext cx="2832100" cy="25146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37900" y="6515100"/>
            <a:ext cx="2997200" cy="25400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214600" y="6502400"/>
            <a:ext cx="2819400" cy="25400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57500" y="6527800"/>
            <a:ext cx="3302000" cy="25146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54500" y="2997200"/>
            <a:ext cx="3695700" cy="260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0" y="-88900"/>
            <a:ext cx="18376900" cy="10782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00" y="1117600"/>
            <a:ext cx="8445500" cy="26416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85725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394700" y="4000500"/>
            <a:ext cx="1435100" cy="63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5143500"/>
            <a:ext cx="17678400" cy="3302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2700" y="5397500"/>
            <a:ext cx="185166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0" y="-88900"/>
            <a:ext cx="18376900" cy="10782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600" y="152400"/>
            <a:ext cx="13944600" cy="2628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0" y="2082800"/>
            <a:ext cx="16992600" cy="8051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0" y="-88900"/>
            <a:ext cx="18376900" cy="10782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3340100"/>
            <a:ext cx="6908800" cy="6451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9960000">
            <a:off x="6731000" y="4406900"/>
            <a:ext cx="1130300" cy="1524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152400"/>
            <a:ext cx="9169400" cy="2628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6100" y="4089400"/>
            <a:ext cx="9715500" cy="5054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000" y="1828800"/>
            <a:ext cx="14935200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0" y="-88900"/>
            <a:ext cx="18376900" cy="10782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800" y="635000"/>
            <a:ext cx="9118600" cy="2628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85800" y="6375400"/>
            <a:ext cx="16586200" cy="965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3149600"/>
            <a:ext cx="15963900" cy="3263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800" y="4165600"/>
            <a:ext cx="1524000" cy="1244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1200" y="3403600"/>
            <a:ext cx="12141200" cy="3416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6400" y="8128000"/>
            <a:ext cx="14897100" cy="2006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0" y="-88900"/>
            <a:ext cx="18376900" cy="10782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100" y="889000"/>
            <a:ext cx="14897100" cy="6781800"/>
          </a:xfrm>
          <a:prstGeom prst="rect">
            <a:avLst/>
          </a:prstGeom>
        </p:spPr>
      </p:pic>
      <p:pic>
        <p:nvPicPr>
          <p:cNvPr id="5" name="Picture 5">
            <a:hlinkClick r:id="rId4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800" y="8128000"/>
            <a:ext cx="1587500" cy="1587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6900" y="8902700"/>
            <a:ext cx="13677900" cy="88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376900" cy="10782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900" y="5626100"/>
            <a:ext cx="18910300" cy="5067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0" y="6477000"/>
            <a:ext cx="4203700" cy="3213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00" y="-76200"/>
            <a:ext cx="5689600" cy="269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600" y="8229600"/>
            <a:ext cx="10401300" cy="2603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955800"/>
            <a:ext cx="9626600" cy="2705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6900" y="6515100"/>
            <a:ext cx="12636500" cy="2082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900" y="3530600"/>
            <a:ext cx="8255000" cy="2082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64900" y="698500"/>
            <a:ext cx="5295900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376900" cy="10782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900" y="5384800"/>
            <a:ext cx="18465800" cy="5067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7100" y="6845300"/>
            <a:ext cx="5880100" cy="2628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6300" y="825500"/>
            <a:ext cx="14693900" cy="5016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00" y="5994400"/>
            <a:ext cx="12649200" cy="4191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8900" y="1651000"/>
            <a:ext cx="3962400" cy="2705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719</Words>
  <Application>Microsoft Office PowerPoint</Application>
  <PresentationFormat>사용자 지정</PresentationFormat>
  <Paragraphs>37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Noto Sans KR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재림 이</cp:lastModifiedBy>
  <cp:revision>3</cp:revision>
  <dcterms:created xsi:type="dcterms:W3CDTF">2006-08-16T00:00:00Z</dcterms:created>
  <dcterms:modified xsi:type="dcterms:W3CDTF">2024-05-27T17:03:38Z</dcterms:modified>
</cp:coreProperties>
</file>