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71" r:id="rId2"/>
    <p:sldId id="281" r:id="rId3"/>
    <p:sldId id="303" r:id="rId4"/>
    <p:sldId id="304" r:id="rId5"/>
    <p:sldId id="311" r:id="rId6"/>
    <p:sldId id="305" r:id="rId7"/>
    <p:sldId id="314" r:id="rId8"/>
    <p:sldId id="317" r:id="rId9"/>
    <p:sldId id="320" r:id="rId10"/>
    <p:sldId id="321" r:id="rId11"/>
    <p:sldId id="308" r:id="rId12"/>
    <p:sldId id="315" r:id="rId13"/>
    <p:sldId id="312" r:id="rId14"/>
    <p:sldId id="307" r:id="rId15"/>
    <p:sldId id="313" r:id="rId16"/>
    <p:sldId id="309" r:id="rId17"/>
    <p:sldId id="272" r:id="rId18"/>
    <p:sldId id="316"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2020"/>
    <a:srgbClr val="002060"/>
    <a:srgbClr val="19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45" autoAdjust="0"/>
    <p:restoredTop sz="94249" autoAdjust="0"/>
  </p:normalViewPr>
  <p:slideViewPr>
    <p:cSldViewPr snapToGrid="0">
      <p:cViewPr varScale="1">
        <p:scale>
          <a:sx n="72" d="100"/>
          <a:sy n="72" d="100"/>
        </p:scale>
        <p:origin x="702" y="6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36A3C4-F703-4631-9D06-2B5D505684BB}" type="datetimeFigureOut">
              <a:rPr lang="zh-CN" altLang="en-US" smtClean="0"/>
              <a:t>2021/5/12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4C85B2-377A-432A-9B74-F1BDA710BB8F}" type="slidenum">
              <a:rPr lang="zh-CN" altLang="en-US" smtClean="0"/>
              <a:t>‹#›</a:t>
            </a:fld>
            <a:endParaRPr lang="zh-CN" altLang="en-US"/>
          </a:p>
        </p:txBody>
      </p:sp>
    </p:spTree>
    <p:extLst>
      <p:ext uri="{BB962C8B-B14F-4D97-AF65-F5344CB8AC3E}">
        <p14:creationId xmlns:p14="http://schemas.microsoft.com/office/powerpoint/2010/main" val="2814814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幻灯片图像占位符 1"/>
          <p:cNvSpPr>
            <a:spLocks noGrp="1" noRot="1" noChangeAspect="1" noTextEdit="1"/>
          </p:cNvSpPr>
          <p:nvPr>
            <p:ph type="sldImg"/>
          </p:nvPr>
        </p:nvSpPr>
        <p:spPr>
          <a:xfrm>
            <a:off x="685800" y="1143000"/>
            <a:ext cx="5486400" cy="3086100"/>
          </a:xfrm>
          <a:ln/>
        </p:spPr>
      </p:sp>
      <p:sp>
        <p:nvSpPr>
          <p:cNvPr id="3584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zh-CN" altLang="en-US" dirty="0">
              <a:latin typeface="宋体" charset="0"/>
              <a:ea typeface="宋体" charset="0"/>
            </a:endParaRPr>
          </a:p>
        </p:txBody>
      </p:sp>
    </p:spTree>
    <p:extLst>
      <p:ext uri="{BB962C8B-B14F-4D97-AF65-F5344CB8AC3E}">
        <p14:creationId xmlns:p14="http://schemas.microsoft.com/office/powerpoint/2010/main" val="1331655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10</a:t>
            </a:fld>
            <a:endParaRPr lang="zh-CN" altLang="en-US"/>
          </a:p>
        </p:txBody>
      </p:sp>
    </p:spTree>
    <p:extLst>
      <p:ext uri="{BB962C8B-B14F-4D97-AF65-F5344CB8AC3E}">
        <p14:creationId xmlns:p14="http://schemas.microsoft.com/office/powerpoint/2010/main" val="4251049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11</a:t>
            </a:fld>
            <a:endParaRPr lang="zh-CN" altLang="en-US"/>
          </a:p>
        </p:txBody>
      </p:sp>
    </p:spTree>
    <p:extLst>
      <p:ext uri="{BB962C8B-B14F-4D97-AF65-F5344CB8AC3E}">
        <p14:creationId xmlns:p14="http://schemas.microsoft.com/office/powerpoint/2010/main" val="29677955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12</a:t>
            </a:fld>
            <a:endParaRPr lang="zh-CN" altLang="en-US"/>
          </a:p>
        </p:txBody>
      </p:sp>
    </p:spTree>
    <p:extLst>
      <p:ext uri="{BB962C8B-B14F-4D97-AF65-F5344CB8AC3E}">
        <p14:creationId xmlns:p14="http://schemas.microsoft.com/office/powerpoint/2010/main" val="27011243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13</a:t>
            </a:fld>
            <a:endParaRPr lang="zh-CN" altLang="en-US"/>
          </a:p>
        </p:txBody>
      </p:sp>
    </p:spTree>
    <p:extLst>
      <p:ext uri="{BB962C8B-B14F-4D97-AF65-F5344CB8AC3E}">
        <p14:creationId xmlns:p14="http://schemas.microsoft.com/office/powerpoint/2010/main" val="3899971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14</a:t>
            </a:fld>
            <a:endParaRPr lang="zh-CN" altLang="en-US"/>
          </a:p>
        </p:txBody>
      </p:sp>
    </p:spTree>
    <p:extLst>
      <p:ext uri="{BB962C8B-B14F-4D97-AF65-F5344CB8AC3E}">
        <p14:creationId xmlns:p14="http://schemas.microsoft.com/office/powerpoint/2010/main" val="362978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15</a:t>
            </a:fld>
            <a:endParaRPr lang="zh-CN" altLang="en-US"/>
          </a:p>
        </p:txBody>
      </p:sp>
    </p:spTree>
    <p:extLst>
      <p:ext uri="{BB962C8B-B14F-4D97-AF65-F5344CB8AC3E}">
        <p14:creationId xmlns:p14="http://schemas.microsoft.com/office/powerpoint/2010/main" val="35220315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16</a:t>
            </a:fld>
            <a:endParaRPr lang="zh-CN" altLang="en-US"/>
          </a:p>
        </p:txBody>
      </p:sp>
    </p:spTree>
    <p:extLst>
      <p:ext uri="{BB962C8B-B14F-4D97-AF65-F5344CB8AC3E}">
        <p14:creationId xmlns:p14="http://schemas.microsoft.com/office/powerpoint/2010/main" val="4278049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17</a:t>
            </a:fld>
            <a:endParaRPr lang="zh-CN" altLang="en-US"/>
          </a:p>
        </p:txBody>
      </p:sp>
    </p:spTree>
    <p:extLst>
      <p:ext uri="{BB962C8B-B14F-4D97-AF65-F5344CB8AC3E}">
        <p14:creationId xmlns:p14="http://schemas.microsoft.com/office/powerpoint/2010/main" val="2826013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18</a:t>
            </a:fld>
            <a:endParaRPr lang="zh-CN" altLang="en-US"/>
          </a:p>
        </p:txBody>
      </p:sp>
    </p:spTree>
    <p:extLst>
      <p:ext uri="{BB962C8B-B14F-4D97-AF65-F5344CB8AC3E}">
        <p14:creationId xmlns:p14="http://schemas.microsoft.com/office/powerpoint/2010/main" val="4078079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2</a:t>
            </a:fld>
            <a:endParaRPr lang="zh-CN" altLang="en-US"/>
          </a:p>
        </p:txBody>
      </p:sp>
    </p:spTree>
    <p:extLst>
      <p:ext uri="{BB962C8B-B14F-4D97-AF65-F5344CB8AC3E}">
        <p14:creationId xmlns:p14="http://schemas.microsoft.com/office/powerpoint/2010/main" val="819956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3</a:t>
            </a:fld>
            <a:endParaRPr lang="zh-CN" altLang="en-US"/>
          </a:p>
        </p:txBody>
      </p:sp>
    </p:spTree>
    <p:extLst>
      <p:ext uri="{BB962C8B-B14F-4D97-AF65-F5344CB8AC3E}">
        <p14:creationId xmlns:p14="http://schemas.microsoft.com/office/powerpoint/2010/main" val="284575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4</a:t>
            </a:fld>
            <a:endParaRPr lang="zh-CN" altLang="en-US"/>
          </a:p>
        </p:txBody>
      </p:sp>
    </p:spTree>
    <p:extLst>
      <p:ext uri="{BB962C8B-B14F-4D97-AF65-F5344CB8AC3E}">
        <p14:creationId xmlns:p14="http://schemas.microsoft.com/office/powerpoint/2010/main" val="2946223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5</a:t>
            </a:fld>
            <a:endParaRPr lang="zh-CN" altLang="en-US"/>
          </a:p>
        </p:txBody>
      </p:sp>
    </p:spTree>
    <p:extLst>
      <p:ext uri="{BB962C8B-B14F-4D97-AF65-F5344CB8AC3E}">
        <p14:creationId xmlns:p14="http://schemas.microsoft.com/office/powerpoint/2010/main" val="3277621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6</a:t>
            </a:fld>
            <a:endParaRPr lang="zh-CN" altLang="en-US"/>
          </a:p>
        </p:txBody>
      </p:sp>
    </p:spTree>
    <p:extLst>
      <p:ext uri="{BB962C8B-B14F-4D97-AF65-F5344CB8AC3E}">
        <p14:creationId xmlns:p14="http://schemas.microsoft.com/office/powerpoint/2010/main" val="13434306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7</a:t>
            </a:fld>
            <a:endParaRPr lang="zh-CN" altLang="en-US"/>
          </a:p>
        </p:txBody>
      </p:sp>
    </p:spTree>
    <p:extLst>
      <p:ext uri="{BB962C8B-B14F-4D97-AF65-F5344CB8AC3E}">
        <p14:creationId xmlns:p14="http://schemas.microsoft.com/office/powerpoint/2010/main" val="11956319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8</a:t>
            </a:fld>
            <a:endParaRPr lang="zh-CN" altLang="en-US"/>
          </a:p>
        </p:txBody>
      </p:sp>
    </p:spTree>
    <p:extLst>
      <p:ext uri="{BB962C8B-B14F-4D97-AF65-F5344CB8AC3E}">
        <p14:creationId xmlns:p14="http://schemas.microsoft.com/office/powerpoint/2010/main" val="113298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854C85B2-377A-432A-9B74-F1BDA710BB8F}" type="slidenum">
              <a:rPr lang="zh-CN" altLang="en-US" smtClean="0"/>
              <a:t>9</a:t>
            </a:fld>
            <a:endParaRPr lang="zh-CN" altLang="en-US"/>
          </a:p>
        </p:txBody>
      </p:sp>
    </p:spTree>
    <p:extLst>
      <p:ext uri="{BB962C8B-B14F-4D97-AF65-F5344CB8AC3E}">
        <p14:creationId xmlns:p14="http://schemas.microsoft.com/office/powerpoint/2010/main" val="14999566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Rectangle 10"/>
          <p:cNvGrpSpPr>
            <a:grpSpLocks/>
          </p:cNvGrpSpPr>
          <p:nvPr/>
        </p:nvGrpSpPr>
        <p:grpSpPr bwMode="auto">
          <a:xfrm>
            <a:off x="390771" y="2987675"/>
            <a:ext cx="11478847" cy="90488"/>
            <a:chOff x="200" y="1882"/>
            <a:chExt cx="5875" cy="57"/>
          </a:xfrm>
        </p:grpSpPr>
        <p:pic>
          <p:nvPicPr>
            <p:cNvPr id="5" name="Rectangle 10"/>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 y="1882"/>
              <a:ext cx="5875" cy="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3"/>
            <p:cNvSpPr txBox="1">
              <a:spLocks noChangeArrowheads="1"/>
            </p:cNvSpPr>
            <p:nvPr/>
          </p:nvSpPr>
          <p:spPr bwMode="auto">
            <a:xfrm rot="10800000">
              <a:off x="208" y="1888"/>
              <a:ext cx="5860" cy="45"/>
            </a:xfrm>
            <a:prstGeom prst="rect">
              <a:avLst/>
            </a:prstGeom>
            <a:noFill/>
            <a:ln>
              <a:noFill/>
            </a:ln>
            <a:extLst/>
          </p:spPr>
          <p:txBody>
            <a:bodyPr rot="10800000" wrap="none" anchor="ct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defRPr/>
              </a:pPr>
              <a:endParaRPr lang="zh-CN" altLang="en-US" sz="1350">
                <a:solidFill>
                  <a:srgbClr val="000000"/>
                </a:solidFill>
              </a:endParaRPr>
            </a:p>
          </p:txBody>
        </p:sp>
      </p:grpSp>
      <p:sp>
        <p:nvSpPr>
          <p:cNvPr id="16386" name="Rectangle 2"/>
          <p:cNvSpPr>
            <a:spLocks noGrp="1" noChangeArrowheads="1"/>
          </p:cNvSpPr>
          <p:nvPr>
            <p:ph type="ctrTitle"/>
          </p:nvPr>
        </p:nvSpPr>
        <p:spPr>
          <a:xfrm>
            <a:off x="914400" y="685800"/>
            <a:ext cx="10363200" cy="2127250"/>
          </a:xfrm>
          <a:prstGeom prst="rect">
            <a:avLst/>
          </a:prstGeom>
        </p:spPr>
        <p:txBody>
          <a:bodyPr/>
          <a:lstStyle>
            <a:lvl1pPr algn="ctr">
              <a:defRPr sz="4050"/>
            </a:lvl1pPr>
          </a:lstStyle>
          <a:p>
            <a:r>
              <a:rPr lang="zh-CN" altLang="en-US"/>
              <a:t>单击此处编辑母版标题样式</a:t>
            </a:r>
            <a:endParaRPr lang="en-US" altLang="zh-CN"/>
          </a:p>
        </p:txBody>
      </p:sp>
      <p:sp>
        <p:nvSpPr>
          <p:cNvPr id="16387" name="Rectangle 3"/>
          <p:cNvSpPr>
            <a:spLocks noGrp="1" noChangeArrowheads="1"/>
          </p:cNvSpPr>
          <p:nvPr>
            <p:ph type="subTitle" idx="1"/>
          </p:nvPr>
        </p:nvSpPr>
        <p:spPr>
          <a:xfrm>
            <a:off x="1828800" y="3270250"/>
            <a:ext cx="8534400" cy="2209800"/>
          </a:xfrm>
          <a:prstGeom prst="rect">
            <a:avLst/>
          </a:prstGeom>
        </p:spPr>
        <p:txBody>
          <a:bodyPr/>
          <a:lstStyle>
            <a:lvl1pPr marL="0" indent="0" algn="ctr">
              <a:buFont typeface="Wingdings" pitchFamily="2" charset="2"/>
              <a:buNone/>
              <a:defRPr sz="2250"/>
            </a:lvl1pPr>
          </a:lstStyle>
          <a:p>
            <a:r>
              <a:rPr lang="zh-CN" altLang="en-US"/>
              <a:t>单击此处编辑母版副标题样式</a:t>
            </a:r>
            <a:endParaRPr lang="en-US" altLang="zh-CN"/>
          </a:p>
        </p:txBody>
      </p:sp>
      <p:sp>
        <p:nvSpPr>
          <p:cNvPr id="7"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48CC9B45-4041-0346-B6D6-9DB7C21B4582}" type="slidenum">
              <a:rPr lang="zh-CN" altLang="en-US"/>
              <a:pPr>
                <a:defRPr/>
              </a:pPr>
              <a:t>‹#›</a:t>
            </a:fld>
            <a:endParaRPr lang="en-US" altLang="zh-CN"/>
          </a:p>
        </p:txBody>
      </p:sp>
    </p:spTree>
    <p:extLst>
      <p:ext uri="{BB962C8B-B14F-4D97-AF65-F5344CB8AC3E}">
        <p14:creationId xmlns:p14="http://schemas.microsoft.com/office/powerpoint/2010/main" val="18829526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44453"/>
            <a:ext cx="10972800" cy="93662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268413"/>
            <a:ext cx="10972800" cy="48625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22D8A4E-EB3A-5E44-BB09-A310D18EF918}" type="slidenum">
              <a:rPr lang="zh-CN" altLang="en-US"/>
              <a:pPr>
                <a:defRPr/>
              </a:pPr>
              <a:t>‹#›</a:t>
            </a:fld>
            <a:endParaRPr lang="en-US" altLang="zh-CN"/>
          </a:p>
        </p:txBody>
      </p:sp>
    </p:spTree>
    <p:extLst>
      <p:ext uri="{BB962C8B-B14F-4D97-AF65-F5344CB8AC3E}">
        <p14:creationId xmlns:p14="http://schemas.microsoft.com/office/powerpoint/2010/main" val="209009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7813"/>
            <a:ext cx="2743200" cy="585311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9" y="277813"/>
            <a:ext cx="8042031" cy="585311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940E09F-4420-3341-AF7E-9FE14D3303DB}" type="slidenum">
              <a:rPr lang="zh-CN" altLang="en-US"/>
              <a:pPr>
                <a:defRPr/>
              </a:pPr>
              <a:t>‹#›</a:t>
            </a:fld>
            <a:endParaRPr lang="en-US" altLang="zh-CN"/>
          </a:p>
        </p:txBody>
      </p:sp>
    </p:spTree>
    <p:extLst>
      <p:ext uri="{BB962C8B-B14F-4D97-AF65-F5344CB8AC3E}">
        <p14:creationId xmlns:p14="http://schemas.microsoft.com/office/powerpoint/2010/main" val="2832927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8"/>
            <a:ext cx="10972800" cy="113982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89784" y="1600215"/>
            <a:ext cx="5392616" cy="21891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89784" y="3941763"/>
            <a:ext cx="5392616" cy="2189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7"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FB052955-FA70-1B4B-B400-D7A5E28F1AC2}" type="slidenum">
              <a:rPr lang="zh-CN" altLang="en-US"/>
              <a:pPr>
                <a:defRPr/>
              </a:pPr>
              <a:t>‹#›</a:t>
            </a:fld>
            <a:endParaRPr lang="en-US" altLang="zh-CN"/>
          </a:p>
        </p:txBody>
      </p:sp>
    </p:spTree>
    <p:extLst>
      <p:ext uri="{BB962C8B-B14F-4D97-AF65-F5344CB8AC3E}">
        <p14:creationId xmlns:p14="http://schemas.microsoft.com/office/powerpoint/2010/main" val="26216373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09600" y="277828"/>
            <a:ext cx="10972800" cy="113982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09604" y="1600206"/>
            <a:ext cx="5392616" cy="45307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剪贴画占位符 3"/>
          <p:cNvSpPr>
            <a:spLocks noGrp="1"/>
          </p:cNvSpPr>
          <p:nvPr>
            <p:ph type="clipArt" sz="half" idx="2"/>
          </p:nvPr>
        </p:nvSpPr>
        <p:spPr>
          <a:xfrm>
            <a:off x="6189784" y="1600206"/>
            <a:ext cx="5392616" cy="4530725"/>
          </a:xfrm>
          <a:prstGeom prst="rect">
            <a:avLst/>
          </a:prstGeom>
        </p:spPr>
        <p:txBody>
          <a:bodyPr/>
          <a:lstStyle/>
          <a:p>
            <a:pPr lvl="0"/>
            <a:r>
              <a:rPr lang="zh-CN" altLang="en-US" noProof="0"/>
              <a:t>单击图标添加剪 贴画</a:t>
            </a:r>
          </a:p>
        </p:txBody>
      </p:sp>
      <p:sp>
        <p:nvSpPr>
          <p:cNvPr id="5"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B6104D6-C85C-A740-AE62-7E6282969EF8}" type="slidenum">
              <a:rPr lang="zh-CN" altLang="en-US"/>
              <a:pPr>
                <a:defRPr/>
              </a:pPr>
              <a:t>‹#›</a:t>
            </a:fld>
            <a:endParaRPr lang="en-US" altLang="zh-CN"/>
          </a:p>
        </p:txBody>
      </p:sp>
    </p:spTree>
    <p:extLst>
      <p:ext uri="{BB962C8B-B14F-4D97-AF65-F5344CB8AC3E}">
        <p14:creationId xmlns:p14="http://schemas.microsoft.com/office/powerpoint/2010/main" val="11126984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3"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22D6D6CF-DF8E-584A-81AE-E60A707B77D5}" type="slidenum">
              <a:rPr lang="zh-CN" altLang="en-US"/>
              <a:pPr>
                <a:defRPr/>
              </a:pPr>
              <a:t>‹#›</a:t>
            </a:fld>
            <a:endParaRPr lang="en-US" altLang="zh-CN"/>
          </a:p>
        </p:txBody>
      </p:sp>
    </p:spTree>
    <p:extLst>
      <p:ext uri="{BB962C8B-B14F-4D97-AF65-F5344CB8AC3E}">
        <p14:creationId xmlns:p14="http://schemas.microsoft.com/office/powerpoint/2010/main" val="204873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5"/>
            <a:ext cx="10972800" cy="1008112"/>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609600" y="1268413"/>
            <a:ext cx="10972800" cy="4862512"/>
          </a:xfrm>
          <a:prstGeom prst="rect">
            <a:avLst/>
          </a:prstGeo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703A0E1-6B63-1B45-BDD6-ABA8DD69A2CD}" type="slidenum">
              <a:rPr lang="zh-CN" altLang="en-US"/>
              <a:pPr>
                <a:defRPr/>
              </a:pPr>
              <a:t>‹#›</a:t>
            </a:fld>
            <a:endParaRPr lang="en-US" altLang="zh-CN"/>
          </a:p>
        </p:txBody>
      </p:sp>
    </p:spTree>
    <p:extLst>
      <p:ext uri="{BB962C8B-B14F-4D97-AF65-F5344CB8AC3E}">
        <p14:creationId xmlns:p14="http://schemas.microsoft.com/office/powerpoint/2010/main" val="2106331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247" y="4406915"/>
            <a:ext cx="10363200" cy="1362075"/>
          </a:xfrm>
          <a:prstGeom prst="rect">
            <a:avLst/>
          </a:prstGeo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247" y="2906713"/>
            <a:ext cx="10363200" cy="1500187"/>
          </a:xfrm>
          <a:prstGeom prst="rect">
            <a:avLst/>
          </a:prstGeom>
        </p:spPr>
        <p:txBody>
          <a:bodyPr anchor="b"/>
          <a:lstStyle>
            <a:lvl1pPr marL="0" indent="0">
              <a:buNone/>
              <a:defRPr sz="1500"/>
            </a:lvl1pPr>
            <a:lvl2pPr marL="342908" indent="0">
              <a:buNone/>
              <a:defRPr sz="1350"/>
            </a:lvl2pPr>
            <a:lvl3pPr marL="685817" indent="0">
              <a:buNone/>
              <a:defRPr sz="1200"/>
            </a:lvl3pPr>
            <a:lvl4pPr marL="1028726" indent="0">
              <a:buNone/>
              <a:defRPr sz="1050"/>
            </a:lvl4pPr>
            <a:lvl5pPr marL="1371634" indent="0">
              <a:buNone/>
              <a:defRPr sz="1050"/>
            </a:lvl5pPr>
            <a:lvl6pPr marL="1714543" indent="0">
              <a:buNone/>
              <a:defRPr sz="1050"/>
            </a:lvl6pPr>
            <a:lvl7pPr marL="2057452" indent="0">
              <a:buNone/>
              <a:defRPr sz="1050"/>
            </a:lvl7pPr>
            <a:lvl8pPr marL="2400360" indent="0">
              <a:buNone/>
              <a:defRPr sz="1050"/>
            </a:lvl8pPr>
            <a:lvl9pPr marL="2743269" indent="0">
              <a:buNone/>
              <a:defRPr sz="1050"/>
            </a:lvl9pPr>
          </a:lstStyle>
          <a:p>
            <a:pPr lvl="0"/>
            <a:r>
              <a:rPr lang="zh-CN" altLang="en-US"/>
              <a:t>单击此处编辑母版文本样式</a:t>
            </a:r>
          </a:p>
        </p:txBody>
      </p:sp>
      <p:sp>
        <p:nvSpPr>
          <p:cNvPr id="4"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5"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B95801CE-DBD2-C845-A05D-6D5F0E855A15}" type="slidenum">
              <a:rPr lang="zh-CN" altLang="en-US"/>
              <a:pPr>
                <a:defRPr/>
              </a:pPr>
              <a:t>‹#›</a:t>
            </a:fld>
            <a:endParaRPr lang="en-US" altLang="zh-CN"/>
          </a:p>
        </p:txBody>
      </p:sp>
    </p:spTree>
    <p:extLst>
      <p:ext uri="{BB962C8B-B14F-4D97-AF65-F5344CB8AC3E}">
        <p14:creationId xmlns:p14="http://schemas.microsoft.com/office/powerpoint/2010/main" val="457068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44453"/>
            <a:ext cx="10972800" cy="93662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4" y="1600206"/>
            <a:ext cx="5392616" cy="4530725"/>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89784" y="1600206"/>
            <a:ext cx="5392616" cy="4530725"/>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D1B04D0-009D-F342-A1FD-A9FA1C54FBAC}" type="slidenum">
              <a:rPr lang="zh-CN" altLang="en-US"/>
              <a:pPr>
                <a:defRPr/>
              </a:pPr>
              <a:t>‹#›</a:t>
            </a:fld>
            <a:endParaRPr lang="en-US" altLang="zh-CN"/>
          </a:p>
        </p:txBody>
      </p:sp>
    </p:spTree>
    <p:extLst>
      <p:ext uri="{BB962C8B-B14F-4D97-AF65-F5344CB8AC3E}">
        <p14:creationId xmlns:p14="http://schemas.microsoft.com/office/powerpoint/2010/main" val="1962031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44624"/>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1" y="1535113"/>
            <a:ext cx="5386755" cy="639762"/>
          </a:xfrm>
          <a:prstGeom prst="rect">
            <a:avLst/>
          </a:prstGeom>
        </p:spPr>
        <p:txBody>
          <a:bodyPr anchor="b"/>
          <a:lstStyle>
            <a:lvl1pPr marL="0" indent="0">
              <a:buNone/>
              <a:defRPr sz="1800" b="1"/>
            </a:lvl1pPr>
            <a:lvl2pPr marL="342908" indent="0">
              <a:buNone/>
              <a:defRPr sz="1500" b="1"/>
            </a:lvl2pPr>
            <a:lvl3pPr marL="685817" indent="0">
              <a:buNone/>
              <a:defRPr sz="1350" b="1"/>
            </a:lvl3pPr>
            <a:lvl4pPr marL="1028726" indent="0">
              <a:buNone/>
              <a:defRPr sz="1200" b="1"/>
            </a:lvl4pPr>
            <a:lvl5pPr marL="1371634" indent="0">
              <a:buNone/>
              <a:defRPr sz="1200" b="1"/>
            </a:lvl5pPr>
            <a:lvl6pPr marL="1714543" indent="0">
              <a:buNone/>
              <a:defRPr sz="1200" b="1"/>
            </a:lvl6pPr>
            <a:lvl7pPr marL="2057452" indent="0">
              <a:buNone/>
              <a:defRPr sz="1200" b="1"/>
            </a:lvl7pPr>
            <a:lvl8pPr marL="2400360" indent="0">
              <a:buNone/>
              <a:defRPr sz="1200" b="1"/>
            </a:lvl8pPr>
            <a:lvl9pPr marL="2743269"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1" y="2174875"/>
            <a:ext cx="538675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702" y="1535113"/>
            <a:ext cx="5388708" cy="639762"/>
          </a:xfrm>
          <a:prstGeom prst="rect">
            <a:avLst/>
          </a:prstGeom>
        </p:spPr>
        <p:txBody>
          <a:bodyPr anchor="b"/>
          <a:lstStyle>
            <a:lvl1pPr marL="0" indent="0">
              <a:buNone/>
              <a:defRPr sz="1800" b="1"/>
            </a:lvl1pPr>
            <a:lvl2pPr marL="342908" indent="0">
              <a:buNone/>
              <a:defRPr sz="1500" b="1"/>
            </a:lvl2pPr>
            <a:lvl3pPr marL="685817" indent="0">
              <a:buNone/>
              <a:defRPr sz="1350" b="1"/>
            </a:lvl3pPr>
            <a:lvl4pPr marL="1028726" indent="0">
              <a:buNone/>
              <a:defRPr sz="1200" b="1"/>
            </a:lvl4pPr>
            <a:lvl5pPr marL="1371634" indent="0">
              <a:buNone/>
              <a:defRPr sz="1200" b="1"/>
            </a:lvl5pPr>
            <a:lvl6pPr marL="1714543" indent="0">
              <a:buNone/>
              <a:defRPr sz="1200" b="1"/>
            </a:lvl6pPr>
            <a:lvl7pPr marL="2057452" indent="0">
              <a:buNone/>
              <a:defRPr sz="1200" b="1"/>
            </a:lvl7pPr>
            <a:lvl8pPr marL="2400360" indent="0">
              <a:buNone/>
              <a:defRPr sz="1200" b="1"/>
            </a:lvl8pPr>
            <a:lvl9pPr marL="2743269"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702" y="2174875"/>
            <a:ext cx="538870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8"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50947737-7D1B-7E4C-9380-D2F2D6B6DD17}" type="slidenum">
              <a:rPr lang="zh-CN" altLang="en-US"/>
              <a:pPr>
                <a:defRPr/>
              </a:pPr>
              <a:t>‹#›</a:t>
            </a:fld>
            <a:endParaRPr lang="en-US" altLang="zh-CN"/>
          </a:p>
        </p:txBody>
      </p:sp>
    </p:spTree>
    <p:extLst>
      <p:ext uri="{BB962C8B-B14F-4D97-AF65-F5344CB8AC3E}">
        <p14:creationId xmlns:p14="http://schemas.microsoft.com/office/powerpoint/2010/main" val="1444128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44453"/>
            <a:ext cx="10972800" cy="936625"/>
          </a:xfrm>
          <a:prstGeom prst="rect">
            <a:avLst/>
          </a:prstGeom>
        </p:spPr>
        <p:txBody>
          <a:bodyPr/>
          <a:lstStyle/>
          <a:p>
            <a:r>
              <a:rPr lang="zh-CN" altLang="en-US" dirty="0"/>
              <a:t>单击此处编辑母版标题样式</a:t>
            </a:r>
          </a:p>
        </p:txBody>
      </p:sp>
      <p:sp>
        <p:nvSpPr>
          <p:cNvPr id="3"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4"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C615D615-FF3C-1B43-A5F9-60B4B17D3937}" type="slidenum">
              <a:rPr lang="zh-CN" altLang="en-US"/>
              <a:pPr>
                <a:defRPr/>
              </a:pPr>
              <a:t>‹#›</a:t>
            </a:fld>
            <a:endParaRPr lang="en-US" altLang="zh-CN"/>
          </a:p>
        </p:txBody>
      </p:sp>
    </p:spTree>
    <p:extLst>
      <p:ext uri="{BB962C8B-B14F-4D97-AF65-F5344CB8AC3E}">
        <p14:creationId xmlns:p14="http://schemas.microsoft.com/office/powerpoint/2010/main" val="3728190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3" name="页脚占位符 2"/>
          <p:cNvSpPr>
            <a:spLocks noGrp="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4" name="灯片编号占位符 3"/>
          <p:cNvSpPr>
            <a:spLocks noGrp="1"/>
          </p:cNvSpPr>
          <p:nvPr>
            <p:ph type="sldNum" sz="quarter" idx="12"/>
          </p:nvPr>
        </p:nvSpPr>
        <p:spPr>
          <a:xfrm>
            <a:off x="9276861" y="6356350"/>
            <a:ext cx="2844800" cy="457200"/>
          </a:xfrm>
        </p:spPr>
        <p:txBody>
          <a:bodyPr/>
          <a:lstStyle>
            <a:lvl1pPr>
              <a:defRPr/>
            </a:lvl1pPr>
          </a:lstStyle>
          <a:p>
            <a:pPr>
              <a:defRPr/>
            </a:pPr>
            <a:fld id="{9D063A9A-E966-AE4F-B303-BA4000FE1C09}" type="slidenum">
              <a:rPr lang="zh-CN" altLang="en-US"/>
              <a:pPr>
                <a:defRPr/>
              </a:pPr>
              <a:t>‹#›</a:t>
            </a:fld>
            <a:endParaRPr lang="en-US" altLang="zh-CN"/>
          </a:p>
        </p:txBody>
      </p:sp>
    </p:spTree>
    <p:extLst>
      <p:ext uri="{BB962C8B-B14F-4D97-AF65-F5344CB8AC3E}">
        <p14:creationId xmlns:p14="http://schemas.microsoft.com/office/powerpoint/2010/main" val="2571296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9" y="273050"/>
            <a:ext cx="4011247" cy="1162050"/>
          </a:xfrm>
          <a:prstGeom prst="rect">
            <a:avLst/>
          </a:prstGeom>
        </p:spPr>
        <p:txBody>
          <a:bodyPr/>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7384" y="273065"/>
            <a:ext cx="6815016"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09609" y="1435103"/>
            <a:ext cx="4011247" cy="4691063"/>
          </a:xfrm>
          <a:prstGeom prst="rect">
            <a:avLst/>
          </a:prstGeom>
        </p:spPr>
        <p:txBody>
          <a:bodyPr/>
          <a:lstStyle>
            <a:lvl1pPr marL="0" indent="0">
              <a:buNone/>
              <a:defRPr sz="1050"/>
            </a:lvl1pPr>
            <a:lvl2pPr marL="342908" indent="0">
              <a:buNone/>
              <a:defRPr sz="900"/>
            </a:lvl2pPr>
            <a:lvl3pPr marL="685817" indent="0">
              <a:buNone/>
              <a:defRPr sz="750"/>
            </a:lvl3pPr>
            <a:lvl4pPr marL="1028726" indent="0">
              <a:buNone/>
              <a:defRPr sz="675"/>
            </a:lvl4pPr>
            <a:lvl5pPr marL="1371634" indent="0">
              <a:buNone/>
              <a:defRPr sz="675"/>
            </a:lvl5pPr>
            <a:lvl6pPr marL="1714543" indent="0">
              <a:buNone/>
              <a:defRPr sz="675"/>
            </a:lvl6pPr>
            <a:lvl7pPr marL="2057452" indent="0">
              <a:buNone/>
              <a:defRPr sz="675"/>
            </a:lvl7pPr>
            <a:lvl8pPr marL="2400360" indent="0">
              <a:buNone/>
              <a:defRPr sz="675"/>
            </a:lvl8pPr>
            <a:lvl9pPr marL="2743269"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BC09464-EB36-AC4D-B9AE-B8FAACE63039}" type="slidenum">
              <a:rPr lang="zh-CN" altLang="en-US"/>
              <a:pPr>
                <a:defRPr/>
              </a:pPr>
              <a:t>‹#›</a:t>
            </a:fld>
            <a:endParaRPr lang="en-US" altLang="zh-CN"/>
          </a:p>
        </p:txBody>
      </p:sp>
    </p:spTree>
    <p:extLst>
      <p:ext uri="{BB962C8B-B14F-4D97-AF65-F5344CB8AC3E}">
        <p14:creationId xmlns:p14="http://schemas.microsoft.com/office/powerpoint/2010/main" val="128669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555" y="4800600"/>
            <a:ext cx="7315200" cy="566738"/>
          </a:xfrm>
          <a:prstGeom prst="rect">
            <a:avLst/>
          </a:prstGeom>
        </p:spPr>
        <p:txBody>
          <a:bodyPr/>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555" y="612775"/>
            <a:ext cx="7315200" cy="4114800"/>
          </a:xfrm>
          <a:prstGeom prst="rect">
            <a:avLst/>
          </a:prstGeom>
        </p:spPr>
        <p:txBody>
          <a:bodyPr/>
          <a:lstStyle>
            <a:lvl1pPr marL="0" indent="0">
              <a:buNone/>
              <a:defRPr sz="2400"/>
            </a:lvl1pPr>
            <a:lvl2pPr marL="342908" indent="0">
              <a:buNone/>
              <a:defRPr sz="2100"/>
            </a:lvl2pPr>
            <a:lvl3pPr marL="685817" indent="0">
              <a:buNone/>
              <a:defRPr sz="1800"/>
            </a:lvl3pPr>
            <a:lvl4pPr marL="1028726" indent="0">
              <a:buNone/>
              <a:defRPr sz="1500"/>
            </a:lvl4pPr>
            <a:lvl5pPr marL="1371634" indent="0">
              <a:buNone/>
              <a:defRPr sz="1500"/>
            </a:lvl5pPr>
            <a:lvl6pPr marL="1714543" indent="0">
              <a:buNone/>
              <a:defRPr sz="1500"/>
            </a:lvl6pPr>
            <a:lvl7pPr marL="2057452" indent="0">
              <a:buNone/>
              <a:defRPr sz="1500"/>
            </a:lvl7pPr>
            <a:lvl8pPr marL="2400360" indent="0">
              <a:buNone/>
              <a:defRPr sz="1500"/>
            </a:lvl8pPr>
            <a:lvl9pPr marL="2743269"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2389555" y="5367338"/>
            <a:ext cx="7315200" cy="804862"/>
          </a:xfrm>
          <a:prstGeom prst="rect">
            <a:avLst/>
          </a:prstGeom>
        </p:spPr>
        <p:txBody>
          <a:bodyPr/>
          <a:lstStyle>
            <a:lvl1pPr marL="0" indent="0">
              <a:buNone/>
              <a:defRPr sz="1050"/>
            </a:lvl1pPr>
            <a:lvl2pPr marL="342908" indent="0">
              <a:buNone/>
              <a:defRPr sz="900"/>
            </a:lvl2pPr>
            <a:lvl3pPr marL="685817" indent="0">
              <a:buNone/>
              <a:defRPr sz="750"/>
            </a:lvl3pPr>
            <a:lvl4pPr marL="1028726" indent="0">
              <a:buNone/>
              <a:defRPr sz="675"/>
            </a:lvl4pPr>
            <a:lvl5pPr marL="1371634" indent="0">
              <a:buNone/>
              <a:defRPr sz="675"/>
            </a:lvl5pPr>
            <a:lvl6pPr marL="1714543" indent="0">
              <a:buNone/>
              <a:defRPr sz="675"/>
            </a:lvl6pPr>
            <a:lvl7pPr marL="2057452" indent="0">
              <a:buNone/>
              <a:defRPr sz="675"/>
            </a:lvl7pPr>
            <a:lvl8pPr marL="2400360" indent="0">
              <a:buNone/>
              <a:defRPr sz="675"/>
            </a:lvl8pPr>
            <a:lvl9pPr marL="2743269" indent="0">
              <a:buNone/>
              <a:defRPr sz="675"/>
            </a:lvl9pPr>
          </a:lstStyle>
          <a:p>
            <a:pPr lvl="0"/>
            <a:r>
              <a:rPr lang="zh-CN" altLang="en-US"/>
              <a:t>单击此处编辑母版文本样式</a:t>
            </a:r>
          </a:p>
        </p:txBody>
      </p:sp>
      <p:sp>
        <p:nvSpPr>
          <p:cNvPr id="5" name="Rectangle 4"/>
          <p:cNvSpPr>
            <a:spLocks noGrp="1" noChangeArrowheads="1"/>
          </p:cNvSpPr>
          <p:nvPr>
            <p:ph type="dt" sz="half" idx="10"/>
          </p:nvPr>
        </p:nvSpPr>
        <p:spPr>
          <a:xfrm>
            <a:off x="609600" y="6248400"/>
            <a:ext cx="2844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6" name="Rectangle 5"/>
          <p:cNvSpPr>
            <a:spLocks noGrp="1" noChangeArrowheads="1"/>
          </p:cNvSpPr>
          <p:nvPr>
            <p:ph type="ftr" sz="quarter" idx="11"/>
          </p:nvPr>
        </p:nvSpPr>
        <p:spPr>
          <a:xfrm>
            <a:off x="4165600" y="6248400"/>
            <a:ext cx="3860800" cy="457200"/>
          </a:xfrm>
          <a:prstGeom prst="rect">
            <a:avLst/>
          </a:prstGeom>
        </p:spPr>
        <p:txBody>
          <a:bodyPr/>
          <a:lstStyle>
            <a:lvl1pPr>
              <a:defRPr>
                <a:solidFill>
                  <a:srgbClr val="000000"/>
                </a:solidFill>
                <a:latin typeface="Arial" charset="0"/>
                <a:ea typeface="宋体" pitchFamily="2" charset="-122"/>
                <a:cs typeface="+mn-cs"/>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1FC8EA73-ED7C-424A-941C-D41FFBA774B7}" type="slidenum">
              <a:rPr lang="zh-CN" altLang="en-US"/>
              <a:pPr>
                <a:defRPr/>
              </a:pPr>
              <a:t>‹#›</a:t>
            </a:fld>
            <a:endParaRPr lang="en-US" altLang="zh-CN"/>
          </a:p>
        </p:txBody>
      </p:sp>
    </p:spTree>
    <p:extLst>
      <p:ext uri="{BB962C8B-B14F-4D97-AF65-F5344CB8AC3E}">
        <p14:creationId xmlns:p14="http://schemas.microsoft.com/office/powerpoint/2010/main" val="349170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6" name="Rectangle 6"/>
          <p:cNvSpPr>
            <a:spLocks noGrp="1" noChangeArrowheads="1"/>
          </p:cNvSpPr>
          <p:nvPr>
            <p:ph type="sldNum" sz="quarter" idx="4"/>
          </p:nvPr>
        </p:nvSpPr>
        <p:spPr bwMode="auto">
          <a:xfrm>
            <a:off x="11414371" y="6539350"/>
            <a:ext cx="777631" cy="31865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1">
                <a:solidFill>
                  <a:srgbClr val="000000"/>
                </a:solidFill>
                <a:latin typeface="微软雅黑" panose="020B0503020204020204" pitchFamily="34" charset="-122"/>
                <a:ea typeface="微软雅黑" panose="020B0503020204020204" pitchFamily="34" charset="-122"/>
              </a:defRPr>
            </a:lvl1pPr>
          </a:lstStyle>
          <a:p>
            <a:pPr>
              <a:defRPr/>
            </a:pPr>
            <a:r>
              <a:rPr lang="en-US" altLang="zh-CN"/>
              <a:t>1</a:t>
            </a:r>
          </a:p>
        </p:txBody>
      </p:sp>
      <p:sp>
        <p:nvSpPr>
          <p:cNvPr id="2051" name="Line 8"/>
          <p:cNvSpPr>
            <a:spLocks noChangeShapeType="1"/>
          </p:cNvSpPr>
          <p:nvPr/>
        </p:nvSpPr>
        <p:spPr bwMode="auto">
          <a:xfrm>
            <a:off x="644769" y="1125538"/>
            <a:ext cx="10769600" cy="0"/>
          </a:xfrm>
          <a:prstGeom prst="line">
            <a:avLst/>
          </a:prstGeom>
          <a:noFill/>
          <a:ln w="38100">
            <a:solidFill>
              <a:srgbClr val="00206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Tree>
    <p:extLst>
      <p:ext uri="{BB962C8B-B14F-4D97-AF65-F5344CB8AC3E}">
        <p14:creationId xmlns:p14="http://schemas.microsoft.com/office/powerpoint/2010/main" val="25260919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rtl="0" eaLnBrk="0" fontAlgn="base" hangingPunct="0">
        <a:spcBef>
          <a:spcPct val="0"/>
        </a:spcBef>
        <a:spcAft>
          <a:spcPct val="0"/>
        </a:spcAft>
        <a:defRPr kumimoji="1" sz="3300">
          <a:solidFill>
            <a:schemeClr val="tx2"/>
          </a:solidFill>
          <a:latin typeface="+mj-lt"/>
          <a:ea typeface="宋体" charset="0"/>
          <a:cs typeface="宋体" charset="0"/>
        </a:defRPr>
      </a:lvl1pPr>
      <a:lvl2pPr algn="l" rtl="0" eaLnBrk="0" fontAlgn="base" hangingPunct="0">
        <a:spcBef>
          <a:spcPct val="0"/>
        </a:spcBef>
        <a:spcAft>
          <a:spcPct val="0"/>
        </a:spcAft>
        <a:defRPr kumimoji="1" sz="3300">
          <a:solidFill>
            <a:schemeClr val="tx2"/>
          </a:solidFill>
          <a:latin typeface="Times New Roman" pitchFamily="18" charset="0"/>
          <a:ea typeface="宋体" charset="0"/>
          <a:cs typeface="宋体" charset="0"/>
        </a:defRPr>
      </a:lvl2pPr>
      <a:lvl3pPr algn="l" rtl="0" eaLnBrk="0" fontAlgn="base" hangingPunct="0">
        <a:spcBef>
          <a:spcPct val="0"/>
        </a:spcBef>
        <a:spcAft>
          <a:spcPct val="0"/>
        </a:spcAft>
        <a:defRPr kumimoji="1" sz="3300">
          <a:solidFill>
            <a:schemeClr val="tx2"/>
          </a:solidFill>
          <a:latin typeface="Times New Roman" pitchFamily="18" charset="0"/>
          <a:ea typeface="宋体" charset="0"/>
          <a:cs typeface="宋体" charset="0"/>
        </a:defRPr>
      </a:lvl3pPr>
      <a:lvl4pPr algn="l" rtl="0" eaLnBrk="0" fontAlgn="base" hangingPunct="0">
        <a:spcBef>
          <a:spcPct val="0"/>
        </a:spcBef>
        <a:spcAft>
          <a:spcPct val="0"/>
        </a:spcAft>
        <a:defRPr kumimoji="1" sz="3300">
          <a:solidFill>
            <a:schemeClr val="tx2"/>
          </a:solidFill>
          <a:latin typeface="Times New Roman" pitchFamily="18" charset="0"/>
          <a:ea typeface="宋体" charset="0"/>
          <a:cs typeface="宋体" charset="0"/>
        </a:defRPr>
      </a:lvl4pPr>
      <a:lvl5pPr algn="l" rtl="0" eaLnBrk="0" fontAlgn="base" hangingPunct="0">
        <a:spcBef>
          <a:spcPct val="0"/>
        </a:spcBef>
        <a:spcAft>
          <a:spcPct val="0"/>
        </a:spcAft>
        <a:defRPr kumimoji="1" sz="3300">
          <a:solidFill>
            <a:schemeClr val="tx2"/>
          </a:solidFill>
          <a:latin typeface="Times New Roman" pitchFamily="18" charset="0"/>
          <a:ea typeface="宋体" charset="0"/>
          <a:cs typeface="宋体" charset="0"/>
        </a:defRPr>
      </a:lvl5pPr>
      <a:lvl6pPr marL="342908" algn="l" rtl="0" eaLnBrk="1" fontAlgn="base" hangingPunct="1">
        <a:spcBef>
          <a:spcPct val="0"/>
        </a:spcBef>
        <a:spcAft>
          <a:spcPct val="0"/>
        </a:spcAft>
        <a:defRPr sz="3300">
          <a:solidFill>
            <a:schemeClr val="tx2"/>
          </a:solidFill>
          <a:latin typeface="Times New Roman" pitchFamily="18" charset="0"/>
        </a:defRPr>
      </a:lvl6pPr>
      <a:lvl7pPr marL="685817" algn="l" rtl="0" eaLnBrk="1" fontAlgn="base" hangingPunct="1">
        <a:spcBef>
          <a:spcPct val="0"/>
        </a:spcBef>
        <a:spcAft>
          <a:spcPct val="0"/>
        </a:spcAft>
        <a:defRPr sz="3300">
          <a:solidFill>
            <a:schemeClr val="tx2"/>
          </a:solidFill>
          <a:latin typeface="Times New Roman" pitchFamily="18" charset="0"/>
        </a:defRPr>
      </a:lvl7pPr>
      <a:lvl8pPr marL="1028726" algn="l" rtl="0" eaLnBrk="1" fontAlgn="base" hangingPunct="1">
        <a:spcBef>
          <a:spcPct val="0"/>
        </a:spcBef>
        <a:spcAft>
          <a:spcPct val="0"/>
        </a:spcAft>
        <a:defRPr sz="3300">
          <a:solidFill>
            <a:schemeClr val="tx2"/>
          </a:solidFill>
          <a:latin typeface="Times New Roman" pitchFamily="18" charset="0"/>
        </a:defRPr>
      </a:lvl8pPr>
      <a:lvl9pPr marL="1371634" algn="l" rtl="0" eaLnBrk="1" fontAlgn="base" hangingPunct="1">
        <a:spcBef>
          <a:spcPct val="0"/>
        </a:spcBef>
        <a:spcAft>
          <a:spcPct val="0"/>
        </a:spcAft>
        <a:defRPr sz="3300">
          <a:solidFill>
            <a:schemeClr val="tx2"/>
          </a:solidFill>
          <a:latin typeface="Times New Roman" pitchFamily="18" charset="0"/>
        </a:defRPr>
      </a:lvl9pPr>
    </p:titleStyle>
    <p:bodyStyle>
      <a:lvl1pPr marL="257181" indent="-257181" algn="l" rtl="0" eaLnBrk="0" fontAlgn="base" hangingPunct="0">
        <a:spcBef>
          <a:spcPct val="20000"/>
        </a:spcBef>
        <a:spcAft>
          <a:spcPct val="0"/>
        </a:spcAft>
        <a:buClr>
          <a:srgbClr val="C00000"/>
        </a:buClr>
        <a:buSzPct val="85000"/>
        <a:buFont typeface="Wingdings" charset="2"/>
        <a:buChar char="p"/>
        <a:defRPr kumimoji="1" sz="2100">
          <a:solidFill>
            <a:schemeClr val="tx1"/>
          </a:solidFill>
          <a:latin typeface="+mn-lt"/>
          <a:ea typeface="宋体" charset="0"/>
          <a:cs typeface="宋体" charset="0"/>
        </a:defRPr>
      </a:lvl1pPr>
      <a:lvl2pPr marL="557226" indent="-214318" algn="l" rtl="0" eaLnBrk="0" fontAlgn="base" hangingPunct="0">
        <a:spcBef>
          <a:spcPct val="20000"/>
        </a:spcBef>
        <a:spcAft>
          <a:spcPct val="0"/>
        </a:spcAft>
        <a:buClr>
          <a:srgbClr val="C00000"/>
        </a:buClr>
        <a:buSzPct val="85000"/>
        <a:buFont typeface="Wingdings" charset="2"/>
        <a:buChar char="Ø"/>
        <a:defRPr kumimoji="1" sz="1800">
          <a:solidFill>
            <a:schemeClr val="tx1"/>
          </a:solidFill>
          <a:latin typeface="+mn-lt"/>
          <a:ea typeface="宋体" charset="0"/>
        </a:defRPr>
      </a:lvl2pPr>
      <a:lvl3pPr marL="857271" indent="-171455" algn="l" rtl="0" eaLnBrk="0" fontAlgn="base" hangingPunct="0">
        <a:spcBef>
          <a:spcPct val="20000"/>
        </a:spcBef>
        <a:spcAft>
          <a:spcPct val="0"/>
        </a:spcAft>
        <a:buClr>
          <a:schemeClr val="accent1"/>
        </a:buClr>
        <a:buSzPct val="85000"/>
        <a:buFont typeface="Wingdings" charset="2"/>
        <a:buChar char="n"/>
        <a:defRPr kumimoji="1" sz="1500">
          <a:solidFill>
            <a:schemeClr val="tx1"/>
          </a:solidFill>
          <a:latin typeface="+mn-lt"/>
          <a:ea typeface="宋体" charset="0"/>
        </a:defRPr>
      </a:lvl3pPr>
      <a:lvl4pPr marL="1200180" indent="-171455" algn="l" rtl="0" eaLnBrk="0" fontAlgn="base" hangingPunct="0">
        <a:spcBef>
          <a:spcPct val="20000"/>
        </a:spcBef>
        <a:spcAft>
          <a:spcPct val="0"/>
        </a:spcAft>
        <a:buClr>
          <a:schemeClr val="bg2"/>
        </a:buClr>
        <a:buFont typeface="Wingdings" charset="2"/>
        <a:buChar char="§"/>
        <a:defRPr kumimoji="1" sz="1500">
          <a:solidFill>
            <a:schemeClr val="tx1"/>
          </a:solidFill>
          <a:latin typeface="+mn-lt"/>
          <a:ea typeface="宋体" charset="0"/>
        </a:defRPr>
      </a:lvl4pPr>
      <a:lvl5pPr marL="1543089" indent="-171455" algn="l" rtl="0" eaLnBrk="0" fontAlgn="base" hangingPunct="0">
        <a:spcBef>
          <a:spcPct val="20000"/>
        </a:spcBef>
        <a:spcAft>
          <a:spcPct val="0"/>
        </a:spcAft>
        <a:buClr>
          <a:schemeClr val="tx2"/>
        </a:buClr>
        <a:buSzPct val="80000"/>
        <a:buFont typeface="Wingdings" charset="2"/>
        <a:buChar char="§"/>
        <a:defRPr kumimoji="1" sz="1500">
          <a:solidFill>
            <a:schemeClr val="tx1"/>
          </a:solidFill>
          <a:latin typeface="+mn-lt"/>
          <a:ea typeface="宋体" charset="0"/>
        </a:defRPr>
      </a:lvl5pPr>
      <a:lvl6pPr marL="1885997" indent="-171455"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6pPr>
      <a:lvl7pPr marL="2228906" indent="-171455"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7pPr>
      <a:lvl8pPr marL="2571814" indent="-171455"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8pPr>
      <a:lvl9pPr marL="2914723" indent="-171455" algn="l" rtl="0" eaLnBrk="1" fontAlgn="base" hangingPunct="1">
        <a:spcBef>
          <a:spcPct val="20000"/>
        </a:spcBef>
        <a:spcAft>
          <a:spcPct val="0"/>
        </a:spcAft>
        <a:buClr>
          <a:schemeClr val="tx2"/>
        </a:buClr>
        <a:buSzPct val="80000"/>
        <a:buFont typeface="Wingdings" pitchFamily="2" charset="2"/>
        <a:buChar char="§"/>
        <a:defRPr>
          <a:solidFill>
            <a:schemeClr val="tx1"/>
          </a:solidFill>
          <a:latin typeface="+mn-lt"/>
        </a:defRPr>
      </a:lvl9pPr>
    </p:bodyStyle>
    <p:otherStyle>
      <a:defPPr>
        <a:defRPr lang="zh-CN"/>
      </a:defPPr>
      <a:lvl1pPr marL="0" algn="l" defTabSz="685817" rtl="0" eaLnBrk="1" latinLnBrk="0" hangingPunct="1">
        <a:defRPr sz="1350" kern="1200">
          <a:solidFill>
            <a:schemeClr val="tx1"/>
          </a:solidFill>
          <a:latin typeface="+mn-lt"/>
          <a:ea typeface="+mn-ea"/>
          <a:cs typeface="+mn-cs"/>
        </a:defRPr>
      </a:lvl1pPr>
      <a:lvl2pPr marL="342908" algn="l" defTabSz="685817" rtl="0" eaLnBrk="1" latinLnBrk="0" hangingPunct="1">
        <a:defRPr sz="1350" kern="1200">
          <a:solidFill>
            <a:schemeClr val="tx1"/>
          </a:solidFill>
          <a:latin typeface="+mn-lt"/>
          <a:ea typeface="+mn-ea"/>
          <a:cs typeface="+mn-cs"/>
        </a:defRPr>
      </a:lvl2pPr>
      <a:lvl3pPr marL="685817" algn="l" defTabSz="685817" rtl="0" eaLnBrk="1" latinLnBrk="0" hangingPunct="1">
        <a:defRPr sz="1350" kern="1200">
          <a:solidFill>
            <a:schemeClr val="tx1"/>
          </a:solidFill>
          <a:latin typeface="+mn-lt"/>
          <a:ea typeface="+mn-ea"/>
          <a:cs typeface="+mn-cs"/>
        </a:defRPr>
      </a:lvl3pPr>
      <a:lvl4pPr marL="1028726" algn="l" defTabSz="685817" rtl="0" eaLnBrk="1" latinLnBrk="0" hangingPunct="1">
        <a:defRPr sz="1350" kern="1200">
          <a:solidFill>
            <a:schemeClr val="tx1"/>
          </a:solidFill>
          <a:latin typeface="+mn-lt"/>
          <a:ea typeface="+mn-ea"/>
          <a:cs typeface="+mn-cs"/>
        </a:defRPr>
      </a:lvl4pPr>
      <a:lvl5pPr marL="1371634" algn="l" defTabSz="685817" rtl="0" eaLnBrk="1" latinLnBrk="0" hangingPunct="1">
        <a:defRPr sz="1350" kern="1200">
          <a:solidFill>
            <a:schemeClr val="tx1"/>
          </a:solidFill>
          <a:latin typeface="+mn-lt"/>
          <a:ea typeface="+mn-ea"/>
          <a:cs typeface="+mn-cs"/>
        </a:defRPr>
      </a:lvl5pPr>
      <a:lvl6pPr marL="1714543" algn="l" defTabSz="685817" rtl="0" eaLnBrk="1" latinLnBrk="0" hangingPunct="1">
        <a:defRPr sz="1350" kern="1200">
          <a:solidFill>
            <a:schemeClr val="tx1"/>
          </a:solidFill>
          <a:latin typeface="+mn-lt"/>
          <a:ea typeface="+mn-ea"/>
          <a:cs typeface="+mn-cs"/>
        </a:defRPr>
      </a:lvl6pPr>
      <a:lvl7pPr marL="2057452" algn="l" defTabSz="685817" rtl="0" eaLnBrk="1" latinLnBrk="0" hangingPunct="1">
        <a:defRPr sz="1350" kern="1200">
          <a:solidFill>
            <a:schemeClr val="tx1"/>
          </a:solidFill>
          <a:latin typeface="+mn-lt"/>
          <a:ea typeface="+mn-ea"/>
          <a:cs typeface="+mn-cs"/>
        </a:defRPr>
      </a:lvl7pPr>
      <a:lvl8pPr marL="2400360" algn="l" defTabSz="685817" rtl="0" eaLnBrk="1" latinLnBrk="0" hangingPunct="1">
        <a:defRPr sz="1350" kern="1200">
          <a:solidFill>
            <a:schemeClr val="tx1"/>
          </a:solidFill>
          <a:latin typeface="+mn-lt"/>
          <a:ea typeface="+mn-ea"/>
          <a:cs typeface="+mn-cs"/>
        </a:defRPr>
      </a:lvl8pPr>
      <a:lvl9pPr marL="2743269" algn="l" defTabSz="685817"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emf"/></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32.e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image" Target="../media/image30.png"/><Relationship Id="rId4" Type="http://schemas.openxmlformats.org/officeDocument/2006/relationships/image" Target="../media/image29.emf"/></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emf"/><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emf"/><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em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标题 1"/>
          <p:cNvSpPr txBox="1">
            <a:spLocks/>
          </p:cNvSpPr>
          <p:nvPr/>
        </p:nvSpPr>
        <p:spPr bwMode="auto">
          <a:xfrm>
            <a:off x="269276" y="627085"/>
            <a:ext cx="11653443" cy="2288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defTabSz="844083" eaLnBrk="0" fontAlgn="base" hangingPunct="0">
              <a:spcBef>
                <a:spcPts val="1108"/>
              </a:spcBef>
              <a:spcAft>
                <a:spcPts val="1108"/>
              </a:spcAft>
            </a:pPr>
            <a:r>
              <a:rPr kumimoji="1" lang="zh-CN" altLang="en-US" sz="6000" b="1" dirty="0">
                <a:solidFill>
                  <a:srgbClr val="8E0000"/>
                </a:solidFill>
                <a:latin typeface="微软雅黑" panose="020B0503020204020204" pitchFamily="34" charset="-122"/>
                <a:ea typeface="微软雅黑" panose="020B0503020204020204" pitchFamily="34" charset="-122"/>
                <a:cs typeface="宋体" charset="0"/>
              </a:rPr>
              <a:t>天津师范大学教学科研岗</a:t>
            </a:r>
            <a:endParaRPr kumimoji="1" lang="en-US" altLang="zh-CN" sz="6000" b="1" dirty="0">
              <a:solidFill>
                <a:srgbClr val="8E0000"/>
              </a:solidFill>
              <a:latin typeface="微软雅黑" panose="020B0503020204020204" pitchFamily="34" charset="-122"/>
              <a:ea typeface="微软雅黑" panose="020B0503020204020204" pitchFamily="34" charset="-122"/>
              <a:cs typeface="宋体" charset="0"/>
            </a:endParaRPr>
          </a:p>
          <a:p>
            <a:pPr algn="ctr" defTabSz="844083" eaLnBrk="0" fontAlgn="base" hangingPunct="0">
              <a:spcBef>
                <a:spcPts val="1108"/>
              </a:spcBef>
              <a:spcAft>
                <a:spcPts val="1108"/>
              </a:spcAft>
            </a:pPr>
            <a:r>
              <a:rPr kumimoji="1" lang="zh-CN" altLang="en-US" sz="6000" b="1" dirty="0">
                <a:solidFill>
                  <a:srgbClr val="8E0000"/>
                </a:solidFill>
                <a:latin typeface="微软雅黑" panose="020B0503020204020204" pitchFamily="34" charset="-122"/>
                <a:ea typeface="微软雅黑" panose="020B0503020204020204" pitchFamily="34" charset="-122"/>
                <a:cs typeface="宋体" charset="0"/>
              </a:rPr>
              <a:t>求职报告</a:t>
            </a:r>
          </a:p>
        </p:txBody>
      </p:sp>
      <p:sp>
        <p:nvSpPr>
          <p:cNvPr id="3" name="文本框 2"/>
          <p:cNvSpPr txBox="1"/>
          <p:nvPr/>
        </p:nvSpPr>
        <p:spPr>
          <a:xfrm>
            <a:off x="3442388" y="3395869"/>
            <a:ext cx="5307221" cy="2601290"/>
          </a:xfrm>
          <a:prstGeom prst="rect">
            <a:avLst/>
          </a:prstGeom>
          <a:noFill/>
        </p:spPr>
        <p:txBody>
          <a:bodyPr wrap="square" rtlCol="0">
            <a:spAutoFit/>
          </a:bodyPr>
          <a:lstStyle/>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应聘人：宫诗寻</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学校：北京邮电大学</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院系：信息与通信工程学院</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学历</a:t>
            </a:r>
            <a:r>
              <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latin typeface="Times New Roman" panose="02020603050405020304" pitchFamily="18" charset="0"/>
                <a:ea typeface="微软雅黑" panose="020B0503020204020204" pitchFamily="34" charset="-122"/>
                <a:cs typeface="Times New Roman" panose="02020603050405020304" pitchFamily="18" charset="0"/>
              </a:rPr>
              <a:t>学位：博士研究生（在读）</a:t>
            </a:r>
            <a:endParaRPr lang="en-US" altLang="zh-CN" sz="2800" b="1" dirty="0">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DAC648B8-118F-43C9-B44C-4E3163F45A1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5" name="文本框 4">
            <a:extLst>
              <a:ext uri="{FF2B5EF4-FFF2-40B4-BE49-F238E27FC236}">
                <a16:creationId xmlns:a16="http://schemas.microsoft.com/office/drawing/2014/main" id="{6CB8158C-B73B-4E61-BC39-7060838EE11E}"/>
              </a:ext>
            </a:extLst>
          </p:cNvPr>
          <p:cNvSpPr txBox="1"/>
          <p:nvPr/>
        </p:nvSpPr>
        <p:spPr>
          <a:xfrm>
            <a:off x="9207341" y="5960716"/>
            <a:ext cx="2956839" cy="461665"/>
          </a:xfrm>
          <a:prstGeom prst="rect">
            <a:avLst/>
          </a:prstGeom>
          <a:noFill/>
        </p:spPr>
        <p:txBody>
          <a:bodyPr wrap="square" rtlCol="0">
            <a:spAutoFit/>
          </a:bodyPr>
          <a:lstStyle/>
          <a:p>
            <a:pPr algn="ct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2020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11</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月</a:t>
            </a:r>
            <a:r>
              <a:rPr lang="en-US" altLang="zh-CN" sz="2400" b="1" dirty="0">
                <a:latin typeface="Times New Roman" panose="02020603050405020304" pitchFamily="18" charset="0"/>
                <a:ea typeface="微软雅黑" panose="020B0503020204020204" pitchFamily="34" charset="-122"/>
                <a:cs typeface="Times New Roman" panose="02020603050405020304" pitchFamily="18" charset="0"/>
              </a:rPr>
              <a:t>10</a:t>
            </a:r>
            <a:r>
              <a:rPr lang="zh-CN" altLang="en-US" sz="2400" b="1" dirty="0">
                <a:latin typeface="Times New Roman" panose="02020603050405020304" pitchFamily="18" charset="0"/>
                <a:ea typeface="微软雅黑" panose="020B0503020204020204" pitchFamily="34" charset="-122"/>
                <a:cs typeface="Times New Roman" panose="02020603050405020304" pitchFamily="18" charset="0"/>
              </a:rPr>
              <a:t>日</a:t>
            </a:r>
          </a:p>
        </p:txBody>
      </p:sp>
    </p:spTree>
    <p:extLst>
      <p:ext uri="{BB962C8B-B14F-4D97-AF65-F5344CB8AC3E}">
        <p14:creationId xmlns:p14="http://schemas.microsoft.com/office/powerpoint/2010/main" val="2110677530"/>
      </p:ext>
    </p:extLst>
  </p:cSld>
  <p:clrMapOvr>
    <a:masterClrMapping/>
  </p:clrMapOvr>
  <mc:AlternateContent xmlns:mc="http://schemas.openxmlformats.org/markup-compatibility/2006" xmlns:p14="http://schemas.microsoft.com/office/powerpoint/2010/main">
    <mc:Choice Requires="p14">
      <p:transition spd="slow" p14:dur="2000" advTm="774"/>
    </mc:Choice>
    <mc:Fallback xmlns="">
      <p:transition spd="slow" advTm="77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10</a:t>
            </a:fld>
            <a:endParaRPr lang="en-US" altLang="zh-CN"/>
          </a:p>
        </p:txBody>
      </p:sp>
      <p:sp>
        <p:nvSpPr>
          <p:cNvPr id="6" name="矩形 4"/>
          <p:cNvSpPr>
            <a:spLocks noChangeArrowheads="1"/>
          </p:cNvSpPr>
          <p:nvPr/>
        </p:nvSpPr>
        <p:spPr bwMode="auto">
          <a:xfrm>
            <a:off x="-120435" y="515803"/>
            <a:ext cx="122889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3600" b="1" dirty="0">
                <a:solidFill>
                  <a:srgbClr val="8E0000"/>
                </a:solidFill>
                <a:latin typeface="微软雅黑" charset="0"/>
                <a:ea typeface="微软雅黑" charset="0"/>
              </a:rPr>
              <a:t>研究成果三：基于联合信源</a:t>
            </a:r>
            <a:r>
              <a:rPr lang="en-US" altLang="zh-CN" sz="3600" b="1" dirty="0">
                <a:solidFill>
                  <a:srgbClr val="8E0000"/>
                </a:solidFill>
                <a:latin typeface="微软雅黑" charset="0"/>
                <a:ea typeface="微软雅黑" charset="0"/>
              </a:rPr>
              <a:t>-</a:t>
            </a:r>
            <a:r>
              <a:rPr lang="zh-CN" altLang="en-US" sz="3600" b="1" dirty="0">
                <a:solidFill>
                  <a:srgbClr val="8E0000"/>
                </a:solidFill>
                <a:latin typeface="微软雅黑" charset="0"/>
                <a:ea typeface="微软雅黑" charset="0"/>
              </a:rPr>
              <a:t>信道模型的组密钥</a:t>
            </a:r>
            <a:r>
              <a:rPr lang="en-US" altLang="zh-CN" sz="3600" b="1" dirty="0">
                <a:solidFill>
                  <a:srgbClr val="8E0000"/>
                </a:solidFill>
                <a:latin typeface="微软雅黑" charset="0"/>
                <a:ea typeface="微软雅黑" charset="0"/>
              </a:rPr>
              <a:t>-</a:t>
            </a:r>
            <a:r>
              <a:rPr lang="zh-CN" altLang="en-US" sz="3600" b="1" dirty="0">
                <a:solidFill>
                  <a:srgbClr val="8E0000"/>
                </a:solidFill>
                <a:latin typeface="微软雅黑" charset="0"/>
                <a:ea typeface="微软雅黑" charset="0"/>
              </a:rPr>
              <a:t>私钥生成</a:t>
            </a:r>
            <a:endParaRPr lang="en-US" altLang="zh-CN" sz="36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6" name="圆角矩形 14">
            <a:extLst>
              <a:ext uri="{FF2B5EF4-FFF2-40B4-BE49-F238E27FC236}">
                <a16:creationId xmlns:a16="http://schemas.microsoft.com/office/drawing/2014/main" id="{CC25124B-9645-4BD6-BCFD-5C27C011B963}"/>
              </a:ext>
            </a:extLst>
          </p:cNvPr>
          <p:cNvSpPr>
            <a:spLocks noChangeArrowheads="1"/>
          </p:cNvSpPr>
          <p:nvPr/>
        </p:nvSpPr>
        <p:spPr bwMode="auto">
          <a:xfrm>
            <a:off x="3839590" y="3519503"/>
            <a:ext cx="8307797" cy="1098396"/>
          </a:xfrm>
          <a:prstGeom prst="roundRect">
            <a:avLst>
              <a:gd name="adj" fmla="val 0"/>
            </a:avLst>
          </a:prstGeom>
          <a:solidFill>
            <a:schemeClr val="bg1">
              <a:lumMod val="85000"/>
            </a:schemeClr>
          </a:solidFill>
          <a:ln w="38100" cmpd="thickThin">
            <a:noFill/>
            <a:bevel/>
          </a:ln>
          <a:effectLst>
            <a:outerShdw blurRad="50800" dist="38100" dir="2700000" algn="tl" rotWithShape="0">
              <a:prstClr val="black">
                <a:alpha val="40000"/>
              </a:prstClr>
            </a:outerShdw>
          </a:effectLst>
        </p:spPr>
        <p:txBody>
          <a:bodyPr lIns="108000" rIns="108000"/>
          <a:lstStyle/>
          <a:p>
            <a:pPr algn="just">
              <a:lnSpc>
                <a:spcPts val="3600"/>
              </a:lnSpc>
              <a:buFont typeface="Arial" panose="020B0604020202090204" pitchFamily="34" charset="0"/>
              <a:buNone/>
              <a:defRPr/>
            </a:pPr>
            <a:r>
              <a:rPr lang="en-US" altLang="zh-CN" sz="2000" b="1" dirty="0">
                <a:latin typeface="微软雅黑" pitchFamily="34" charset="-122"/>
                <a:ea typeface="微软雅黑" pitchFamily="34" charset="-122"/>
                <a:sym typeface="+mn-ea"/>
              </a:rPr>
              <a:t>       </a:t>
            </a:r>
            <a:r>
              <a:rPr lang="zh-CN" altLang="en-US" sz="2000" b="1" dirty="0">
                <a:latin typeface="微软雅黑" pitchFamily="34" charset="-122"/>
                <a:ea typeface="微软雅黑" pitchFamily="34" charset="-122"/>
                <a:sym typeface="+mn-ea"/>
              </a:rPr>
              <a:t>针对联合信源</a:t>
            </a:r>
            <a:r>
              <a:rPr lang="en-US" altLang="zh-CN" sz="2000" b="1" dirty="0">
                <a:latin typeface="微软雅黑" pitchFamily="34" charset="-122"/>
                <a:ea typeface="微软雅黑" pitchFamily="34" charset="-122"/>
                <a:sym typeface="+mn-ea"/>
              </a:rPr>
              <a:t>-</a:t>
            </a:r>
            <a:r>
              <a:rPr lang="zh-CN" altLang="en-US" sz="2000" b="1" dirty="0">
                <a:latin typeface="微软雅黑" pitchFamily="34" charset="-122"/>
                <a:ea typeface="微软雅黑" pitchFamily="34" charset="-122"/>
                <a:sym typeface="+mn-ea"/>
              </a:rPr>
              <a:t>信道模型，推导组密钥</a:t>
            </a:r>
            <a:r>
              <a:rPr lang="en-US" altLang="zh-CN" sz="2000" b="1" dirty="0">
                <a:latin typeface="微软雅黑" pitchFamily="34" charset="-122"/>
                <a:ea typeface="微软雅黑" pitchFamily="34" charset="-122"/>
                <a:sym typeface="+mn-ea"/>
              </a:rPr>
              <a:t>-</a:t>
            </a:r>
            <a:r>
              <a:rPr lang="zh-CN" altLang="en-US" sz="2000" b="1" dirty="0">
                <a:latin typeface="微软雅黑" pitchFamily="34" charset="-122"/>
                <a:ea typeface="微软雅黑" pitchFamily="34" charset="-122"/>
                <a:sym typeface="+mn-ea"/>
              </a:rPr>
              <a:t>私钥容量域；基于</a:t>
            </a:r>
            <a:r>
              <a:rPr lang="zh-CN" altLang="en-US" sz="2000" b="1" dirty="0">
                <a:solidFill>
                  <a:srgbClr val="9C2020"/>
                </a:solidFill>
                <a:latin typeface="微软雅黑" pitchFamily="34" charset="-122"/>
                <a:ea typeface="微软雅黑" pitchFamily="34" charset="-122"/>
                <a:sym typeface="+mn-ea"/>
              </a:rPr>
              <a:t>联合典型序列译码</a:t>
            </a:r>
            <a:r>
              <a:rPr lang="zh-CN" altLang="en-US" sz="2000" b="1" dirty="0">
                <a:latin typeface="微软雅黑" pitchFamily="34" charset="-122"/>
                <a:ea typeface="微软雅黑" pitchFamily="34" charset="-122"/>
                <a:sym typeface="+mn-ea"/>
              </a:rPr>
              <a:t>设计可达密钥生成机制。</a:t>
            </a:r>
            <a:endParaRPr lang="zh-CN" altLang="en-US" sz="2000" b="1" dirty="0">
              <a:solidFill>
                <a:srgbClr val="1A1A1A"/>
              </a:solidFill>
              <a:latin typeface="微软雅黑" pitchFamily="34" charset="-122"/>
              <a:ea typeface="微软雅黑" pitchFamily="34" charset="-122"/>
              <a:sym typeface="Wingdings" panose="05000000000000000000" pitchFamily="2" charset="2"/>
            </a:endParaRPr>
          </a:p>
        </p:txBody>
      </p:sp>
      <p:grpSp>
        <p:nvGrpSpPr>
          <p:cNvPr id="20" name="组合 8">
            <a:extLst>
              <a:ext uri="{FF2B5EF4-FFF2-40B4-BE49-F238E27FC236}">
                <a16:creationId xmlns:a16="http://schemas.microsoft.com/office/drawing/2014/main" id="{9EA7CC81-6675-4EA9-BF2F-57CA0658CB1A}"/>
              </a:ext>
            </a:extLst>
          </p:cNvPr>
          <p:cNvGrpSpPr>
            <a:grpSpLocks/>
          </p:cNvGrpSpPr>
          <p:nvPr/>
        </p:nvGrpSpPr>
        <p:grpSpPr bwMode="auto">
          <a:xfrm>
            <a:off x="4161068" y="1264355"/>
            <a:ext cx="4167187" cy="2065292"/>
            <a:chOff x="4287707" y="967769"/>
            <a:chExt cx="4167272" cy="2064979"/>
          </a:xfrm>
        </p:grpSpPr>
        <p:sp>
          <p:nvSpPr>
            <p:cNvPr id="21" name="矩形 34">
              <a:extLst>
                <a:ext uri="{FF2B5EF4-FFF2-40B4-BE49-F238E27FC236}">
                  <a16:creationId xmlns:a16="http://schemas.microsoft.com/office/drawing/2014/main" id="{C3D5B95C-9B0A-46E9-96D3-3F7FAE4015BC}"/>
                </a:ext>
              </a:extLst>
            </p:cNvPr>
            <p:cNvSpPr>
              <a:spLocks noChangeArrowheads="1"/>
            </p:cNvSpPr>
            <p:nvPr/>
          </p:nvSpPr>
          <p:spPr bwMode="auto">
            <a:xfrm>
              <a:off x="4698309" y="1128364"/>
              <a:ext cx="1304924" cy="593470"/>
            </a:xfrm>
            <a:prstGeom prst="rect">
              <a:avLst/>
            </a:prstGeom>
            <a:solidFill>
              <a:srgbClr val="D1FFE0"/>
            </a:solidFill>
            <a:ln w="3175">
              <a:solidFill>
                <a:schemeClr val="tx1"/>
              </a:solidFill>
              <a:miter lim="800000"/>
              <a:headEnd/>
              <a:tailEnd/>
            </a:ln>
          </p:spPr>
          <p:txBody>
            <a:bodyPr wrap="square"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联合信源</a:t>
              </a:r>
              <a:r>
                <a:rPr lang="en-US" altLang="zh-CN" sz="1800" b="1" dirty="0">
                  <a:solidFill>
                    <a:srgbClr val="002060"/>
                  </a:solidFill>
                  <a:latin typeface="微软雅黑" panose="020B0503020204020204" pitchFamily="34" charset="-122"/>
                  <a:ea typeface="微软雅黑" panose="020B0503020204020204" pitchFamily="34" charset="-122"/>
                </a:rPr>
                <a:t>-</a:t>
              </a:r>
              <a:r>
                <a:rPr lang="zh-CN" altLang="en-US" sz="1800" b="1" dirty="0">
                  <a:solidFill>
                    <a:srgbClr val="002060"/>
                  </a:solidFill>
                  <a:latin typeface="微软雅黑" panose="020B0503020204020204" pitchFamily="34" charset="-122"/>
                  <a:ea typeface="微软雅黑" panose="020B0503020204020204" pitchFamily="34" charset="-122"/>
                </a:rPr>
                <a:t>信道模型</a:t>
              </a:r>
            </a:p>
          </p:txBody>
        </p:sp>
        <p:sp>
          <p:nvSpPr>
            <p:cNvPr id="22" name="矩形 37">
              <a:extLst>
                <a:ext uri="{FF2B5EF4-FFF2-40B4-BE49-F238E27FC236}">
                  <a16:creationId xmlns:a16="http://schemas.microsoft.com/office/drawing/2014/main" id="{2FB79AD1-0763-458E-B8FB-7DA3DD5B2CFB}"/>
                </a:ext>
              </a:extLst>
            </p:cNvPr>
            <p:cNvSpPr>
              <a:spLocks noChangeArrowheads="1"/>
            </p:cNvSpPr>
            <p:nvPr/>
          </p:nvSpPr>
          <p:spPr bwMode="auto">
            <a:xfrm>
              <a:off x="7104957" y="1122157"/>
              <a:ext cx="1350022" cy="593560"/>
            </a:xfrm>
            <a:prstGeom prst="rect">
              <a:avLst/>
            </a:prstGeom>
            <a:solidFill>
              <a:srgbClr val="D1FFE0"/>
            </a:solidFill>
            <a:ln w="3175">
              <a:solidFill>
                <a:schemeClr val="tx1"/>
              </a:solidFill>
              <a:miter lim="800000"/>
              <a:headEnd/>
              <a:tailEnd/>
            </a:ln>
          </p:spPr>
          <p:txBody>
            <a:bodyPr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组密钥</a:t>
              </a:r>
              <a:r>
                <a:rPr lang="en-US" altLang="zh-CN" sz="1800" b="1" dirty="0">
                  <a:solidFill>
                    <a:srgbClr val="002060"/>
                  </a:solidFill>
                  <a:latin typeface="微软雅黑" panose="020B0503020204020204" pitchFamily="34" charset="-122"/>
                  <a:ea typeface="微软雅黑" panose="020B0503020204020204" pitchFamily="34" charset="-122"/>
                </a:rPr>
                <a:t>-</a:t>
              </a:r>
              <a:r>
                <a:rPr lang="zh-CN" altLang="en-US" sz="1800" b="1" dirty="0">
                  <a:solidFill>
                    <a:srgbClr val="002060"/>
                  </a:solidFill>
                  <a:latin typeface="微软雅黑" panose="020B0503020204020204" pitchFamily="34" charset="-122"/>
                  <a:ea typeface="微软雅黑" panose="020B0503020204020204" pitchFamily="34" charset="-122"/>
                </a:rPr>
                <a:t>私钥</a:t>
              </a:r>
              <a:endParaRPr lang="en-US" altLang="zh-CN" sz="1800" b="1" dirty="0">
                <a:solidFill>
                  <a:srgbClr val="002060"/>
                </a:solidFill>
                <a:latin typeface="微软雅黑" panose="020B0503020204020204" pitchFamily="34" charset="-122"/>
                <a:ea typeface="微软雅黑" panose="020B0503020204020204" pitchFamily="34" charset="-122"/>
              </a:endParaRPr>
            </a:p>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容量分析</a:t>
              </a:r>
            </a:p>
          </p:txBody>
        </p:sp>
        <p:sp>
          <p:nvSpPr>
            <p:cNvPr id="23" name="Rectangle 5">
              <a:extLst>
                <a:ext uri="{FF2B5EF4-FFF2-40B4-BE49-F238E27FC236}">
                  <a16:creationId xmlns:a16="http://schemas.microsoft.com/office/drawing/2014/main" id="{7FF37B83-1CE4-4C5F-8D80-7D259A75BCA2}"/>
                </a:ext>
              </a:extLst>
            </p:cNvPr>
            <p:cNvSpPr>
              <a:spLocks noChangeArrowheads="1"/>
            </p:cNvSpPr>
            <p:nvPr/>
          </p:nvSpPr>
          <p:spPr bwMode="auto">
            <a:xfrm>
              <a:off x="7111232" y="2425429"/>
              <a:ext cx="1343024" cy="593470"/>
            </a:xfrm>
            <a:prstGeom prst="rect">
              <a:avLst/>
            </a:prstGeom>
            <a:solidFill>
              <a:srgbClr val="D1FFE0"/>
            </a:solidFill>
            <a:ln w="3175">
              <a:solidFill>
                <a:schemeClr val="tx1"/>
              </a:solidFill>
              <a:miter lim="800000"/>
              <a:headEnd/>
              <a:tailEnd/>
            </a:ln>
          </p:spPr>
          <p:txBody>
            <a:bodyPr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密钥可达机制设计</a:t>
              </a: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24" name="右箭头 1">
              <a:extLst>
                <a:ext uri="{FF2B5EF4-FFF2-40B4-BE49-F238E27FC236}">
                  <a16:creationId xmlns:a16="http://schemas.microsoft.com/office/drawing/2014/main" id="{460460FE-6E48-4AC1-92B2-43C525C092D9}"/>
                </a:ext>
              </a:extLst>
            </p:cNvPr>
            <p:cNvSpPr/>
            <p:nvPr/>
          </p:nvSpPr>
          <p:spPr>
            <a:xfrm>
              <a:off x="6038755" y="1178874"/>
              <a:ext cx="1031896" cy="490464"/>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dirty="0">
                <a:solidFill>
                  <a:srgbClr val="FFFF00"/>
                </a:solidFill>
                <a:latin typeface="微软雅黑" pitchFamily="34" charset="-122"/>
              </a:endParaRPr>
            </a:p>
          </p:txBody>
        </p:sp>
        <p:sp>
          <p:nvSpPr>
            <p:cNvPr id="25" name="右箭头 32">
              <a:extLst>
                <a:ext uri="{FF2B5EF4-FFF2-40B4-BE49-F238E27FC236}">
                  <a16:creationId xmlns:a16="http://schemas.microsoft.com/office/drawing/2014/main" id="{57B9D985-494E-4F79-827F-0CD48382C22C}"/>
                </a:ext>
              </a:extLst>
            </p:cNvPr>
            <p:cNvSpPr/>
            <p:nvPr/>
          </p:nvSpPr>
          <p:spPr>
            <a:xfrm rot="5400000">
              <a:off x="5033905" y="1856594"/>
              <a:ext cx="671410" cy="468322"/>
            </a:xfrm>
            <a:prstGeom prst="rightArrow">
              <a:avLst/>
            </a:prstGeom>
            <a:solidFill>
              <a:schemeClr val="bg1">
                <a:lumMod val="85000"/>
              </a:schemeClr>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endParaRPr lang="zh-CN" altLang="en-US" sz="1600" b="1" dirty="0">
                <a:solidFill>
                  <a:srgbClr val="FFFF00"/>
                </a:solidFill>
                <a:latin typeface="微软雅黑" pitchFamily="34" charset="-122"/>
              </a:endParaRPr>
            </a:p>
          </p:txBody>
        </p:sp>
        <p:sp>
          <p:nvSpPr>
            <p:cNvPr id="36" name="文本框 2">
              <a:extLst>
                <a:ext uri="{FF2B5EF4-FFF2-40B4-BE49-F238E27FC236}">
                  <a16:creationId xmlns:a16="http://schemas.microsoft.com/office/drawing/2014/main" id="{7B9AE747-573F-4A40-B13E-AC94ED0A8518}"/>
                </a:ext>
              </a:extLst>
            </p:cNvPr>
            <p:cNvSpPr txBox="1">
              <a:spLocks noChangeArrowheads="1"/>
            </p:cNvSpPr>
            <p:nvPr/>
          </p:nvSpPr>
          <p:spPr bwMode="auto">
            <a:xfrm>
              <a:off x="6003233" y="967769"/>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pPr>
              <a:r>
                <a:rPr lang="zh-CN" altLang="en-US" sz="1600" b="1" dirty="0">
                  <a:solidFill>
                    <a:srgbClr val="002060"/>
                  </a:solidFill>
                  <a:latin typeface="微软雅黑" panose="020B0503020204020204" pitchFamily="34" charset="-122"/>
                  <a:ea typeface="微软雅黑" panose="020B0503020204020204" pitchFamily="34" charset="-122"/>
                </a:rPr>
                <a:t>研究目标</a:t>
              </a:r>
            </a:p>
          </p:txBody>
        </p:sp>
        <p:sp>
          <p:nvSpPr>
            <p:cNvPr id="37" name="文本框 2">
              <a:extLst>
                <a:ext uri="{FF2B5EF4-FFF2-40B4-BE49-F238E27FC236}">
                  <a16:creationId xmlns:a16="http://schemas.microsoft.com/office/drawing/2014/main" id="{104433A6-62C4-4399-B440-5DB75CC8334F}"/>
                </a:ext>
              </a:extLst>
            </p:cNvPr>
            <p:cNvSpPr txBox="1">
              <a:spLocks noChangeArrowheads="1"/>
            </p:cNvSpPr>
            <p:nvPr/>
          </p:nvSpPr>
          <p:spPr bwMode="auto">
            <a:xfrm>
              <a:off x="6207642" y="2263399"/>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pPr>
              <a:r>
                <a:rPr lang="zh-CN" altLang="en-US" sz="1600" b="1" dirty="0">
                  <a:solidFill>
                    <a:srgbClr val="002060"/>
                  </a:solidFill>
                  <a:latin typeface="微软雅黑" panose="020B0503020204020204" pitchFamily="34" charset="-122"/>
                  <a:ea typeface="微软雅黑" panose="020B0503020204020204" pitchFamily="34" charset="-122"/>
                </a:rPr>
                <a:t>挑战</a:t>
              </a:r>
            </a:p>
          </p:txBody>
        </p:sp>
        <p:sp>
          <p:nvSpPr>
            <p:cNvPr id="38" name="文本框 2">
              <a:extLst>
                <a:ext uri="{FF2B5EF4-FFF2-40B4-BE49-F238E27FC236}">
                  <a16:creationId xmlns:a16="http://schemas.microsoft.com/office/drawing/2014/main" id="{BDED90F5-3A1D-4FA3-AC36-1783744753D2}"/>
                </a:ext>
              </a:extLst>
            </p:cNvPr>
            <p:cNvSpPr txBox="1">
              <a:spLocks noChangeArrowheads="1"/>
            </p:cNvSpPr>
            <p:nvPr/>
          </p:nvSpPr>
          <p:spPr bwMode="auto">
            <a:xfrm>
              <a:off x="4287707" y="1847684"/>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pPr>
              <a:r>
                <a:rPr lang="zh-CN" altLang="en-US" sz="1600" b="1" dirty="0">
                  <a:solidFill>
                    <a:srgbClr val="002060"/>
                  </a:solidFill>
                  <a:latin typeface="微软雅黑" panose="020B0503020204020204" pitchFamily="34" charset="-122"/>
                  <a:ea typeface="微软雅黑" panose="020B0503020204020204" pitchFamily="34" charset="-122"/>
                </a:rPr>
                <a:t>理论基础</a:t>
              </a:r>
            </a:p>
          </p:txBody>
        </p:sp>
        <p:sp>
          <p:nvSpPr>
            <p:cNvPr id="39" name="矩形 34">
              <a:extLst>
                <a:ext uri="{FF2B5EF4-FFF2-40B4-BE49-F238E27FC236}">
                  <a16:creationId xmlns:a16="http://schemas.microsoft.com/office/drawing/2014/main" id="{B1D06D49-3A21-4B40-A2AE-F05CC27F436F}"/>
                </a:ext>
              </a:extLst>
            </p:cNvPr>
            <p:cNvSpPr>
              <a:spLocks noChangeArrowheads="1"/>
            </p:cNvSpPr>
            <p:nvPr/>
          </p:nvSpPr>
          <p:spPr bwMode="auto">
            <a:xfrm>
              <a:off x="4698309" y="2439278"/>
              <a:ext cx="1304925" cy="593470"/>
            </a:xfrm>
            <a:prstGeom prst="rect">
              <a:avLst/>
            </a:prstGeom>
            <a:solidFill>
              <a:srgbClr val="D1FFE0"/>
            </a:solidFill>
            <a:ln w="3175">
              <a:solidFill>
                <a:schemeClr val="tx1"/>
              </a:solidFill>
              <a:miter lim="800000"/>
              <a:headEnd/>
              <a:tailEnd/>
            </a:ln>
          </p:spPr>
          <p:txBody>
            <a:bodyPr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典型序列</a:t>
              </a:r>
              <a:endParaRPr lang="en-US" altLang="zh-CN" sz="1800" b="1" dirty="0">
                <a:solidFill>
                  <a:srgbClr val="002060"/>
                </a:solidFill>
                <a:latin typeface="微软雅黑" panose="020B0503020204020204" pitchFamily="34" charset="-122"/>
                <a:ea typeface="微软雅黑" panose="020B0503020204020204" pitchFamily="34" charset="-122"/>
              </a:endParaRPr>
            </a:p>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费诺不等式</a:t>
              </a:r>
              <a:endParaRPr lang="en-US" altLang="zh-CN" sz="1800" b="1" dirty="0">
                <a:solidFill>
                  <a:srgbClr val="002060"/>
                </a:solidFill>
                <a:latin typeface="微软雅黑" panose="020B0503020204020204" pitchFamily="34" charset="-122"/>
                <a:ea typeface="微软雅黑" panose="020B0503020204020204" pitchFamily="34" charset="-122"/>
              </a:endParaRPr>
            </a:p>
          </p:txBody>
        </p:sp>
        <p:sp>
          <p:nvSpPr>
            <p:cNvPr id="40" name="右箭头 1">
              <a:extLst>
                <a:ext uri="{FF2B5EF4-FFF2-40B4-BE49-F238E27FC236}">
                  <a16:creationId xmlns:a16="http://schemas.microsoft.com/office/drawing/2014/main" id="{BC699CA4-A9FB-4137-A343-584443B558AC}"/>
                </a:ext>
              </a:extLst>
            </p:cNvPr>
            <p:cNvSpPr/>
            <p:nvPr/>
          </p:nvSpPr>
          <p:spPr>
            <a:xfrm>
              <a:off x="6035313" y="2476211"/>
              <a:ext cx="1031896" cy="490464"/>
            </a:xfrm>
            <a:prstGeom prst="rightArrow">
              <a:avLst/>
            </a:prstGeom>
            <a:solidFill>
              <a:schemeClr val="bg1">
                <a:lumMod val="8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dirty="0">
                <a:solidFill>
                  <a:srgbClr val="FFFF00"/>
                </a:solidFill>
                <a:latin typeface="微软雅黑" pitchFamily="34" charset="-122"/>
              </a:endParaRPr>
            </a:p>
          </p:txBody>
        </p:sp>
      </p:grpSp>
      <p:cxnSp>
        <p:nvCxnSpPr>
          <p:cNvPr id="41" name="直接连接符 40">
            <a:extLst>
              <a:ext uri="{FF2B5EF4-FFF2-40B4-BE49-F238E27FC236}">
                <a16:creationId xmlns:a16="http://schemas.microsoft.com/office/drawing/2014/main" id="{03ECC17A-7AE9-4781-B0FD-DA520D880743}"/>
              </a:ext>
            </a:extLst>
          </p:cNvPr>
          <p:cNvCxnSpPr/>
          <p:nvPr/>
        </p:nvCxnSpPr>
        <p:spPr>
          <a:xfrm>
            <a:off x="4148139" y="1231469"/>
            <a:ext cx="0" cy="2168525"/>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42" name="圆角矩形 9">
            <a:extLst>
              <a:ext uri="{FF2B5EF4-FFF2-40B4-BE49-F238E27FC236}">
                <a16:creationId xmlns:a16="http://schemas.microsoft.com/office/drawing/2014/main" id="{686D36F7-16D8-4C42-AC24-0E1792465690}"/>
              </a:ext>
            </a:extLst>
          </p:cNvPr>
          <p:cNvSpPr/>
          <p:nvPr/>
        </p:nvSpPr>
        <p:spPr>
          <a:xfrm>
            <a:off x="152401" y="4806324"/>
            <a:ext cx="11873344" cy="1833563"/>
          </a:xfrm>
          <a:prstGeom prst="roundRect">
            <a:avLst>
              <a:gd name="adj" fmla="val 9876"/>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90204" pitchFamily="34" charset="0"/>
              <a:buNone/>
              <a:defRPr/>
            </a:pPr>
            <a:endParaRPr lang="zh-CN" altLang="en-US">
              <a:solidFill>
                <a:srgbClr val="FFFFFF"/>
              </a:solidFill>
            </a:endParaRPr>
          </a:p>
        </p:txBody>
      </p:sp>
      <p:sp>
        <p:nvSpPr>
          <p:cNvPr id="45" name="transform">
            <a:extLst>
              <a:ext uri="{FF2B5EF4-FFF2-40B4-BE49-F238E27FC236}">
                <a16:creationId xmlns:a16="http://schemas.microsoft.com/office/drawing/2014/main" id="{377A46E8-DB74-425E-B88D-031EBE93059D}"/>
              </a:ext>
            </a:extLst>
          </p:cNvPr>
          <p:cNvSpPr txBox="1">
            <a:spLocks noChangeArrowheads="1"/>
          </p:cNvSpPr>
          <p:nvPr/>
        </p:nvSpPr>
        <p:spPr bwMode="auto">
          <a:xfrm>
            <a:off x="8752464" y="2721880"/>
            <a:ext cx="3304014" cy="714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密钥容量域：以组密钥为例（主要创新点）</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sp>
        <p:nvSpPr>
          <p:cNvPr id="46" name="transform">
            <a:extLst>
              <a:ext uri="{FF2B5EF4-FFF2-40B4-BE49-F238E27FC236}">
                <a16:creationId xmlns:a16="http://schemas.microsoft.com/office/drawing/2014/main" id="{86C4B999-5999-4B8C-94BE-20FE4F8251CB}"/>
              </a:ext>
            </a:extLst>
          </p:cNvPr>
          <p:cNvSpPr txBox="1">
            <a:spLocks noChangeArrowheads="1"/>
          </p:cNvSpPr>
          <p:nvPr/>
        </p:nvSpPr>
        <p:spPr bwMode="auto">
          <a:xfrm>
            <a:off x="1193064" y="6255446"/>
            <a:ext cx="4049885" cy="393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码本分配方案</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en-US" sz="2000" b="1" dirty="0">
                <a:solidFill>
                  <a:srgbClr val="002060"/>
                </a:solidFill>
                <a:latin typeface="微软雅黑" panose="020B0503020204020204" pitchFamily="34" charset="-122"/>
                <a:ea typeface="微软雅黑" panose="020B0503020204020204" pitchFamily="34" charset="-122"/>
              </a:rPr>
              <a:t>信源</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信道编码</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sp>
        <p:nvSpPr>
          <p:cNvPr id="47" name="右箭头 32">
            <a:extLst>
              <a:ext uri="{FF2B5EF4-FFF2-40B4-BE49-F238E27FC236}">
                <a16:creationId xmlns:a16="http://schemas.microsoft.com/office/drawing/2014/main" id="{1585AC79-4606-4469-8A15-ACD04EFFDC70}"/>
              </a:ext>
            </a:extLst>
          </p:cNvPr>
          <p:cNvSpPr/>
          <p:nvPr/>
        </p:nvSpPr>
        <p:spPr>
          <a:xfrm rot="10800000">
            <a:off x="5994046" y="5324541"/>
            <a:ext cx="946467" cy="471934"/>
          </a:xfrm>
          <a:prstGeom prst="rightArrow">
            <a:avLst/>
          </a:prstGeom>
          <a:solidFill>
            <a:schemeClr val="bg1">
              <a:lumMod val="75000"/>
            </a:schemeClr>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endParaRPr lang="zh-CN" altLang="en-US" sz="1600" b="1" dirty="0">
              <a:solidFill>
                <a:srgbClr val="FFFF00"/>
              </a:solidFill>
              <a:latin typeface="微软雅黑" pitchFamily="34" charset="-122"/>
            </a:endParaRPr>
          </a:p>
        </p:txBody>
      </p:sp>
      <p:cxnSp>
        <p:nvCxnSpPr>
          <p:cNvPr id="28" name="直接连接符 27">
            <a:extLst>
              <a:ext uri="{FF2B5EF4-FFF2-40B4-BE49-F238E27FC236}">
                <a16:creationId xmlns:a16="http://schemas.microsoft.com/office/drawing/2014/main" id="{554ABC66-99D7-4DA7-AE2D-B0C56EEA8A5C}"/>
              </a:ext>
            </a:extLst>
          </p:cNvPr>
          <p:cNvCxnSpPr/>
          <p:nvPr/>
        </p:nvCxnSpPr>
        <p:spPr>
          <a:xfrm>
            <a:off x="8443914" y="1264355"/>
            <a:ext cx="0" cy="2168525"/>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29" name="transform">
            <a:extLst>
              <a:ext uri="{FF2B5EF4-FFF2-40B4-BE49-F238E27FC236}">
                <a16:creationId xmlns:a16="http://schemas.microsoft.com/office/drawing/2014/main" id="{C9A94944-B3E3-4241-A82A-10F532CBF0BC}"/>
              </a:ext>
            </a:extLst>
          </p:cNvPr>
          <p:cNvSpPr txBox="1">
            <a:spLocks noChangeArrowheads="1"/>
          </p:cNvSpPr>
          <p:nvPr/>
        </p:nvSpPr>
        <p:spPr bwMode="auto">
          <a:xfrm>
            <a:off x="8117725" y="6250205"/>
            <a:ext cx="235659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组密钥生成流程图</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F3087D74-5308-4FC8-84DA-9B894E4FF15E}"/>
              </a:ext>
            </a:extLst>
          </p:cNvPr>
          <p:cNvPicPr>
            <a:picLocks noChangeAspect="1"/>
          </p:cNvPicPr>
          <p:nvPr/>
        </p:nvPicPr>
        <p:blipFill>
          <a:blip r:embed="rId4"/>
          <a:stretch>
            <a:fillRect/>
          </a:stretch>
        </p:blipFill>
        <p:spPr>
          <a:xfrm>
            <a:off x="332569" y="1300971"/>
            <a:ext cx="3507021" cy="3366515"/>
          </a:xfrm>
          <a:prstGeom prst="rect">
            <a:avLst/>
          </a:prstGeom>
        </p:spPr>
      </p:pic>
      <p:pic>
        <p:nvPicPr>
          <p:cNvPr id="3" name="图片 2">
            <a:extLst>
              <a:ext uri="{FF2B5EF4-FFF2-40B4-BE49-F238E27FC236}">
                <a16:creationId xmlns:a16="http://schemas.microsoft.com/office/drawing/2014/main" id="{E47C972D-D28C-42C8-AEBB-5FE3C49F5545}"/>
              </a:ext>
            </a:extLst>
          </p:cNvPr>
          <p:cNvPicPr>
            <a:picLocks noChangeAspect="1"/>
          </p:cNvPicPr>
          <p:nvPr/>
        </p:nvPicPr>
        <p:blipFill>
          <a:blip r:embed="rId5"/>
          <a:stretch>
            <a:fillRect/>
          </a:stretch>
        </p:blipFill>
        <p:spPr>
          <a:xfrm>
            <a:off x="8495395" y="1497051"/>
            <a:ext cx="3677364" cy="941058"/>
          </a:xfrm>
          <a:prstGeom prst="rect">
            <a:avLst/>
          </a:prstGeom>
        </p:spPr>
      </p:pic>
      <p:pic>
        <p:nvPicPr>
          <p:cNvPr id="9" name="图片 8">
            <a:extLst>
              <a:ext uri="{FF2B5EF4-FFF2-40B4-BE49-F238E27FC236}">
                <a16:creationId xmlns:a16="http://schemas.microsoft.com/office/drawing/2014/main" id="{1892E2E2-3463-45F2-AEB2-2F033CCDEB3B}"/>
              </a:ext>
            </a:extLst>
          </p:cNvPr>
          <p:cNvPicPr>
            <a:picLocks noChangeAspect="1"/>
          </p:cNvPicPr>
          <p:nvPr/>
        </p:nvPicPr>
        <p:blipFill>
          <a:blip r:embed="rId6"/>
          <a:stretch>
            <a:fillRect/>
          </a:stretch>
        </p:blipFill>
        <p:spPr>
          <a:xfrm>
            <a:off x="7496931" y="4873838"/>
            <a:ext cx="3598186" cy="1428227"/>
          </a:xfrm>
          <a:prstGeom prst="rect">
            <a:avLst/>
          </a:prstGeom>
        </p:spPr>
      </p:pic>
      <p:pic>
        <p:nvPicPr>
          <p:cNvPr id="12" name="图片 11">
            <a:extLst>
              <a:ext uri="{FF2B5EF4-FFF2-40B4-BE49-F238E27FC236}">
                <a16:creationId xmlns:a16="http://schemas.microsoft.com/office/drawing/2014/main" id="{4E289A35-C300-4A3F-B4F6-E4BBDBE94F5C}"/>
              </a:ext>
            </a:extLst>
          </p:cNvPr>
          <p:cNvPicPr>
            <a:picLocks noChangeAspect="1"/>
          </p:cNvPicPr>
          <p:nvPr/>
        </p:nvPicPr>
        <p:blipFill>
          <a:blip r:embed="rId7"/>
          <a:stretch>
            <a:fillRect/>
          </a:stretch>
        </p:blipFill>
        <p:spPr>
          <a:xfrm>
            <a:off x="472525" y="4976254"/>
            <a:ext cx="4821623" cy="1192201"/>
          </a:xfrm>
          <a:prstGeom prst="rect">
            <a:avLst/>
          </a:prstGeom>
        </p:spPr>
      </p:pic>
    </p:spTree>
    <p:extLst>
      <p:ext uri="{BB962C8B-B14F-4D97-AF65-F5344CB8AC3E}">
        <p14:creationId xmlns:p14="http://schemas.microsoft.com/office/powerpoint/2010/main" val="1596955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11</a:t>
            </a:fld>
            <a:endParaRPr lang="en-US" altLang="zh-CN"/>
          </a:p>
        </p:txBody>
      </p:sp>
      <p:sp>
        <p:nvSpPr>
          <p:cNvPr id="6" name="矩形 4"/>
          <p:cNvSpPr>
            <a:spLocks noChangeArrowheads="1"/>
          </p:cNvSpPr>
          <p:nvPr/>
        </p:nvSpPr>
        <p:spPr bwMode="auto">
          <a:xfrm>
            <a:off x="2407754" y="246397"/>
            <a:ext cx="7429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科研成果</a:t>
            </a:r>
            <a:endParaRPr lang="en-US" altLang="zh-CN" sz="44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1" name="矩形 10">
            <a:extLst>
              <a:ext uri="{FF2B5EF4-FFF2-40B4-BE49-F238E27FC236}">
                <a16:creationId xmlns:a16="http://schemas.microsoft.com/office/drawing/2014/main" id="{B0EE2E49-C477-454D-9F8C-68DFDB785CA8}"/>
              </a:ext>
            </a:extLst>
          </p:cNvPr>
          <p:cNvSpPr/>
          <p:nvPr/>
        </p:nvSpPr>
        <p:spPr>
          <a:xfrm>
            <a:off x="633743" y="1237434"/>
            <a:ext cx="10780628" cy="5301916"/>
          </a:xfrm>
          <a:prstGeom prst="rect">
            <a:avLst/>
          </a:prstGeom>
          <a:solidFill>
            <a:schemeClr val="bg1"/>
          </a:solidFill>
          <a:ln w="1905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本人博士期间共发表英文论文</a:t>
            </a:r>
            <a:r>
              <a:rPr lang="en-US" altLang="zh-CN" sz="2000" b="1"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篇，其中</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2</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区</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SCI</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英文论文</a:t>
            </a:r>
            <a:r>
              <a:rPr lang="en-US" altLang="zh-CN" sz="2000" b="1" dirty="0">
                <a:solidFill>
                  <a:srgbClr val="9C202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9C2020"/>
                </a:solidFill>
                <a:latin typeface="微软雅黑" panose="020B0503020204020204" pitchFamily="34" charset="-122"/>
                <a:ea typeface="微软雅黑" panose="020B0503020204020204" pitchFamily="34" charset="-122"/>
                <a:cs typeface="Times New Roman" panose="02020603050405020304"/>
              </a:rPr>
              <a:t>篇</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EI</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会议英文论文</a:t>
            </a:r>
            <a:r>
              <a:rPr lang="en-US" altLang="zh-CN" sz="2000" b="1" dirty="0">
                <a:solidFill>
                  <a:srgbClr val="9C202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b="1" dirty="0">
                <a:solidFill>
                  <a:srgbClr val="9C2020"/>
                </a:solidFill>
                <a:latin typeface="微软雅黑" panose="020B0503020204020204" pitchFamily="34" charset="-122"/>
                <a:ea typeface="微软雅黑" panose="020B0503020204020204" pitchFamily="34" charset="-122"/>
                <a:cs typeface="Times New Roman" panose="02020603050405020304"/>
              </a:rPr>
              <a:t>篇</a:t>
            </a:r>
            <a:endParaRPr lang="en-US" altLang="zh-CN" sz="2000" b="1" dirty="0">
              <a:solidFill>
                <a:srgbClr val="9C2020"/>
              </a:solidFill>
              <a:latin typeface="微软雅黑" panose="020B0503020204020204" pitchFamily="34" charset="-122"/>
              <a:ea typeface="微软雅黑" panose="020B0503020204020204" pitchFamily="34" charset="-122"/>
              <a:cs typeface="Times New Roman" panose="02020603050405020304"/>
            </a:endParaRPr>
          </a:p>
        </p:txBody>
      </p:sp>
      <p:sp>
        <p:nvSpPr>
          <p:cNvPr id="14" name="文本框 13">
            <a:extLst>
              <a:ext uri="{FF2B5EF4-FFF2-40B4-BE49-F238E27FC236}">
                <a16:creationId xmlns:a16="http://schemas.microsoft.com/office/drawing/2014/main" id="{2C960997-3807-42E3-9E05-3AF46A6E5198}"/>
              </a:ext>
            </a:extLst>
          </p:cNvPr>
          <p:cNvSpPr txBox="1"/>
          <p:nvPr/>
        </p:nvSpPr>
        <p:spPr>
          <a:xfrm>
            <a:off x="633742" y="1715634"/>
            <a:ext cx="8266931" cy="4613699"/>
          </a:xfrm>
          <a:prstGeom prst="rect">
            <a:avLst/>
          </a:prstGeom>
          <a:noFill/>
        </p:spPr>
        <p:txBody>
          <a:bodyPr wrap="square" rtlCol="0">
            <a:spAutoFit/>
          </a:bodyPr>
          <a:lstStyle/>
          <a:p>
            <a:pPr marL="800100" lvl="1" indent="-342900" algn="just">
              <a:lnSpc>
                <a:spcPct val="150000"/>
              </a:lnSpc>
              <a:buClr>
                <a:srgbClr val="C00000"/>
              </a:buClr>
              <a:buFont typeface="Wingdings" panose="05000000000000000000" pitchFamily="2" charset="2"/>
              <a:buChar char="n"/>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[1] S. Gong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X. Tao, N. Li, H. Wang and Z. Han, "Secure Secret Key and Private Key Generation in Source-Type Model With a Trusted Helper," in IEEE Access, vol. 8, pp. 34611-34628, 2020.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影响因子：</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3.745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SCI 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marL="800100" lvl="1" indent="-342900" algn="just">
              <a:lnSpc>
                <a:spcPct val="150000"/>
              </a:lnSpc>
              <a:buClr>
                <a:srgbClr val="C00000"/>
              </a:buClr>
              <a:buFont typeface="Wingdings" panose="05000000000000000000" pitchFamily="2" charset="2"/>
              <a:buChar char="n"/>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[2] S. Gong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X. Tao, N. Li and H. Wang, "Private Key and Group Key Generation Using Correlated Sources and Wiretap Broadcast Channel in Presence of One-Way Public Communication," in IEEE Access, vol. 7, pp. 126812-126830, 2019.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影响因子：</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3.745</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SCI 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a:p>
            <a:pPr marL="800100" lvl="1" indent="-342900" algn="just">
              <a:lnSpc>
                <a:spcPct val="150000"/>
              </a:lnSpc>
              <a:buClr>
                <a:srgbClr val="C00000"/>
              </a:buClr>
              <a:buFont typeface="Wingdings" panose="05000000000000000000" pitchFamily="2" charset="2"/>
              <a:buChar char="n"/>
            </a:pP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[3] S. Gong</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 N. Li, H. Wu and X. Tao, "Cooperative Two-Key Generation in Source-Type Model With Partial-Trusted Helpers," 2019 IEEE/CIC International Conference on Communications in China (ICCC), Changchun, China, 2019. (EI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检索</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t>
            </a:r>
          </a:p>
        </p:txBody>
      </p:sp>
      <p:grpSp>
        <p:nvGrpSpPr>
          <p:cNvPr id="16" name="组合 15">
            <a:extLst>
              <a:ext uri="{FF2B5EF4-FFF2-40B4-BE49-F238E27FC236}">
                <a16:creationId xmlns:a16="http://schemas.microsoft.com/office/drawing/2014/main" id="{143A9D5D-D42B-4929-BFD6-0AEA4EA9F78E}"/>
              </a:ext>
            </a:extLst>
          </p:cNvPr>
          <p:cNvGrpSpPr/>
          <p:nvPr/>
        </p:nvGrpSpPr>
        <p:grpSpPr>
          <a:xfrm>
            <a:off x="9032535" y="1964379"/>
            <a:ext cx="2131554" cy="3779353"/>
            <a:chOff x="9032535" y="1964379"/>
            <a:chExt cx="2131554" cy="3779353"/>
          </a:xfrm>
        </p:grpSpPr>
        <p:pic>
          <p:nvPicPr>
            <p:cNvPr id="24" name="图片 23">
              <a:extLst>
                <a:ext uri="{FF2B5EF4-FFF2-40B4-BE49-F238E27FC236}">
                  <a16:creationId xmlns:a16="http://schemas.microsoft.com/office/drawing/2014/main" id="{0AF192B5-F3D8-49E3-9C48-50FBCFF5E07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32535" y="1964379"/>
              <a:ext cx="1541915" cy="2095854"/>
            </a:xfrm>
            <a:prstGeom prst="rect">
              <a:avLst/>
            </a:prstGeom>
            <a:ln w="12700">
              <a:solidFill>
                <a:srgbClr val="002060"/>
              </a:solidFill>
            </a:ln>
            <a:effectLst>
              <a:outerShdw blurRad="50800" dist="38100" dir="2700000" algn="tl" rotWithShape="0">
                <a:prstClr val="black">
                  <a:alpha val="40000"/>
                </a:prstClr>
              </a:outerShdw>
            </a:effectLst>
          </p:spPr>
        </p:pic>
        <p:pic>
          <p:nvPicPr>
            <p:cNvPr id="25" name="图片 24">
              <a:extLst>
                <a:ext uri="{FF2B5EF4-FFF2-40B4-BE49-F238E27FC236}">
                  <a16:creationId xmlns:a16="http://schemas.microsoft.com/office/drawing/2014/main" id="{AAC0488F-B293-440D-996B-4B46509A212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27354" y="2823049"/>
              <a:ext cx="1541916" cy="2095855"/>
            </a:xfrm>
            <a:prstGeom prst="rect">
              <a:avLst/>
            </a:prstGeom>
            <a:ln w="12700">
              <a:solidFill>
                <a:srgbClr val="002060"/>
              </a:solidFill>
            </a:ln>
            <a:effectLst>
              <a:outerShdw blurRad="50800" dist="38100" dir="2700000" algn="tl" rotWithShape="0">
                <a:prstClr val="black">
                  <a:alpha val="40000"/>
                </a:prstClr>
              </a:outerShdw>
            </a:effectLst>
          </p:spPr>
        </p:pic>
        <p:pic>
          <p:nvPicPr>
            <p:cNvPr id="26" name="图片 25">
              <a:extLst>
                <a:ext uri="{FF2B5EF4-FFF2-40B4-BE49-F238E27FC236}">
                  <a16:creationId xmlns:a16="http://schemas.microsoft.com/office/drawing/2014/main" id="{897C00F8-F027-4EA4-B454-392C5FA6617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17248" y="3741938"/>
              <a:ext cx="1546841" cy="2001794"/>
            </a:xfrm>
            <a:prstGeom prst="rect">
              <a:avLst/>
            </a:prstGeom>
            <a:ln w="12700">
              <a:solidFill>
                <a:srgbClr val="002060"/>
              </a:solidFill>
            </a:ln>
            <a:effectLst>
              <a:outerShdw blurRad="50800" dist="38100" dir="2700000" algn="tl" rotWithShape="0">
                <a:prstClr val="black">
                  <a:alpha val="40000"/>
                </a:prstClr>
              </a:outerShdw>
            </a:effectLst>
          </p:spPr>
        </p:pic>
      </p:grpSp>
      <p:sp>
        <p:nvSpPr>
          <p:cNvPr id="12" name="文本框 11">
            <a:extLst>
              <a:ext uri="{FF2B5EF4-FFF2-40B4-BE49-F238E27FC236}">
                <a16:creationId xmlns:a16="http://schemas.microsoft.com/office/drawing/2014/main" id="{19A9A924-3391-4ECA-8FFF-FDC680F7893C}"/>
              </a:ext>
            </a:extLst>
          </p:cNvPr>
          <p:cNvSpPr txBox="1"/>
          <p:nvPr/>
        </p:nvSpPr>
        <p:spPr>
          <a:xfrm>
            <a:off x="8454888" y="661012"/>
            <a:ext cx="2959484" cy="461665"/>
          </a:xfrm>
          <a:prstGeom prst="rect">
            <a:avLst/>
          </a:prstGeom>
          <a:noFill/>
        </p:spPr>
        <p:txBody>
          <a:bodyPr wrap="square" rtlCol="0">
            <a:spAutoFit/>
          </a:bodyPr>
          <a:lstStyle/>
          <a:p>
            <a:pPr algn="r"/>
            <a:r>
              <a:rPr lang="zh-CN" altLang="en-US" sz="2400" b="1" dirty="0">
                <a:solidFill>
                  <a:srgbClr val="002060"/>
                </a:solidFill>
                <a:latin typeface="微软雅黑" panose="020B0503020204020204" pitchFamily="34" charset="-122"/>
                <a:ea typeface="微软雅黑" panose="020B0503020204020204" pitchFamily="34" charset="-122"/>
              </a:rPr>
              <a:t>论文成果</a:t>
            </a:r>
          </a:p>
        </p:txBody>
      </p:sp>
    </p:spTree>
    <p:extLst>
      <p:ext uri="{BB962C8B-B14F-4D97-AF65-F5344CB8AC3E}">
        <p14:creationId xmlns:p14="http://schemas.microsoft.com/office/powerpoint/2010/main" val="1770999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12</a:t>
            </a:fld>
            <a:endParaRPr lang="en-US" altLang="zh-CN"/>
          </a:p>
        </p:txBody>
      </p:sp>
      <p:sp>
        <p:nvSpPr>
          <p:cNvPr id="6" name="矩形 4"/>
          <p:cNvSpPr>
            <a:spLocks noChangeArrowheads="1"/>
          </p:cNvSpPr>
          <p:nvPr/>
        </p:nvSpPr>
        <p:spPr bwMode="auto">
          <a:xfrm>
            <a:off x="2407754" y="246397"/>
            <a:ext cx="7429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未来研究计划</a:t>
            </a:r>
            <a:endParaRPr lang="en-US" altLang="zh-CN" sz="44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1" name="矩形 10">
            <a:extLst>
              <a:ext uri="{FF2B5EF4-FFF2-40B4-BE49-F238E27FC236}">
                <a16:creationId xmlns:a16="http://schemas.microsoft.com/office/drawing/2014/main" id="{B0EE2E49-C477-454D-9F8C-68DFDB785CA8}"/>
              </a:ext>
            </a:extLst>
          </p:cNvPr>
          <p:cNvSpPr/>
          <p:nvPr/>
        </p:nvSpPr>
        <p:spPr>
          <a:xfrm>
            <a:off x="633743" y="1237434"/>
            <a:ext cx="10780628" cy="5301916"/>
          </a:xfrm>
          <a:prstGeom prst="rect">
            <a:avLst/>
          </a:prstGeom>
          <a:solidFill>
            <a:schemeClr val="bg1"/>
          </a:solidFill>
          <a:ln w="1905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基于</a:t>
            </a:r>
            <a:r>
              <a:rPr lang="en-US" altLang="zh-CN" sz="2000" b="1" dirty="0" err="1">
                <a:solidFill>
                  <a:schemeClr val="tx1"/>
                </a:solidFill>
                <a:latin typeface="微软雅黑" panose="020B0503020204020204" pitchFamily="34" charset="-122"/>
                <a:ea typeface="微软雅黑" panose="020B0503020204020204" pitchFamily="34" charset="-122"/>
                <a:cs typeface="Times New Roman" panose="02020603050405020304"/>
              </a:rPr>
              <a:t>Nakagami</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-m</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衰落相关窃听信道的密钥容量分析</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接收信号包络</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p:txBody>
      </p:sp>
      <p:sp>
        <p:nvSpPr>
          <p:cNvPr id="9" name="圆角矩形 14">
            <a:extLst>
              <a:ext uri="{FF2B5EF4-FFF2-40B4-BE49-F238E27FC236}">
                <a16:creationId xmlns:a16="http://schemas.microsoft.com/office/drawing/2014/main" id="{4CEF4206-5715-4387-B9DE-DE75DF2D5062}"/>
              </a:ext>
            </a:extLst>
          </p:cNvPr>
          <p:cNvSpPr>
            <a:spLocks noChangeArrowheads="1"/>
          </p:cNvSpPr>
          <p:nvPr/>
        </p:nvSpPr>
        <p:spPr bwMode="auto">
          <a:xfrm>
            <a:off x="777629" y="2016332"/>
            <a:ext cx="10473467" cy="1243012"/>
          </a:xfrm>
          <a:prstGeom prst="roundRect">
            <a:avLst>
              <a:gd name="adj" fmla="val 0"/>
            </a:avLst>
          </a:prstGeom>
          <a:solidFill>
            <a:srgbClr val="FFFFFF"/>
          </a:solidFill>
          <a:ln w="38100" cmpd="sng" algn="ctr">
            <a:solidFill>
              <a:srgbClr val="002060"/>
            </a:solidFill>
            <a:prstDash val="sysDash"/>
            <a:bevel/>
          </a:ln>
          <a:effectLst/>
        </p:spPr>
        <p:txBody>
          <a:bodyPr lIns="108000" rIns="108000"/>
          <a:lstStyle/>
          <a:p>
            <a:pPr>
              <a:lnSpc>
                <a:spcPct val="125000"/>
              </a:lnSpc>
              <a:buFont typeface="Wingdings" panose="05000000000000000000" pitchFamily="2" charset="2"/>
              <a:buChar char="w"/>
              <a:defRPr/>
            </a:pPr>
            <a:endParaRPr lang="en-US" altLang="zh-CN" sz="900" b="1" dirty="0">
              <a:solidFill>
                <a:prstClr val="white">
                  <a:lumMod val="50000"/>
                </a:prstClr>
              </a:solidFill>
              <a:latin typeface="黑体" pitchFamily="49" charset="-122"/>
              <a:ea typeface="黑体" pitchFamily="49" charset="-122"/>
              <a:sym typeface="Wingdings" panose="05000000000000000000" pitchFamily="2" charset="2"/>
            </a:endParaRPr>
          </a:p>
          <a:p>
            <a:pPr algn="just">
              <a:lnSpc>
                <a:spcPts val="3600"/>
              </a:lnSpc>
              <a:defRPr/>
            </a:pPr>
            <a:r>
              <a:rPr lang="zh-CN" altLang="en-US" sz="2000" dirty="0">
                <a:latin typeface="微软雅黑" pitchFamily="34" charset="-122"/>
                <a:ea typeface="微软雅黑" pitchFamily="34" charset="-122"/>
                <a:cs typeface="Times New Roman" panose="02020503050405090304" pitchFamily="18" charset="0"/>
                <a:sym typeface="+mn-ea"/>
              </a:rPr>
              <a:t>考虑的信源模型使用的是理想无噪公共信道，且窃听信道与主信道独立，未与实际无线信道相结合，分析信道状态对密钥容量的影响。</a:t>
            </a:r>
            <a:endParaRPr lang="en-US" altLang="zh-CN" sz="2000" dirty="0">
              <a:solidFill>
                <a:prstClr val="black"/>
              </a:solidFill>
              <a:latin typeface="微软雅黑" pitchFamily="34" charset="-122"/>
              <a:ea typeface="微软雅黑" pitchFamily="34" charset="-122"/>
              <a:cs typeface="Times New Roman" panose="02020503050405090304" pitchFamily="18" charset="0"/>
              <a:sym typeface="Wingdings" panose="05000000000000000000" pitchFamily="2" charset="2"/>
            </a:endParaRPr>
          </a:p>
          <a:p>
            <a:pPr algn="just">
              <a:lnSpc>
                <a:spcPts val="3600"/>
              </a:lnSpc>
              <a:defRPr/>
            </a:pPr>
            <a:r>
              <a:rPr lang="en-US" altLang="zh-CN" sz="2000" b="1" dirty="0">
                <a:solidFill>
                  <a:prstClr val="black"/>
                </a:solidFill>
                <a:latin typeface="微软雅黑" pitchFamily="34" charset="-122"/>
                <a:ea typeface="微软雅黑" pitchFamily="34" charset="-122"/>
                <a:cs typeface="Times New Roman" panose="02020503050405090304" pitchFamily="18" charset="0"/>
                <a:sym typeface="Wingdings" panose="05000000000000000000" pitchFamily="2" charset="2"/>
              </a:rPr>
              <a:t>         </a:t>
            </a:r>
            <a:endParaRPr lang="zh-CN" altLang="en-US" sz="2200" b="1" dirty="0">
              <a:solidFill>
                <a:prstClr val="white">
                  <a:lumMod val="10000"/>
                </a:prstClr>
              </a:solidFill>
              <a:latin typeface="微软雅黑" pitchFamily="34" charset="-122"/>
              <a:ea typeface="微软雅黑" pitchFamily="34" charset="-122"/>
              <a:cs typeface="Times New Roman" panose="02020503050405090304" pitchFamily="18" charset="0"/>
              <a:sym typeface="Wingdings" panose="05000000000000000000" pitchFamily="2" charset="2"/>
            </a:endParaRPr>
          </a:p>
        </p:txBody>
      </p:sp>
      <p:sp>
        <p:nvSpPr>
          <p:cNvPr id="12" name="圆角矩形 18">
            <a:extLst>
              <a:ext uri="{FF2B5EF4-FFF2-40B4-BE49-F238E27FC236}">
                <a16:creationId xmlns:a16="http://schemas.microsoft.com/office/drawing/2014/main" id="{0089372C-9B95-489B-B4F4-04BC1961E709}"/>
              </a:ext>
            </a:extLst>
          </p:cNvPr>
          <p:cNvSpPr>
            <a:spLocks noChangeArrowheads="1"/>
          </p:cNvSpPr>
          <p:nvPr/>
        </p:nvSpPr>
        <p:spPr bwMode="auto">
          <a:xfrm>
            <a:off x="855415" y="1763919"/>
            <a:ext cx="6764585" cy="504825"/>
          </a:xfrm>
          <a:prstGeom prst="roundRect">
            <a:avLst>
              <a:gd name="adj" fmla="val 50000"/>
            </a:avLst>
          </a:prstGeom>
          <a:solidFill>
            <a:srgbClr val="00206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2400" b="1" dirty="0">
                <a:solidFill>
                  <a:srgbClr val="FFFFFF"/>
                </a:solidFill>
                <a:latin typeface="微软雅黑" pitchFamily="34" charset="-122"/>
                <a:sym typeface="Wingdings" panose="05000000000000000000" pitchFamily="2" charset="2"/>
              </a:rPr>
              <a:t>存在问题：未考虑实际无线衰落信道状态影响</a:t>
            </a:r>
            <a:endParaRPr lang="zh-CN" altLang="en-US" sz="2400" b="1" dirty="0">
              <a:solidFill>
                <a:prstClr val="white"/>
              </a:solidFill>
              <a:sym typeface="+mn-lt"/>
            </a:endParaRPr>
          </a:p>
        </p:txBody>
      </p:sp>
      <p:sp>
        <p:nvSpPr>
          <p:cNvPr id="13" name="圆角矩形 9">
            <a:extLst>
              <a:ext uri="{FF2B5EF4-FFF2-40B4-BE49-F238E27FC236}">
                <a16:creationId xmlns:a16="http://schemas.microsoft.com/office/drawing/2014/main" id="{AA339FF8-8F49-4481-A2C1-DA0895656591}"/>
              </a:ext>
            </a:extLst>
          </p:cNvPr>
          <p:cNvSpPr/>
          <p:nvPr/>
        </p:nvSpPr>
        <p:spPr>
          <a:xfrm>
            <a:off x="777629" y="3359653"/>
            <a:ext cx="10473467" cy="2151597"/>
          </a:xfrm>
          <a:prstGeom prst="roundRect">
            <a:avLst>
              <a:gd name="adj" fmla="val 9876"/>
            </a:avLst>
          </a:prstGeom>
          <a:solidFill>
            <a:srgbClr val="FFF4D1">
              <a:alpha val="26000"/>
            </a:srgbClr>
          </a:solidFill>
          <a:ln>
            <a:no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90204" pitchFamily="34" charset="0"/>
              <a:buNone/>
              <a:defRPr/>
            </a:pPr>
            <a:endParaRPr lang="zh-CN" altLang="en-US">
              <a:solidFill>
                <a:srgbClr val="FFFFFF"/>
              </a:solidFill>
            </a:endParaRPr>
          </a:p>
        </p:txBody>
      </p:sp>
      <p:pic>
        <p:nvPicPr>
          <p:cNvPr id="14" name="图片 2">
            <a:extLst>
              <a:ext uri="{FF2B5EF4-FFF2-40B4-BE49-F238E27FC236}">
                <a16:creationId xmlns:a16="http://schemas.microsoft.com/office/drawing/2014/main" id="{ADFB7080-5728-48AD-AC5C-84AA4A716A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611" y="3436774"/>
            <a:ext cx="3375025"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圆角矩形 18">
            <a:extLst>
              <a:ext uri="{FF2B5EF4-FFF2-40B4-BE49-F238E27FC236}">
                <a16:creationId xmlns:a16="http://schemas.microsoft.com/office/drawing/2014/main" id="{8B79A4A4-EECB-4D0B-88F3-9A9E1BBF8E11}"/>
              </a:ext>
            </a:extLst>
          </p:cNvPr>
          <p:cNvSpPr>
            <a:spLocks noChangeArrowheads="1"/>
          </p:cNvSpPr>
          <p:nvPr/>
        </p:nvSpPr>
        <p:spPr bwMode="auto">
          <a:xfrm>
            <a:off x="855415" y="3307316"/>
            <a:ext cx="1938338" cy="504825"/>
          </a:xfrm>
          <a:prstGeom prst="roundRect">
            <a:avLst>
              <a:gd name="adj" fmla="val 50000"/>
            </a:avLst>
          </a:prstGeom>
          <a:solidFill>
            <a:srgbClr val="002060"/>
          </a:solidFill>
          <a:ln>
            <a:noFill/>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zh-CN" altLang="en-US" sz="2400" b="1" dirty="0">
                <a:solidFill>
                  <a:srgbClr val="FFFFFF"/>
                </a:solidFill>
                <a:latin typeface="微软雅黑" pitchFamily="34" charset="-122"/>
                <a:sym typeface="Wingdings" panose="05000000000000000000" pitchFamily="2" charset="2"/>
              </a:rPr>
              <a:t>解决方案</a:t>
            </a:r>
            <a:endParaRPr lang="zh-CN" altLang="en-US" sz="2400" b="1" dirty="0">
              <a:solidFill>
                <a:prstClr val="white"/>
              </a:solidFill>
              <a:sym typeface="+mn-lt"/>
            </a:endParaRPr>
          </a:p>
        </p:txBody>
      </p:sp>
      <p:grpSp>
        <p:nvGrpSpPr>
          <p:cNvPr id="16" name="组合 1">
            <a:extLst>
              <a:ext uri="{FF2B5EF4-FFF2-40B4-BE49-F238E27FC236}">
                <a16:creationId xmlns:a16="http://schemas.microsoft.com/office/drawing/2014/main" id="{9B68035E-DFBB-4660-B93F-E38159F4BECE}"/>
              </a:ext>
            </a:extLst>
          </p:cNvPr>
          <p:cNvGrpSpPr>
            <a:grpSpLocks/>
          </p:cNvGrpSpPr>
          <p:nvPr/>
        </p:nvGrpSpPr>
        <p:grpSpPr bwMode="auto">
          <a:xfrm>
            <a:off x="5929110" y="4369690"/>
            <a:ext cx="4562475" cy="1147762"/>
            <a:chOff x="4324350" y="2852738"/>
            <a:chExt cx="4562475" cy="1147762"/>
          </a:xfrm>
        </p:grpSpPr>
        <p:pic>
          <p:nvPicPr>
            <p:cNvPr id="17" name="图片 5">
              <a:extLst>
                <a:ext uri="{FF2B5EF4-FFF2-40B4-BE49-F238E27FC236}">
                  <a16:creationId xmlns:a16="http://schemas.microsoft.com/office/drawing/2014/main" id="{3F5DA655-40CE-47EC-8D26-E59735FFD6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5938" y="2852738"/>
              <a:ext cx="3290887" cy="1147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transform">
              <a:extLst>
                <a:ext uri="{FF2B5EF4-FFF2-40B4-BE49-F238E27FC236}">
                  <a16:creationId xmlns:a16="http://schemas.microsoft.com/office/drawing/2014/main" id="{37FBD435-1E8D-4844-8ABC-43115C1E0642}"/>
                </a:ext>
              </a:extLst>
            </p:cNvPr>
            <p:cNvSpPr txBox="1">
              <a:spLocks noChangeArrowheads="1"/>
            </p:cNvSpPr>
            <p:nvPr/>
          </p:nvSpPr>
          <p:spPr bwMode="auto">
            <a:xfrm>
              <a:off x="4324350" y="3224213"/>
              <a:ext cx="12366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just">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联合分布</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grpSp>
      <p:grpSp>
        <p:nvGrpSpPr>
          <p:cNvPr id="19" name="组合 2">
            <a:extLst>
              <a:ext uri="{FF2B5EF4-FFF2-40B4-BE49-F238E27FC236}">
                <a16:creationId xmlns:a16="http://schemas.microsoft.com/office/drawing/2014/main" id="{418C9F76-5564-430A-AB39-17AED73534C6}"/>
              </a:ext>
            </a:extLst>
          </p:cNvPr>
          <p:cNvGrpSpPr>
            <a:grpSpLocks/>
          </p:cNvGrpSpPr>
          <p:nvPr/>
        </p:nvGrpSpPr>
        <p:grpSpPr bwMode="auto">
          <a:xfrm>
            <a:off x="5929110" y="3455793"/>
            <a:ext cx="4633912" cy="928688"/>
            <a:chOff x="4324350" y="4189413"/>
            <a:chExt cx="4633913" cy="928687"/>
          </a:xfrm>
        </p:grpSpPr>
        <p:pic>
          <p:nvPicPr>
            <p:cNvPr id="20" name="图片 7">
              <a:extLst>
                <a:ext uri="{FF2B5EF4-FFF2-40B4-BE49-F238E27FC236}">
                  <a16:creationId xmlns:a16="http://schemas.microsoft.com/office/drawing/2014/main" id="{4ED5FED9-DD30-43EC-9A93-3C8730EFCB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26075" y="4578350"/>
              <a:ext cx="35321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 name="图片 11">
              <a:extLst>
                <a:ext uri="{FF2B5EF4-FFF2-40B4-BE49-F238E27FC236}">
                  <a16:creationId xmlns:a16="http://schemas.microsoft.com/office/drawing/2014/main" id="{7E1C77F2-3784-4DCF-85C2-6A2D1AA436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5625" y="4189413"/>
              <a:ext cx="2249488"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ransform">
              <a:extLst>
                <a:ext uri="{FF2B5EF4-FFF2-40B4-BE49-F238E27FC236}">
                  <a16:creationId xmlns:a16="http://schemas.microsoft.com/office/drawing/2014/main" id="{963070BF-6724-42A6-A615-45CE5AB1F357}"/>
                </a:ext>
              </a:extLst>
            </p:cNvPr>
            <p:cNvSpPr txBox="1">
              <a:spLocks noChangeArrowheads="1"/>
            </p:cNvSpPr>
            <p:nvPr/>
          </p:nvSpPr>
          <p:spPr bwMode="auto">
            <a:xfrm>
              <a:off x="4324350" y="4324350"/>
              <a:ext cx="123666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just">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密钥容量</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grpSp>
      <p:cxnSp>
        <p:nvCxnSpPr>
          <p:cNvPr id="24" name="直接连接符 23">
            <a:extLst>
              <a:ext uri="{FF2B5EF4-FFF2-40B4-BE49-F238E27FC236}">
                <a16:creationId xmlns:a16="http://schemas.microsoft.com/office/drawing/2014/main" id="{B856BBC4-BF60-4B39-B555-4F0A17D53EE6}"/>
              </a:ext>
            </a:extLst>
          </p:cNvPr>
          <p:cNvCxnSpPr/>
          <p:nvPr/>
        </p:nvCxnSpPr>
        <p:spPr>
          <a:xfrm>
            <a:off x="5929110" y="4384481"/>
            <a:ext cx="4746625" cy="0"/>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25" name="圆角矩形 14">
            <a:extLst>
              <a:ext uri="{FF2B5EF4-FFF2-40B4-BE49-F238E27FC236}">
                <a16:creationId xmlns:a16="http://schemas.microsoft.com/office/drawing/2014/main" id="{9D528683-8759-4E27-B37C-AC24931EE908}"/>
              </a:ext>
            </a:extLst>
          </p:cNvPr>
          <p:cNvSpPr>
            <a:spLocks noChangeArrowheads="1"/>
          </p:cNvSpPr>
          <p:nvPr/>
        </p:nvSpPr>
        <p:spPr bwMode="auto">
          <a:xfrm>
            <a:off x="777629" y="5506660"/>
            <a:ext cx="10473467" cy="1068182"/>
          </a:xfrm>
          <a:prstGeom prst="roundRect">
            <a:avLst>
              <a:gd name="adj" fmla="val 0"/>
            </a:avLst>
          </a:prstGeom>
          <a:noFill/>
          <a:ln w="38100" cmpd="thickThin">
            <a:noFill/>
            <a:bevel/>
          </a:ln>
          <a:effectLst/>
        </p:spPr>
        <p:txBody>
          <a:bodyPr lIns="108000" rIns="108000"/>
          <a:lstStyle/>
          <a:p>
            <a:pPr indent="457200" algn="just">
              <a:lnSpc>
                <a:spcPts val="3600"/>
              </a:lnSpc>
              <a:buFont typeface="Arial" panose="020B0604020202090204" pitchFamily="34" charset="0"/>
              <a:buNone/>
              <a:defRPr/>
            </a:pPr>
            <a:r>
              <a:rPr lang="zh-CN" altLang="en-US" sz="2000" b="1" dirty="0">
                <a:solidFill>
                  <a:srgbClr val="1A1A1A"/>
                </a:solidFill>
                <a:latin typeface="微软雅黑" pitchFamily="34" charset="-122"/>
                <a:ea typeface="微软雅黑" pitchFamily="34" charset="-122"/>
                <a:sym typeface="+mn-ea"/>
              </a:rPr>
              <a:t>将信源模型扩展至相关</a:t>
            </a:r>
            <a:r>
              <a:rPr lang="en-US" altLang="zh-CN" sz="2000" b="1" dirty="0" err="1">
                <a:solidFill>
                  <a:srgbClr val="1A1A1A"/>
                </a:solidFill>
                <a:latin typeface="微软雅黑" pitchFamily="34" charset="-122"/>
                <a:ea typeface="微软雅黑" pitchFamily="34" charset="-122"/>
                <a:sym typeface="+mn-ea"/>
              </a:rPr>
              <a:t>Nakagami</a:t>
            </a:r>
            <a:r>
              <a:rPr lang="en-US" altLang="zh-CN" sz="2000" b="1" dirty="0">
                <a:solidFill>
                  <a:srgbClr val="1A1A1A"/>
                </a:solidFill>
                <a:latin typeface="微软雅黑" pitchFamily="34" charset="-122"/>
                <a:ea typeface="微软雅黑" pitchFamily="34" charset="-122"/>
                <a:sym typeface="+mn-ea"/>
              </a:rPr>
              <a:t>-m</a:t>
            </a:r>
            <a:r>
              <a:rPr lang="zh-CN" altLang="en-US" sz="2000" b="1" dirty="0">
                <a:solidFill>
                  <a:srgbClr val="1A1A1A"/>
                </a:solidFill>
                <a:latin typeface="微软雅黑" pitchFamily="34" charset="-122"/>
                <a:ea typeface="微软雅黑" pitchFamily="34" charset="-122"/>
                <a:sym typeface="+mn-ea"/>
              </a:rPr>
              <a:t>衰落信道模型</a:t>
            </a:r>
            <a:r>
              <a:rPr lang="zh-CN" altLang="en-US" sz="2000" b="1" dirty="0">
                <a:solidFill>
                  <a:srgbClr val="9C2020"/>
                </a:solidFill>
                <a:latin typeface="微软雅黑" pitchFamily="34" charset="-122"/>
                <a:ea typeface="微软雅黑" pitchFamily="34" charset="-122"/>
                <a:sym typeface="+mn-ea"/>
              </a:rPr>
              <a:t>（窃听信道与主信道相关）</a:t>
            </a:r>
            <a:r>
              <a:rPr lang="zh-CN" altLang="en-US" sz="2000" b="1" dirty="0">
                <a:latin typeface="微软雅黑" pitchFamily="34" charset="-122"/>
                <a:ea typeface="微软雅黑" pitchFamily="34" charset="-122"/>
                <a:sym typeface="+mn-ea"/>
              </a:rPr>
              <a:t>，</a:t>
            </a:r>
            <a:r>
              <a:rPr lang="zh-CN" altLang="en-US" sz="2000" b="1" dirty="0">
                <a:solidFill>
                  <a:srgbClr val="1A1A1A"/>
                </a:solidFill>
                <a:latin typeface="微软雅黑" pitchFamily="34" charset="-122"/>
                <a:ea typeface="微软雅黑" pitchFamily="34" charset="-122"/>
                <a:sym typeface="+mn-ea"/>
              </a:rPr>
              <a:t>通过推导密钥容量分析时延、导频长度、多普勒频移等因素对密钥容量的影响。</a:t>
            </a:r>
            <a:endParaRPr lang="zh-CN" altLang="en-US" sz="2000" b="1" dirty="0">
              <a:solidFill>
                <a:srgbClr val="1A1A1A"/>
              </a:solidFill>
              <a:latin typeface="微软雅黑" pitchFamily="34" charset="-122"/>
              <a:ea typeface="微软雅黑" pitchFamily="34" charset="-122"/>
              <a:sym typeface="Wingdings" panose="05000000000000000000" pitchFamily="2" charset="2"/>
            </a:endParaRPr>
          </a:p>
        </p:txBody>
      </p:sp>
    </p:spTree>
    <p:extLst>
      <p:ext uri="{BB962C8B-B14F-4D97-AF65-F5344CB8AC3E}">
        <p14:creationId xmlns:p14="http://schemas.microsoft.com/office/powerpoint/2010/main" val="6351163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13</a:t>
            </a:fld>
            <a:endParaRPr lang="en-US" altLang="zh-CN"/>
          </a:p>
        </p:txBody>
      </p:sp>
      <p:sp>
        <p:nvSpPr>
          <p:cNvPr id="6" name="矩形 4"/>
          <p:cNvSpPr>
            <a:spLocks noChangeArrowheads="1"/>
          </p:cNvSpPr>
          <p:nvPr/>
        </p:nvSpPr>
        <p:spPr bwMode="auto">
          <a:xfrm>
            <a:off x="2407754" y="246397"/>
            <a:ext cx="7429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介绍提纲</a:t>
            </a:r>
            <a:endParaRPr lang="en-US" altLang="zh-CN" sz="44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2" name="内容占位符 2">
            <a:extLst>
              <a:ext uri="{FF2B5EF4-FFF2-40B4-BE49-F238E27FC236}">
                <a16:creationId xmlns:a16="http://schemas.microsoft.com/office/drawing/2014/main" id="{E6A2583F-B448-4622-B039-B49F6878CE26}"/>
              </a:ext>
            </a:extLst>
          </p:cNvPr>
          <p:cNvSpPr txBox="1">
            <a:spLocks/>
          </p:cNvSpPr>
          <p:nvPr/>
        </p:nvSpPr>
        <p:spPr bwMode="auto">
          <a:xfrm>
            <a:off x="3278634" y="1834995"/>
            <a:ext cx="5687740" cy="3783343"/>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基本信息及教育背景</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科研经历及科研成果</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技能亮点及参会经历</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自我评价及未来规划</a:t>
            </a:r>
            <a:endParaRPr lang="en-US" altLang="zh-CN" sz="3600" kern="0" dirty="0">
              <a:solidFill>
                <a:srgbClr val="000000"/>
              </a:solidFill>
            </a:endParaRPr>
          </a:p>
        </p:txBody>
      </p:sp>
      <p:sp>
        <p:nvSpPr>
          <p:cNvPr id="15" name="矩形 14">
            <a:extLst>
              <a:ext uri="{FF2B5EF4-FFF2-40B4-BE49-F238E27FC236}">
                <a16:creationId xmlns:a16="http://schemas.microsoft.com/office/drawing/2014/main" id="{A004433A-56EA-41D1-B52E-08928D831D47}"/>
              </a:ext>
            </a:extLst>
          </p:cNvPr>
          <p:cNvSpPr>
            <a:spLocks noChangeArrowheads="1"/>
          </p:cNvSpPr>
          <p:nvPr/>
        </p:nvSpPr>
        <p:spPr bwMode="auto">
          <a:xfrm>
            <a:off x="2093429" y="4613564"/>
            <a:ext cx="8058150" cy="1652375"/>
          </a:xfrm>
          <a:prstGeom prst="rect">
            <a:avLst/>
          </a:prstGeom>
          <a:solidFill>
            <a:schemeClr val="bg1">
              <a:alpha val="85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a:p>
        </p:txBody>
      </p:sp>
      <p:sp>
        <p:nvSpPr>
          <p:cNvPr id="7" name="矩形 6">
            <a:extLst>
              <a:ext uri="{FF2B5EF4-FFF2-40B4-BE49-F238E27FC236}">
                <a16:creationId xmlns:a16="http://schemas.microsoft.com/office/drawing/2014/main" id="{78401692-03E0-4B60-8345-622653B905F1}"/>
              </a:ext>
            </a:extLst>
          </p:cNvPr>
          <p:cNvSpPr>
            <a:spLocks noChangeArrowheads="1"/>
          </p:cNvSpPr>
          <p:nvPr/>
        </p:nvSpPr>
        <p:spPr bwMode="auto">
          <a:xfrm>
            <a:off x="2407754" y="1470117"/>
            <a:ext cx="8058150" cy="2256755"/>
          </a:xfrm>
          <a:prstGeom prst="rect">
            <a:avLst/>
          </a:prstGeom>
          <a:solidFill>
            <a:schemeClr val="bg1">
              <a:alpha val="85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a:p>
        </p:txBody>
      </p:sp>
    </p:spTree>
    <p:extLst>
      <p:ext uri="{BB962C8B-B14F-4D97-AF65-F5344CB8AC3E}">
        <p14:creationId xmlns:p14="http://schemas.microsoft.com/office/powerpoint/2010/main" val="256816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14</a:t>
            </a:fld>
            <a:endParaRPr lang="en-US" altLang="zh-CN"/>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1" name="矩形 10">
            <a:extLst>
              <a:ext uri="{FF2B5EF4-FFF2-40B4-BE49-F238E27FC236}">
                <a16:creationId xmlns:a16="http://schemas.microsoft.com/office/drawing/2014/main" id="{B0EE2E49-C477-454D-9F8C-68DFDB785CA8}"/>
              </a:ext>
            </a:extLst>
          </p:cNvPr>
          <p:cNvSpPr/>
          <p:nvPr/>
        </p:nvSpPr>
        <p:spPr>
          <a:xfrm>
            <a:off x="633743" y="1233055"/>
            <a:ext cx="10780628" cy="2460210"/>
          </a:xfrm>
          <a:prstGeom prst="rect">
            <a:avLst/>
          </a:prstGeom>
          <a:solidFill>
            <a:schemeClr val="bg1"/>
          </a:solidFill>
          <a:ln w="1905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技能亮点</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b="1" dirty="0">
                <a:solidFill>
                  <a:schemeClr val="tx1"/>
                </a:solidFill>
                <a:latin typeface="微软雅黑" panose="020B0503020204020204" pitchFamily="34" charset="-122"/>
                <a:ea typeface="微软雅黑" panose="020B0503020204020204" pitchFamily="34" charset="-122"/>
                <a:cs typeface="Times New Roman" panose="02020603050405020304"/>
              </a:rPr>
              <a:t>编程语言：</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熟悉</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rPr>
              <a:t>Python</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en-US" altLang="zh-CN" dirty="0" err="1">
                <a:solidFill>
                  <a:schemeClr val="tx1"/>
                </a:solidFill>
                <a:latin typeface="微软雅黑" panose="020B0503020204020204" pitchFamily="34" charset="-122"/>
                <a:ea typeface="微软雅黑" panose="020B0503020204020204" pitchFamily="34" charset="-122"/>
                <a:cs typeface="Times New Roman" panose="02020603050405020304"/>
              </a:rPr>
              <a:t>Matlab</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，主要用于性能仿真</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b="1" dirty="0">
                <a:solidFill>
                  <a:schemeClr val="tx1"/>
                </a:solidFill>
                <a:latin typeface="微软雅黑" panose="020B0503020204020204" pitchFamily="34" charset="-122"/>
                <a:ea typeface="微软雅黑" panose="020B0503020204020204" pitchFamily="34" charset="-122"/>
                <a:cs typeface="Times New Roman" panose="02020603050405020304"/>
              </a:rPr>
              <a:t>办公软件：</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能够熟练运用</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rPr>
              <a:t>Word</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rPr>
              <a:t>PowerPoint</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rPr>
              <a:t>Visio</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rPr>
              <a:t>Excel</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，思维导图等软件</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endParaRPr>
          </a:p>
        </p:txBody>
      </p:sp>
      <p:sp>
        <p:nvSpPr>
          <p:cNvPr id="6" name="矩形 4"/>
          <p:cNvSpPr>
            <a:spLocks noChangeArrowheads="1"/>
          </p:cNvSpPr>
          <p:nvPr/>
        </p:nvSpPr>
        <p:spPr bwMode="auto">
          <a:xfrm>
            <a:off x="2154739" y="246397"/>
            <a:ext cx="7782117" cy="769441"/>
          </a:xfrm>
          <a:prstGeom prst="rect">
            <a:avLst/>
          </a:prstGeom>
          <a:solidFill>
            <a:schemeClr val="bg1"/>
          </a:solidFill>
          <a:ln>
            <a:noFill/>
          </a:ln>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技能亮点及参会经历</a:t>
            </a:r>
            <a:endParaRPr lang="en-US" altLang="zh-CN" sz="4400" b="1" dirty="0">
              <a:solidFill>
                <a:srgbClr val="8E0000"/>
              </a:solidFill>
              <a:latin typeface="微软雅黑" charset="0"/>
              <a:ea typeface="微软雅黑" charset="0"/>
            </a:endParaRPr>
          </a:p>
        </p:txBody>
      </p:sp>
      <p:sp>
        <p:nvSpPr>
          <p:cNvPr id="13" name="矩形 12">
            <a:extLst>
              <a:ext uri="{FF2B5EF4-FFF2-40B4-BE49-F238E27FC236}">
                <a16:creationId xmlns:a16="http://schemas.microsoft.com/office/drawing/2014/main" id="{6FF75255-148A-4C1E-8DA6-D512F422AD3D}"/>
              </a:ext>
            </a:extLst>
          </p:cNvPr>
          <p:cNvSpPr/>
          <p:nvPr/>
        </p:nvSpPr>
        <p:spPr>
          <a:xfrm>
            <a:off x="633743" y="3938257"/>
            <a:ext cx="10780628" cy="2578412"/>
          </a:xfrm>
          <a:prstGeom prst="rect">
            <a:avLst/>
          </a:prstGeom>
          <a:solidFill>
            <a:schemeClr val="bg1"/>
          </a:solidFill>
          <a:ln w="1905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参会经历（安全类会议）</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gn="just">
              <a:lnSpc>
                <a:spcPct val="150000"/>
              </a:lnSpc>
              <a:buClr>
                <a:srgbClr val="C00000"/>
              </a:buClr>
              <a:buFont typeface="Wingdings" panose="05000000000000000000" pitchFamily="2" charset="2"/>
              <a:buChar char="n"/>
            </a:pP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2019</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年</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10</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月</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28</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日</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-2019</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年</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11</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月</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3</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日：“</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3GPP</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国际标准化组织</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SA3</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安全工作组第</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75</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次</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LI</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会议（</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3GPP SA3#75-LI</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）”。参会地点：美国，西棕榈滩；</a:t>
            </a:r>
            <a:endPar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gn="just">
              <a:lnSpc>
                <a:spcPct val="150000"/>
              </a:lnSpc>
              <a:buClr>
                <a:srgbClr val="C00000"/>
              </a:buClr>
              <a:buFont typeface="Wingdings" panose="05000000000000000000" pitchFamily="2" charset="2"/>
              <a:buChar char="n"/>
            </a:pP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2017</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年</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3</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月</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14</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日</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-2017</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年</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3</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月</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17</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日：“</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5G </a:t>
            </a:r>
            <a:r>
              <a:rPr lang="en-US" altLang="zh-CN" sz="1600" dirty="0" err="1">
                <a:solidFill>
                  <a:schemeClr val="tx1"/>
                </a:solidFill>
                <a:latin typeface="微软雅黑" panose="020B0503020204020204" pitchFamily="34" charset="-122"/>
                <a:ea typeface="微软雅黑" panose="020B0503020204020204" pitchFamily="34" charset="-122"/>
                <a:cs typeface="Times New Roman" panose="02020603050405020304"/>
              </a:rPr>
              <a:t>FuTURE</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论坛</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2017</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年第二次工作组会议</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-5G</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信息安全工作组会议”。参会地点：中国，武汉；</a:t>
            </a:r>
            <a:endPar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gn="just">
              <a:lnSpc>
                <a:spcPct val="150000"/>
              </a:lnSpc>
              <a:buClr>
                <a:srgbClr val="C00000"/>
              </a:buClr>
              <a:buFont typeface="Wingdings" panose="05000000000000000000" pitchFamily="2" charset="2"/>
              <a:buChar char="n"/>
            </a:pP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2019</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年</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6</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月</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14</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日</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-2019</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年</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6</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月</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rPr>
              <a:t>16</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a:rPr>
              <a:t>日：“强网论坛暨网络空间安全先进技术成果展”。参会地点：中国，郑州。</a:t>
            </a:r>
            <a:endPar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a:endParaRPr>
          </a:p>
        </p:txBody>
      </p:sp>
      <p:pic>
        <p:nvPicPr>
          <p:cNvPr id="18" name="图片 17">
            <a:extLst>
              <a:ext uri="{FF2B5EF4-FFF2-40B4-BE49-F238E27FC236}">
                <a16:creationId xmlns:a16="http://schemas.microsoft.com/office/drawing/2014/main" id="{C044FC80-EF32-41D6-888A-9415DBA60462}"/>
              </a:ext>
            </a:extLst>
          </p:cNvPr>
          <p:cNvPicPr>
            <a:picLocks noChangeAspect="1"/>
          </p:cNvPicPr>
          <p:nvPr/>
        </p:nvPicPr>
        <p:blipFill>
          <a:blip r:embed="rId4"/>
          <a:stretch>
            <a:fillRect/>
          </a:stretch>
        </p:blipFill>
        <p:spPr>
          <a:xfrm>
            <a:off x="3944749" y="4014823"/>
            <a:ext cx="914566" cy="475255"/>
          </a:xfrm>
          <a:prstGeom prst="rect">
            <a:avLst/>
          </a:prstGeom>
        </p:spPr>
      </p:pic>
      <p:pic>
        <p:nvPicPr>
          <p:cNvPr id="19" name="图片 18">
            <a:extLst>
              <a:ext uri="{FF2B5EF4-FFF2-40B4-BE49-F238E27FC236}">
                <a16:creationId xmlns:a16="http://schemas.microsoft.com/office/drawing/2014/main" id="{9E23CD62-D863-4F69-9978-7FA62C25C729}"/>
              </a:ext>
            </a:extLst>
          </p:cNvPr>
          <p:cNvPicPr>
            <a:picLocks noChangeAspect="1"/>
          </p:cNvPicPr>
          <p:nvPr/>
        </p:nvPicPr>
        <p:blipFill>
          <a:blip r:embed="rId5"/>
          <a:stretch>
            <a:fillRect/>
          </a:stretch>
        </p:blipFill>
        <p:spPr>
          <a:xfrm>
            <a:off x="4950730" y="3990512"/>
            <a:ext cx="2124075" cy="523875"/>
          </a:xfrm>
          <a:prstGeom prst="rect">
            <a:avLst/>
          </a:prstGeom>
        </p:spPr>
      </p:pic>
      <p:grpSp>
        <p:nvGrpSpPr>
          <p:cNvPr id="22" name="组合 21">
            <a:extLst>
              <a:ext uri="{FF2B5EF4-FFF2-40B4-BE49-F238E27FC236}">
                <a16:creationId xmlns:a16="http://schemas.microsoft.com/office/drawing/2014/main" id="{B40197CF-7A85-4AB4-9C96-A434972ED6EB}"/>
              </a:ext>
            </a:extLst>
          </p:cNvPr>
          <p:cNvGrpSpPr/>
          <p:nvPr/>
        </p:nvGrpSpPr>
        <p:grpSpPr>
          <a:xfrm>
            <a:off x="2700489" y="2737608"/>
            <a:ext cx="6624556" cy="718769"/>
            <a:chOff x="2923939" y="2762170"/>
            <a:chExt cx="6624556" cy="718769"/>
          </a:xfrm>
        </p:grpSpPr>
        <p:pic>
          <p:nvPicPr>
            <p:cNvPr id="5" name="图片 4">
              <a:extLst>
                <a:ext uri="{FF2B5EF4-FFF2-40B4-BE49-F238E27FC236}">
                  <a16:creationId xmlns:a16="http://schemas.microsoft.com/office/drawing/2014/main" id="{70551705-731F-4580-BCAC-4F88101FC08F}"/>
                </a:ext>
              </a:extLst>
            </p:cNvPr>
            <p:cNvPicPr>
              <a:picLocks noChangeAspect="1"/>
            </p:cNvPicPr>
            <p:nvPr/>
          </p:nvPicPr>
          <p:blipFill>
            <a:blip r:embed="rId6"/>
            <a:stretch>
              <a:fillRect/>
            </a:stretch>
          </p:blipFill>
          <p:spPr>
            <a:xfrm>
              <a:off x="2923939" y="2817915"/>
              <a:ext cx="662763" cy="609600"/>
            </a:xfrm>
            <a:prstGeom prst="rect">
              <a:avLst/>
            </a:prstGeom>
          </p:spPr>
        </p:pic>
        <p:pic>
          <p:nvPicPr>
            <p:cNvPr id="9" name="图片 8">
              <a:extLst>
                <a:ext uri="{FF2B5EF4-FFF2-40B4-BE49-F238E27FC236}">
                  <a16:creationId xmlns:a16="http://schemas.microsoft.com/office/drawing/2014/main" id="{88C0FD45-DC16-412A-80C7-05AB13AB452C}"/>
                </a:ext>
              </a:extLst>
            </p:cNvPr>
            <p:cNvPicPr>
              <a:picLocks noChangeAspect="1"/>
            </p:cNvPicPr>
            <p:nvPr/>
          </p:nvPicPr>
          <p:blipFill>
            <a:blip r:embed="rId7"/>
            <a:stretch>
              <a:fillRect/>
            </a:stretch>
          </p:blipFill>
          <p:spPr>
            <a:xfrm>
              <a:off x="3944749" y="2764491"/>
              <a:ext cx="768871" cy="716448"/>
            </a:xfrm>
            <a:prstGeom prst="rect">
              <a:avLst/>
            </a:prstGeom>
          </p:spPr>
        </p:pic>
        <p:pic>
          <p:nvPicPr>
            <p:cNvPr id="14" name="图片 13">
              <a:extLst>
                <a:ext uri="{FF2B5EF4-FFF2-40B4-BE49-F238E27FC236}">
                  <a16:creationId xmlns:a16="http://schemas.microsoft.com/office/drawing/2014/main" id="{944A6C5C-87EB-4E05-833F-CED1618AF4A7}"/>
                </a:ext>
              </a:extLst>
            </p:cNvPr>
            <p:cNvPicPr>
              <a:picLocks noChangeAspect="1"/>
            </p:cNvPicPr>
            <p:nvPr/>
          </p:nvPicPr>
          <p:blipFill>
            <a:blip r:embed="rId8"/>
            <a:stretch>
              <a:fillRect/>
            </a:stretch>
          </p:blipFill>
          <p:spPr>
            <a:xfrm>
              <a:off x="5071667" y="2789340"/>
              <a:ext cx="600075" cy="638175"/>
            </a:xfrm>
            <a:prstGeom prst="rect">
              <a:avLst/>
            </a:prstGeom>
          </p:spPr>
        </p:pic>
        <p:pic>
          <p:nvPicPr>
            <p:cNvPr id="15" name="图片 14">
              <a:extLst>
                <a:ext uri="{FF2B5EF4-FFF2-40B4-BE49-F238E27FC236}">
                  <a16:creationId xmlns:a16="http://schemas.microsoft.com/office/drawing/2014/main" id="{E51CEEAC-48BB-481C-BBA6-9F8FC5C3CAC0}"/>
                </a:ext>
              </a:extLst>
            </p:cNvPr>
            <p:cNvPicPr>
              <a:picLocks noChangeAspect="1"/>
            </p:cNvPicPr>
            <p:nvPr/>
          </p:nvPicPr>
          <p:blipFill>
            <a:blip r:embed="rId9"/>
            <a:stretch>
              <a:fillRect/>
            </a:stretch>
          </p:blipFill>
          <p:spPr>
            <a:xfrm>
              <a:off x="6029789" y="2774386"/>
              <a:ext cx="675223" cy="696658"/>
            </a:xfrm>
            <a:prstGeom prst="rect">
              <a:avLst/>
            </a:prstGeom>
          </p:spPr>
        </p:pic>
        <p:pic>
          <p:nvPicPr>
            <p:cNvPr id="16" name="图片 15">
              <a:extLst>
                <a:ext uri="{FF2B5EF4-FFF2-40B4-BE49-F238E27FC236}">
                  <a16:creationId xmlns:a16="http://schemas.microsoft.com/office/drawing/2014/main" id="{00255274-D858-4F84-B05F-A1DFED84AE73}"/>
                </a:ext>
              </a:extLst>
            </p:cNvPr>
            <p:cNvPicPr>
              <a:picLocks noChangeAspect="1"/>
            </p:cNvPicPr>
            <p:nvPr/>
          </p:nvPicPr>
          <p:blipFill>
            <a:blip r:embed="rId10"/>
            <a:stretch>
              <a:fillRect/>
            </a:stretch>
          </p:blipFill>
          <p:spPr>
            <a:xfrm>
              <a:off x="8021181" y="2833574"/>
              <a:ext cx="571500" cy="600075"/>
            </a:xfrm>
            <a:prstGeom prst="rect">
              <a:avLst/>
            </a:prstGeom>
          </p:spPr>
        </p:pic>
        <p:pic>
          <p:nvPicPr>
            <p:cNvPr id="17" name="图片 16">
              <a:extLst>
                <a:ext uri="{FF2B5EF4-FFF2-40B4-BE49-F238E27FC236}">
                  <a16:creationId xmlns:a16="http://schemas.microsoft.com/office/drawing/2014/main" id="{7E0B2596-6472-436B-901E-B6AA610929D3}"/>
                </a:ext>
              </a:extLst>
            </p:cNvPr>
            <p:cNvPicPr>
              <a:picLocks noChangeAspect="1"/>
            </p:cNvPicPr>
            <p:nvPr/>
          </p:nvPicPr>
          <p:blipFill>
            <a:blip r:embed="rId11"/>
            <a:stretch>
              <a:fillRect/>
            </a:stretch>
          </p:blipFill>
          <p:spPr>
            <a:xfrm>
              <a:off x="7063059" y="2803627"/>
              <a:ext cx="638175" cy="609600"/>
            </a:xfrm>
            <a:prstGeom prst="rect">
              <a:avLst/>
            </a:prstGeom>
          </p:spPr>
        </p:pic>
        <p:pic>
          <p:nvPicPr>
            <p:cNvPr id="21" name="图片 20">
              <a:extLst>
                <a:ext uri="{FF2B5EF4-FFF2-40B4-BE49-F238E27FC236}">
                  <a16:creationId xmlns:a16="http://schemas.microsoft.com/office/drawing/2014/main" id="{2EB3BDA8-5D7B-4F0D-8021-0E0E90D7C588}"/>
                </a:ext>
              </a:extLst>
            </p:cNvPr>
            <p:cNvPicPr>
              <a:picLocks noChangeAspect="1"/>
            </p:cNvPicPr>
            <p:nvPr/>
          </p:nvPicPr>
          <p:blipFill>
            <a:blip r:embed="rId12"/>
            <a:stretch>
              <a:fillRect/>
            </a:stretch>
          </p:blipFill>
          <p:spPr>
            <a:xfrm>
              <a:off x="8910320" y="2762170"/>
              <a:ext cx="638175" cy="669305"/>
            </a:xfrm>
            <a:prstGeom prst="rect">
              <a:avLst/>
            </a:prstGeom>
          </p:spPr>
        </p:pic>
      </p:grpSp>
    </p:spTree>
    <p:extLst>
      <p:ext uri="{BB962C8B-B14F-4D97-AF65-F5344CB8AC3E}">
        <p14:creationId xmlns:p14="http://schemas.microsoft.com/office/powerpoint/2010/main" val="6725197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15</a:t>
            </a:fld>
            <a:endParaRPr lang="en-US" altLang="zh-CN"/>
          </a:p>
        </p:txBody>
      </p:sp>
      <p:sp>
        <p:nvSpPr>
          <p:cNvPr id="6" name="矩形 4"/>
          <p:cNvSpPr>
            <a:spLocks noChangeArrowheads="1"/>
          </p:cNvSpPr>
          <p:nvPr/>
        </p:nvSpPr>
        <p:spPr bwMode="auto">
          <a:xfrm>
            <a:off x="2407754" y="246397"/>
            <a:ext cx="7429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介绍提纲</a:t>
            </a:r>
            <a:endParaRPr lang="en-US" altLang="zh-CN" sz="44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2" name="内容占位符 2">
            <a:extLst>
              <a:ext uri="{FF2B5EF4-FFF2-40B4-BE49-F238E27FC236}">
                <a16:creationId xmlns:a16="http://schemas.microsoft.com/office/drawing/2014/main" id="{E6A2583F-B448-4622-B039-B49F6878CE26}"/>
              </a:ext>
            </a:extLst>
          </p:cNvPr>
          <p:cNvSpPr txBox="1">
            <a:spLocks/>
          </p:cNvSpPr>
          <p:nvPr/>
        </p:nvSpPr>
        <p:spPr bwMode="auto">
          <a:xfrm>
            <a:off x="3278634" y="1834995"/>
            <a:ext cx="5687740" cy="3783343"/>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基本信息及教育背景</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科研经历及科研成果</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技能亮点及参会经历</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自我评价及未来规划</a:t>
            </a:r>
            <a:endParaRPr lang="en-US" altLang="zh-CN" sz="3600" kern="0" dirty="0">
              <a:solidFill>
                <a:srgbClr val="000000"/>
              </a:solidFill>
            </a:endParaRPr>
          </a:p>
        </p:txBody>
      </p:sp>
      <p:sp>
        <p:nvSpPr>
          <p:cNvPr id="7" name="矩形 6">
            <a:extLst>
              <a:ext uri="{FF2B5EF4-FFF2-40B4-BE49-F238E27FC236}">
                <a16:creationId xmlns:a16="http://schemas.microsoft.com/office/drawing/2014/main" id="{78401692-03E0-4B60-8345-622653B905F1}"/>
              </a:ext>
            </a:extLst>
          </p:cNvPr>
          <p:cNvSpPr>
            <a:spLocks noChangeArrowheads="1"/>
          </p:cNvSpPr>
          <p:nvPr/>
        </p:nvSpPr>
        <p:spPr bwMode="auto">
          <a:xfrm>
            <a:off x="2407754" y="1470117"/>
            <a:ext cx="8058150" cy="3143447"/>
          </a:xfrm>
          <a:prstGeom prst="rect">
            <a:avLst/>
          </a:prstGeom>
          <a:solidFill>
            <a:schemeClr val="bg1">
              <a:alpha val="85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a:p>
        </p:txBody>
      </p:sp>
    </p:spTree>
    <p:extLst>
      <p:ext uri="{BB962C8B-B14F-4D97-AF65-F5344CB8AC3E}">
        <p14:creationId xmlns:p14="http://schemas.microsoft.com/office/powerpoint/2010/main" val="3386209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16</a:t>
            </a:fld>
            <a:endParaRPr lang="en-US" altLang="zh-CN"/>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1" name="矩形 10">
            <a:extLst>
              <a:ext uri="{FF2B5EF4-FFF2-40B4-BE49-F238E27FC236}">
                <a16:creationId xmlns:a16="http://schemas.microsoft.com/office/drawing/2014/main" id="{B0EE2E49-C477-454D-9F8C-68DFDB785CA8}"/>
              </a:ext>
            </a:extLst>
          </p:cNvPr>
          <p:cNvSpPr/>
          <p:nvPr/>
        </p:nvSpPr>
        <p:spPr>
          <a:xfrm>
            <a:off x="633743" y="1233055"/>
            <a:ext cx="10780628" cy="1686688"/>
          </a:xfrm>
          <a:prstGeom prst="rect">
            <a:avLst/>
          </a:prstGeom>
          <a:solidFill>
            <a:schemeClr val="bg1"/>
          </a:solidFill>
          <a:ln w="1905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自我评价</a:t>
            </a:r>
          </a:p>
          <a:p>
            <a:pPr marL="800100" lvl="1" indent="-342900">
              <a:lnSpc>
                <a:spcPct val="150000"/>
              </a:lnSpc>
              <a:buClr>
                <a:srgbClr val="C00000"/>
              </a:buClr>
              <a:buFont typeface="Wingdings" panose="05000000000000000000" pitchFamily="2" charset="2"/>
              <a:buChar char="n"/>
            </a:pP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本人性格沉稳，适合做科研类工作，并且对教学有极大热情，希望在今后的工作中继续从事与</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rPr>
              <a:t>5G</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，后</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rPr>
              <a:t>5G</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和</a:t>
            </a:r>
            <a:r>
              <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rPr>
              <a:t>6G</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相关的工作。</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endParaRPr>
          </a:p>
        </p:txBody>
      </p:sp>
      <p:sp>
        <p:nvSpPr>
          <p:cNvPr id="6" name="矩形 4"/>
          <p:cNvSpPr>
            <a:spLocks noChangeArrowheads="1"/>
          </p:cNvSpPr>
          <p:nvPr/>
        </p:nvSpPr>
        <p:spPr bwMode="auto">
          <a:xfrm>
            <a:off x="2154739" y="246397"/>
            <a:ext cx="7782117" cy="769441"/>
          </a:xfrm>
          <a:prstGeom prst="rect">
            <a:avLst/>
          </a:prstGeom>
          <a:solidFill>
            <a:schemeClr val="bg1"/>
          </a:solidFill>
          <a:ln>
            <a:noFill/>
          </a:ln>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自我评价及未来规划</a:t>
            </a:r>
            <a:endParaRPr lang="en-US" altLang="zh-CN" sz="4400" b="1" dirty="0">
              <a:solidFill>
                <a:srgbClr val="8E0000"/>
              </a:solidFill>
              <a:latin typeface="微软雅黑" charset="0"/>
              <a:ea typeface="微软雅黑" charset="0"/>
            </a:endParaRPr>
          </a:p>
        </p:txBody>
      </p:sp>
      <p:sp>
        <p:nvSpPr>
          <p:cNvPr id="13" name="矩形 12">
            <a:extLst>
              <a:ext uri="{FF2B5EF4-FFF2-40B4-BE49-F238E27FC236}">
                <a16:creationId xmlns:a16="http://schemas.microsoft.com/office/drawing/2014/main" id="{6FF75255-148A-4C1E-8DA6-D512F422AD3D}"/>
              </a:ext>
            </a:extLst>
          </p:cNvPr>
          <p:cNvSpPr/>
          <p:nvPr/>
        </p:nvSpPr>
        <p:spPr>
          <a:xfrm>
            <a:off x="633743" y="3136960"/>
            <a:ext cx="10780628" cy="3379709"/>
          </a:xfrm>
          <a:prstGeom prst="rect">
            <a:avLst/>
          </a:prstGeom>
          <a:solidFill>
            <a:schemeClr val="bg1"/>
          </a:solidFill>
          <a:ln w="1905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未来规划</a:t>
            </a:r>
          </a:p>
          <a:p>
            <a:pPr marL="742950" lvl="1" indent="-285750" algn="just">
              <a:lnSpc>
                <a:spcPct val="150000"/>
              </a:lnSpc>
              <a:buClr>
                <a:srgbClr val="C00000"/>
              </a:buClr>
              <a:buFont typeface="Wingdings" panose="05000000000000000000" pitchFamily="2" charset="2"/>
              <a:buChar char="n"/>
            </a:pPr>
            <a:r>
              <a:rPr lang="zh-CN" altLang="en-US" b="1" dirty="0">
                <a:solidFill>
                  <a:schemeClr val="tx1"/>
                </a:solidFill>
                <a:latin typeface="微软雅黑" panose="020B0503020204020204" pitchFamily="34" charset="-122"/>
                <a:ea typeface="微软雅黑" panose="020B0503020204020204" pitchFamily="34" charset="-122"/>
                <a:cs typeface="Times New Roman" panose="02020603050405020304"/>
              </a:rPr>
              <a:t>主要研究方向：</a:t>
            </a: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通信中的信息安全技术（天津师范大学信息与通信工程专业研究生教学中无线移动通信类的研究方向之一）</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1257300" lvl="2" indent="-342900" algn="just">
              <a:lnSpc>
                <a:spcPct val="150000"/>
              </a:lnSpc>
              <a:buClr>
                <a:srgbClr val="C00000"/>
              </a:buClr>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无线物理层安全：密钥生成，无线物理层认证技术，非正交多址接入，无人机安全通信</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1257300" lvl="2" indent="-342900" algn="just">
              <a:lnSpc>
                <a:spcPct val="150000"/>
              </a:lnSpc>
              <a:buClr>
                <a:srgbClr val="C00000"/>
              </a:buClr>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人工智能使能安全，大数据安全</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742950" lvl="1" indent="-285750" algn="just">
              <a:lnSpc>
                <a:spcPct val="150000"/>
              </a:lnSpc>
              <a:buClr>
                <a:srgbClr val="C00000"/>
              </a:buClr>
              <a:buFont typeface="Wingdings" panose="05000000000000000000" pitchFamily="2" charset="2"/>
              <a:buChar char="n"/>
            </a:pPr>
            <a:r>
              <a:rPr lang="zh-CN" altLang="en-US" b="1" dirty="0">
                <a:solidFill>
                  <a:schemeClr val="tx1"/>
                </a:solidFill>
                <a:latin typeface="微软雅黑" panose="020B0503020204020204" pitchFamily="34" charset="-122"/>
                <a:ea typeface="微软雅黑" panose="020B0503020204020204" pitchFamily="34" charset="-122"/>
                <a:cs typeface="Times New Roman" panose="02020603050405020304"/>
              </a:rPr>
              <a:t>教学计划：</a:t>
            </a:r>
            <a:endParaRPr lang="en-US" altLang="zh-CN"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1200150" lvl="2" indent="-285750" algn="just">
              <a:lnSpc>
                <a:spcPct val="150000"/>
              </a:lnSpc>
              <a:buClr>
                <a:srgbClr val="C00000"/>
              </a:buClr>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专业基础课程：高等数学，数字电子技术等（本科）</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1200150" lvl="2" indent="-285750" algn="just">
              <a:lnSpc>
                <a:spcPct val="150000"/>
              </a:lnSpc>
              <a:buClr>
                <a:srgbClr val="C00000"/>
              </a:buClr>
              <a:buFont typeface="Wingdings" panose="05000000000000000000" pitchFamily="2" charset="2"/>
              <a:buChar char="ü"/>
            </a:pPr>
            <a:r>
              <a:rPr lang="zh-CN" altLang="en-US" dirty="0">
                <a:solidFill>
                  <a:schemeClr val="tx1"/>
                </a:solidFill>
                <a:latin typeface="微软雅黑" panose="020B0503020204020204" pitchFamily="34" charset="-122"/>
                <a:ea typeface="微软雅黑" panose="020B0503020204020204" pitchFamily="34" charset="-122"/>
                <a:cs typeface="Times New Roman" panose="02020603050405020304"/>
              </a:rPr>
              <a:t>选修课程：网络空间安全相关课程</a:t>
            </a:r>
            <a:endParaRPr lang="en-US" altLang="zh-CN" dirty="0">
              <a:solidFill>
                <a:schemeClr val="tx1"/>
              </a:solidFill>
              <a:latin typeface="微软雅黑" panose="020B0503020204020204" pitchFamily="34" charset="-122"/>
              <a:ea typeface="微软雅黑" panose="020B0503020204020204" pitchFamily="34" charset="-122"/>
              <a:cs typeface="Times New Roman" panose="02020603050405020304"/>
            </a:endParaRPr>
          </a:p>
        </p:txBody>
      </p:sp>
    </p:spTree>
    <p:extLst>
      <p:ext uri="{BB962C8B-B14F-4D97-AF65-F5344CB8AC3E}">
        <p14:creationId xmlns:p14="http://schemas.microsoft.com/office/powerpoint/2010/main" val="200186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17</a:t>
            </a:fld>
            <a:endParaRPr lang="en-US" altLang="zh-CN"/>
          </a:p>
        </p:txBody>
      </p:sp>
      <p:sp>
        <p:nvSpPr>
          <p:cNvPr id="5" name="文本框 4"/>
          <p:cNvSpPr txBox="1"/>
          <p:nvPr/>
        </p:nvSpPr>
        <p:spPr>
          <a:xfrm>
            <a:off x="4168170" y="2705725"/>
            <a:ext cx="4923692" cy="1446550"/>
          </a:xfrm>
          <a:prstGeom prst="rect">
            <a:avLst/>
          </a:prstGeom>
          <a:noFill/>
        </p:spPr>
        <p:txBody>
          <a:bodyPr wrap="square" rtlCol="0">
            <a:spAutoFit/>
          </a:bodyPr>
          <a:lstStyle/>
          <a:p>
            <a:pPr algn="ctr"/>
            <a:r>
              <a:rPr lang="zh-CN" altLang="en-US" sz="8800" b="1"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谢谢！</a:t>
            </a:r>
          </a:p>
        </p:txBody>
      </p:sp>
      <p:pic>
        <p:nvPicPr>
          <p:cNvPr id="6" name="图片 5">
            <a:extLst>
              <a:ext uri="{FF2B5EF4-FFF2-40B4-BE49-F238E27FC236}">
                <a16:creationId xmlns:a16="http://schemas.microsoft.com/office/drawing/2014/main" id="{5D255D72-42FF-4A8D-9D16-DEF7F53F13B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Tree>
    <p:extLst>
      <p:ext uri="{BB962C8B-B14F-4D97-AF65-F5344CB8AC3E}">
        <p14:creationId xmlns:p14="http://schemas.microsoft.com/office/powerpoint/2010/main" val="177675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18</a:t>
            </a:fld>
            <a:endParaRPr lang="en-US" altLang="zh-CN"/>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6" name="矩形 4"/>
          <p:cNvSpPr>
            <a:spLocks noChangeArrowheads="1"/>
          </p:cNvSpPr>
          <p:nvPr/>
        </p:nvSpPr>
        <p:spPr bwMode="auto">
          <a:xfrm>
            <a:off x="2154739" y="246397"/>
            <a:ext cx="7782117" cy="769441"/>
          </a:xfrm>
          <a:prstGeom prst="rect">
            <a:avLst/>
          </a:prstGeom>
          <a:solidFill>
            <a:schemeClr val="bg1"/>
          </a:solidFill>
          <a:ln>
            <a:noFill/>
          </a:ln>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个人简介</a:t>
            </a:r>
            <a:r>
              <a:rPr lang="en-US" altLang="zh-CN" sz="4400" b="1" dirty="0">
                <a:solidFill>
                  <a:srgbClr val="8E0000"/>
                </a:solidFill>
                <a:latin typeface="微软雅黑" charset="0"/>
                <a:ea typeface="微软雅黑" charset="0"/>
              </a:rPr>
              <a:t>-</a:t>
            </a:r>
            <a:r>
              <a:rPr lang="zh-CN" altLang="en-US" sz="4400" b="1" dirty="0">
                <a:solidFill>
                  <a:srgbClr val="8E0000"/>
                </a:solidFill>
                <a:latin typeface="微软雅黑" charset="0"/>
                <a:ea typeface="微软雅黑" charset="0"/>
              </a:rPr>
              <a:t>项目经历</a:t>
            </a:r>
            <a:endParaRPr lang="en-US" altLang="zh-CN" sz="4400" b="1" dirty="0">
              <a:solidFill>
                <a:srgbClr val="8E0000"/>
              </a:solidFill>
              <a:latin typeface="微软雅黑" charset="0"/>
              <a:ea typeface="微软雅黑" charset="0"/>
            </a:endParaRPr>
          </a:p>
        </p:txBody>
      </p:sp>
      <p:grpSp>
        <p:nvGrpSpPr>
          <p:cNvPr id="65" name="组合 64">
            <a:extLst>
              <a:ext uri="{FF2B5EF4-FFF2-40B4-BE49-F238E27FC236}">
                <a16:creationId xmlns:a16="http://schemas.microsoft.com/office/drawing/2014/main" id="{37652804-78E7-407C-B267-81C8D43248A0}"/>
              </a:ext>
            </a:extLst>
          </p:cNvPr>
          <p:cNvGrpSpPr/>
          <p:nvPr/>
        </p:nvGrpSpPr>
        <p:grpSpPr>
          <a:xfrm>
            <a:off x="1437641" y="1473185"/>
            <a:ext cx="9172832" cy="5229176"/>
            <a:chOff x="284513" y="1927106"/>
            <a:chExt cx="9172832" cy="4535125"/>
          </a:xfrm>
        </p:grpSpPr>
        <p:grpSp>
          <p:nvGrpSpPr>
            <p:cNvPr id="66" name="组合 65">
              <a:extLst>
                <a:ext uri="{FF2B5EF4-FFF2-40B4-BE49-F238E27FC236}">
                  <a16:creationId xmlns:a16="http://schemas.microsoft.com/office/drawing/2014/main" id="{746C3950-5BC2-4C5F-99FF-73C2B4A5BE94}"/>
                </a:ext>
              </a:extLst>
            </p:cNvPr>
            <p:cNvGrpSpPr/>
            <p:nvPr/>
          </p:nvGrpSpPr>
          <p:grpSpPr>
            <a:xfrm>
              <a:off x="1064567" y="5135651"/>
              <a:ext cx="2323423" cy="885637"/>
              <a:chOff x="1064567" y="5378340"/>
              <a:chExt cx="2323423" cy="885637"/>
            </a:xfrm>
          </p:grpSpPr>
          <p:sp>
            <p:nvSpPr>
              <p:cNvPr id="112" name="右箭头 6">
                <a:extLst>
                  <a:ext uri="{FF2B5EF4-FFF2-40B4-BE49-F238E27FC236}">
                    <a16:creationId xmlns:a16="http://schemas.microsoft.com/office/drawing/2014/main" id="{6E9F9551-2733-43FD-8279-F85BAF427C9F}"/>
                  </a:ext>
                </a:extLst>
              </p:cNvPr>
              <p:cNvSpPr/>
              <p:nvPr/>
            </p:nvSpPr>
            <p:spPr>
              <a:xfrm>
                <a:off x="1064567" y="5809579"/>
                <a:ext cx="2298493" cy="240259"/>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3" name="圆角矩形 15">
                <a:extLst>
                  <a:ext uri="{FF2B5EF4-FFF2-40B4-BE49-F238E27FC236}">
                    <a16:creationId xmlns:a16="http://schemas.microsoft.com/office/drawing/2014/main" id="{4F9E21D9-C9A1-493E-B216-66685F2B7BBE}"/>
                  </a:ext>
                </a:extLst>
              </p:cNvPr>
              <p:cNvSpPr/>
              <p:nvPr/>
            </p:nvSpPr>
            <p:spPr>
              <a:xfrm>
                <a:off x="1588714" y="5639613"/>
                <a:ext cx="1477849" cy="624364"/>
              </a:xfrm>
              <a:prstGeom prst="roundRect">
                <a:avLst>
                  <a:gd name="adj" fmla="val 12290"/>
                </a:avLst>
              </a:prstGeom>
              <a:gradFill>
                <a:gsLst>
                  <a:gs pos="0">
                    <a:schemeClr val="accent2">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gradFill>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攻防对抗</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行为预测问题</a:t>
                </a:r>
              </a:p>
            </p:txBody>
          </p:sp>
          <p:sp>
            <p:nvSpPr>
              <p:cNvPr id="114" name="矩形 113">
                <a:extLst>
                  <a:ext uri="{FF2B5EF4-FFF2-40B4-BE49-F238E27FC236}">
                    <a16:creationId xmlns:a16="http://schemas.microsoft.com/office/drawing/2014/main" id="{FA445375-7642-49A7-A8B4-5C790C040FDB}"/>
                  </a:ext>
                </a:extLst>
              </p:cNvPr>
              <p:cNvSpPr/>
              <p:nvPr/>
            </p:nvSpPr>
            <p:spPr>
              <a:xfrm>
                <a:off x="3014170" y="5378340"/>
                <a:ext cx="373820" cy="461665"/>
              </a:xfrm>
              <a:prstGeom prst="rect">
                <a:avLst/>
              </a:prstGeom>
            </p:spPr>
            <p:txBody>
              <a:bodyPr wrap="none">
                <a:spAutoFit/>
              </a:bodyPr>
              <a:lstStyle/>
              <a:p>
                <a:pPr algn="ctr">
                  <a:spcAft>
                    <a:spcPts val="100"/>
                  </a:spcAft>
                </a:pPr>
                <a:r>
                  <a:rPr lang="en-US" altLang="zh-CN" sz="2400" b="1" dirty="0">
                    <a:solidFill>
                      <a:srgbClr val="960000"/>
                    </a:solidFill>
                    <a:latin typeface="微软雅黑" panose="020B0503020204020204" pitchFamily="34" charset="-122"/>
                    <a:ea typeface="微软雅黑" panose="020B0503020204020204" pitchFamily="34" charset="-122"/>
                    <a:cs typeface="Times New Roman" panose="02020603050405020304" pitchFamily="18" charset="0"/>
                  </a:rPr>
                  <a:t>3</a:t>
                </a:r>
              </a:p>
            </p:txBody>
          </p:sp>
        </p:grpSp>
        <p:grpSp>
          <p:nvGrpSpPr>
            <p:cNvPr id="67" name="组合 66">
              <a:extLst>
                <a:ext uri="{FF2B5EF4-FFF2-40B4-BE49-F238E27FC236}">
                  <a16:creationId xmlns:a16="http://schemas.microsoft.com/office/drawing/2014/main" id="{F712DE95-EAD5-4C5B-93E2-1786B998D8F1}"/>
                </a:ext>
              </a:extLst>
            </p:cNvPr>
            <p:cNvGrpSpPr/>
            <p:nvPr/>
          </p:nvGrpSpPr>
          <p:grpSpPr>
            <a:xfrm>
              <a:off x="7748923" y="2233916"/>
              <a:ext cx="1708422" cy="4038122"/>
              <a:chOff x="7748923" y="2233916"/>
              <a:chExt cx="1708422" cy="4038122"/>
            </a:xfrm>
          </p:grpSpPr>
          <p:sp>
            <p:nvSpPr>
              <p:cNvPr id="108" name="矩形 107">
                <a:extLst>
                  <a:ext uri="{FF2B5EF4-FFF2-40B4-BE49-F238E27FC236}">
                    <a16:creationId xmlns:a16="http://schemas.microsoft.com/office/drawing/2014/main" id="{39FF7EFE-D3D5-416C-AFC7-678C89FFE517}"/>
                  </a:ext>
                </a:extLst>
              </p:cNvPr>
              <p:cNvSpPr/>
              <p:nvPr/>
            </p:nvSpPr>
            <p:spPr bwMode="auto">
              <a:xfrm>
                <a:off x="8409384" y="2233916"/>
                <a:ext cx="1047961" cy="4038122"/>
              </a:xfrm>
              <a:prstGeom prst="rect">
                <a:avLst/>
              </a:prstGeom>
              <a:gradFill>
                <a:gsLst>
                  <a:gs pos="0">
                    <a:schemeClr val="tx2">
                      <a:lumMod val="60000"/>
                      <a:lumOff val="40000"/>
                    </a:schemeClr>
                  </a:gs>
                  <a:gs pos="45000">
                    <a:schemeClr val="dk2">
                      <a:hueOff val="0"/>
                      <a:satOff val="0"/>
                      <a:lumOff val="0"/>
                      <a:alphaOff val="0"/>
                      <a:shade val="93000"/>
                      <a:satMod val="130000"/>
                    </a:schemeClr>
                  </a:gs>
                  <a:gs pos="100000">
                    <a:schemeClr val="dk2">
                      <a:hueOff val="0"/>
                      <a:satOff val="0"/>
                      <a:lumOff val="0"/>
                      <a:alphaOff val="0"/>
                      <a:shade val="94000"/>
                      <a:satMod val="135000"/>
                    </a:schemeClr>
                  </a:gs>
                </a:gsLst>
              </a:gradFill>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wrap="square">
                <a:spAutoFit/>
              </a:bodyPr>
              <a:lstStyle/>
              <a:p>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09" name="圆角矩形 19">
                <a:extLst>
                  <a:ext uri="{FF2B5EF4-FFF2-40B4-BE49-F238E27FC236}">
                    <a16:creationId xmlns:a16="http://schemas.microsoft.com/office/drawing/2014/main" id="{2C5B0E66-B1C1-49EC-9BD9-7F013EF90869}"/>
                  </a:ext>
                </a:extLst>
              </p:cNvPr>
              <p:cNvSpPr/>
              <p:nvPr/>
            </p:nvSpPr>
            <p:spPr>
              <a:xfrm>
                <a:off x="8504287" y="2336081"/>
                <a:ext cx="908990" cy="3824942"/>
              </a:xfrm>
              <a:prstGeom prst="roundRect">
                <a:avLst>
                  <a:gd name="adj" fmla="val 12742"/>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5G</a:t>
                </a: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试验网络的攻防对抗仿真</a:t>
                </a:r>
                <a:endPar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en-US" altLang="zh-CN"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a:t>
                </a:r>
              </a:p>
              <a:p>
                <a:pPr algn="ctr"/>
                <a:r>
                  <a:rPr lang="zh-CN" altLang="en-US" sz="2000"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验证</a:t>
                </a:r>
              </a:p>
            </p:txBody>
          </p:sp>
          <p:cxnSp>
            <p:nvCxnSpPr>
              <p:cNvPr id="110" name="直接箭头连接符 109">
                <a:extLst>
                  <a:ext uri="{FF2B5EF4-FFF2-40B4-BE49-F238E27FC236}">
                    <a16:creationId xmlns:a16="http://schemas.microsoft.com/office/drawing/2014/main" id="{A9568406-B487-43F6-A0B9-3F745DCB2049}"/>
                  </a:ext>
                </a:extLst>
              </p:cNvPr>
              <p:cNvCxnSpPr>
                <a:stCxn id="86" idx="3"/>
                <a:endCxn id="108" idx="1"/>
              </p:cNvCxnSpPr>
              <p:nvPr/>
            </p:nvCxnSpPr>
            <p:spPr>
              <a:xfrm>
                <a:off x="7823490" y="4244319"/>
                <a:ext cx="585894" cy="8658"/>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肘形连接符 23">
                <a:extLst>
                  <a:ext uri="{FF2B5EF4-FFF2-40B4-BE49-F238E27FC236}">
                    <a16:creationId xmlns:a16="http://schemas.microsoft.com/office/drawing/2014/main" id="{8D4205C0-777F-43C3-9C52-7F92FA292823}"/>
                  </a:ext>
                </a:extLst>
              </p:cNvPr>
              <p:cNvCxnSpPr/>
              <p:nvPr/>
            </p:nvCxnSpPr>
            <p:spPr>
              <a:xfrm flipH="1">
                <a:off x="7748923" y="2890612"/>
                <a:ext cx="84136" cy="2840562"/>
              </a:xfrm>
              <a:prstGeom prst="bentConnector3">
                <a:avLst>
                  <a:gd name="adj1" fmla="val -317843"/>
                </a:avLst>
              </a:prstGeom>
              <a:ln w="381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8" name="组合 67">
              <a:extLst>
                <a:ext uri="{FF2B5EF4-FFF2-40B4-BE49-F238E27FC236}">
                  <a16:creationId xmlns:a16="http://schemas.microsoft.com/office/drawing/2014/main" id="{CD5F8BDA-4B3D-4A10-91BA-9720279A673F}"/>
                </a:ext>
              </a:extLst>
            </p:cNvPr>
            <p:cNvGrpSpPr/>
            <p:nvPr/>
          </p:nvGrpSpPr>
          <p:grpSpPr>
            <a:xfrm>
              <a:off x="1097023" y="1927106"/>
              <a:ext cx="6743334" cy="1521500"/>
              <a:chOff x="-5721509" y="3356992"/>
              <a:chExt cx="6743334" cy="1521500"/>
            </a:xfrm>
          </p:grpSpPr>
          <p:grpSp>
            <p:nvGrpSpPr>
              <p:cNvPr id="95" name="组合 94">
                <a:extLst>
                  <a:ext uri="{FF2B5EF4-FFF2-40B4-BE49-F238E27FC236}">
                    <a16:creationId xmlns:a16="http://schemas.microsoft.com/office/drawing/2014/main" id="{EBE3210C-4A64-4A71-A10F-0C997E1211E3}"/>
                  </a:ext>
                </a:extLst>
              </p:cNvPr>
              <p:cNvGrpSpPr/>
              <p:nvPr/>
            </p:nvGrpSpPr>
            <p:grpSpPr>
              <a:xfrm>
                <a:off x="-5721509" y="3644816"/>
                <a:ext cx="2329720" cy="863532"/>
                <a:chOff x="1064741" y="3778126"/>
                <a:chExt cx="2329720" cy="863532"/>
              </a:xfrm>
            </p:grpSpPr>
            <p:sp>
              <p:nvSpPr>
                <p:cNvPr id="105" name="右箭头 7">
                  <a:extLst>
                    <a:ext uri="{FF2B5EF4-FFF2-40B4-BE49-F238E27FC236}">
                      <a16:creationId xmlns:a16="http://schemas.microsoft.com/office/drawing/2014/main" id="{A90FEF7D-32C3-4BDB-B828-7B9D4C25CB13}"/>
                    </a:ext>
                  </a:extLst>
                </p:cNvPr>
                <p:cNvSpPr/>
                <p:nvPr/>
              </p:nvSpPr>
              <p:spPr>
                <a:xfrm>
                  <a:off x="1064741" y="4199938"/>
                  <a:ext cx="2329720" cy="240259"/>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6" name="圆角矩形 14">
                  <a:extLst>
                    <a:ext uri="{FF2B5EF4-FFF2-40B4-BE49-F238E27FC236}">
                      <a16:creationId xmlns:a16="http://schemas.microsoft.com/office/drawing/2014/main" id="{81D57110-1ECB-45C2-B8A0-65518C9E13D1}"/>
                    </a:ext>
                  </a:extLst>
                </p:cNvPr>
                <p:cNvSpPr/>
                <p:nvPr/>
              </p:nvSpPr>
              <p:spPr>
                <a:xfrm>
                  <a:off x="1588715" y="4017294"/>
                  <a:ext cx="1477849" cy="624364"/>
                </a:xfrm>
                <a:prstGeom prst="roundRect">
                  <a:avLst>
                    <a:gd name="adj" fmla="val 11760"/>
                  </a:avLst>
                </a:prstGeom>
                <a:gradFill>
                  <a:gsLst>
                    <a:gs pos="0">
                      <a:schemeClr val="accent2">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gradFill>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攻防对抗</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机理问题</a:t>
                  </a:r>
                </a:p>
              </p:txBody>
            </p:sp>
            <p:sp>
              <p:nvSpPr>
                <p:cNvPr id="107" name="矩形 106">
                  <a:extLst>
                    <a:ext uri="{FF2B5EF4-FFF2-40B4-BE49-F238E27FC236}">
                      <a16:creationId xmlns:a16="http://schemas.microsoft.com/office/drawing/2014/main" id="{45C2C1C8-4142-4300-B77D-3EB1D94171F2}"/>
                    </a:ext>
                  </a:extLst>
                </p:cNvPr>
                <p:cNvSpPr/>
                <p:nvPr/>
              </p:nvSpPr>
              <p:spPr>
                <a:xfrm>
                  <a:off x="3000523" y="3778126"/>
                  <a:ext cx="373820" cy="461665"/>
                </a:xfrm>
                <a:prstGeom prst="rect">
                  <a:avLst/>
                </a:prstGeom>
              </p:spPr>
              <p:txBody>
                <a:bodyPr wrap="none">
                  <a:spAutoFit/>
                </a:bodyPr>
                <a:lstStyle/>
                <a:p>
                  <a:pPr algn="ctr">
                    <a:spcAft>
                      <a:spcPts val="100"/>
                    </a:spcAft>
                  </a:pPr>
                  <a:r>
                    <a:rPr lang="en-US" altLang="zh-CN" sz="2400" b="1" dirty="0">
                      <a:solidFill>
                        <a:srgbClr val="960000"/>
                      </a:solidFill>
                      <a:latin typeface="微软雅黑" panose="020B0503020204020204" pitchFamily="34" charset="-122"/>
                      <a:ea typeface="微软雅黑" panose="020B0503020204020204" pitchFamily="34" charset="-122"/>
                      <a:cs typeface="Times New Roman" panose="02020603050405020304" pitchFamily="18" charset="0"/>
                    </a:rPr>
                    <a:t>1</a:t>
                  </a:r>
                </a:p>
              </p:txBody>
            </p:sp>
          </p:grpSp>
          <p:grpSp>
            <p:nvGrpSpPr>
              <p:cNvPr id="96" name="组合 95">
                <a:extLst>
                  <a:ext uri="{FF2B5EF4-FFF2-40B4-BE49-F238E27FC236}">
                    <a16:creationId xmlns:a16="http://schemas.microsoft.com/office/drawing/2014/main" id="{5CB4B3B8-7674-434B-AF5E-B3982465C772}"/>
                  </a:ext>
                </a:extLst>
              </p:cNvPr>
              <p:cNvGrpSpPr/>
              <p:nvPr/>
            </p:nvGrpSpPr>
            <p:grpSpPr>
              <a:xfrm>
                <a:off x="-3337755" y="3356992"/>
                <a:ext cx="4359580" cy="1521500"/>
                <a:chOff x="3473740" y="3563684"/>
                <a:chExt cx="4359580" cy="1521500"/>
              </a:xfrm>
            </p:grpSpPr>
            <p:sp>
              <p:nvSpPr>
                <p:cNvPr id="97" name="圆角矩形 17">
                  <a:extLst>
                    <a:ext uri="{FF2B5EF4-FFF2-40B4-BE49-F238E27FC236}">
                      <a16:creationId xmlns:a16="http://schemas.microsoft.com/office/drawing/2014/main" id="{2EB8EAB1-68C9-47E2-B118-673CDE9D8686}"/>
                    </a:ext>
                  </a:extLst>
                </p:cNvPr>
                <p:cNvSpPr/>
                <p:nvPr/>
              </p:nvSpPr>
              <p:spPr>
                <a:xfrm>
                  <a:off x="3473740" y="3563684"/>
                  <a:ext cx="4359580" cy="1521500"/>
                </a:xfrm>
                <a:prstGeom prst="roundRect">
                  <a:avLst>
                    <a:gd name="adj" fmla="val 10824"/>
                  </a:avLst>
                </a:pr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220980" tIns="220980" rIns="220980" bIns="220980" numCol="1" spcCol="1270" anchor="ctr" anchorCtr="0">
                  <a:noAutofit/>
                </a:bodyPr>
                <a:lstStyle/>
                <a:p>
                  <a:pPr algn="ctr" defTabSz="2578100">
                    <a:lnSpc>
                      <a:spcPct val="90000"/>
                    </a:lnSpc>
                    <a:spcBef>
                      <a:spcPct val="0"/>
                    </a:spcBef>
                    <a:spcAft>
                      <a:spcPct val="35000"/>
                    </a:spcAft>
                  </a:pPr>
                  <a:endParaRPr lang="zh-CN" altLang="en-US" sz="5800" dirty="0"/>
                </a:p>
              </p:txBody>
            </p:sp>
            <p:sp>
              <p:nvSpPr>
                <p:cNvPr id="98" name="矩形 97">
                  <a:extLst>
                    <a:ext uri="{FF2B5EF4-FFF2-40B4-BE49-F238E27FC236}">
                      <a16:creationId xmlns:a16="http://schemas.microsoft.com/office/drawing/2014/main" id="{A2FC8424-C3E0-4A48-A532-4896CC518E63}"/>
                    </a:ext>
                  </a:extLst>
                </p:cNvPr>
                <p:cNvSpPr/>
                <p:nvPr/>
              </p:nvSpPr>
              <p:spPr>
                <a:xfrm>
                  <a:off x="3622044" y="3585712"/>
                  <a:ext cx="4083169" cy="338554"/>
                </a:xfrm>
                <a:prstGeom prst="rect">
                  <a:avLst/>
                </a:prstGeom>
                <a:gradFill>
                  <a:gsLst>
                    <a:gs pos="0">
                      <a:schemeClr val="accent5">
                        <a:lumMod val="75000"/>
                      </a:schemeClr>
                    </a:gs>
                    <a:gs pos="46000">
                      <a:schemeClr val="dk2">
                        <a:hueOff val="0"/>
                        <a:satOff val="0"/>
                        <a:lumOff val="0"/>
                        <a:alphaOff val="0"/>
                        <a:shade val="93000"/>
                        <a:satMod val="130000"/>
                      </a:schemeClr>
                    </a:gs>
                    <a:gs pos="100000">
                      <a:schemeClr val="accent5">
                        <a:lumMod val="75000"/>
                      </a:schemeClr>
                    </a:gs>
                  </a:gsLst>
                  <a:lin ang="16200000" scaled="0"/>
                </a:gradFill>
              </p:spPr>
              <p:txBody>
                <a:bodyPr wrap="none">
                  <a:spAutoFit/>
                </a:bodyPr>
                <a:lstStyle/>
                <a:p>
                  <a:pPr algn="ctr"/>
                  <a:r>
                    <a:rPr lang="zh-CN" altLang="en-US" sz="1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网络空间安全攻防对抗基础模型及机理研究</a:t>
                  </a:r>
                </a:p>
              </p:txBody>
            </p:sp>
            <p:sp>
              <p:nvSpPr>
                <p:cNvPr id="99" name="任意多边形 41">
                  <a:extLst>
                    <a:ext uri="{FF2B5EF4-FFF2-40B4-BE49-F238E27FC236}">
                      <a16:creationId xmlns:a16="http://schemas.microsoft.com/office/drawing/2014/main" id="{318ED185-15E1-4709-AB1D-CEDD1063ECBE}"/>
                    </a:ext>
                  </a:extLst>
                </p:cNvPr>
                <p:cNvSpPr/>
                <p:nvPr/>
              </p:nvSpPr>
              <p:spPr>
                <a:xfrm rot="16200000">
                  <a:off x="5510258" y="2166153"/>
                  <a:ext cx="314385" cy="3885621"/>
                </a:xfrm>
                <a:custGeom>
                  <a:avLst/>
                  <a:gdLst>
                    <a:gd name="connsiteX0" fmla="*/ 0 w 2199183"/>
                    <a:gd name="connsiteY0" fmla="*/ 0 h 1319510"/>
                    <a:gd name="connsiteX1" fmla="*/ 2199183 w 2199183"/>
                    <a:gd name="connsiteY1" fmla="*/ 0 h 1319510"/>
                    <a:gd name="connsiteX2" fmla="*/ 2199183 w 2199183"/>
                    <a:gd name="connsiteY2" fmla="*/ 1319510 h 1319510"/>
                    <a:gd name="connsiteX3" fmla="*/ 0 w 2199183"/>
                    <a:gd name="connsiteY3" fmla="*/ 1319510 h 1319510"/>
                    <a:gd name="connsiteX4" fmla="*/ 0 w 2199183"/>
                    <a:gd name="connsiteY4" fmla="*/ 0 h 131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183" h="1319510">
                      <a:moveTo>
                        <a:pt x="0" y="0"/>
                      </a:moveTo>
                      <a:lnTo>
                        <a:pt x="2199183" y="0"/>
                      </a:lnTo>
                      <a:lnTo>
                        <a:pt x="2199183" y="1319510"/>
                      </a:lnTo>
                      <a:lnTo>
                        <a:pt x="0" y="1319510"/>
                      </a:lnTo>
                      <a:lnTo>
                        <a:pt x="0" y="0"/>
                      </a:lnTo>
                      <a:close/>
                    </a:path>
                  </a:pathLst>
                </a:custGeom>
                <a:gradFill>
                  <a:gsLst>
                    <a:gs pos="0">
                      <a:schemeClr val="accent5">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prstClr val="white"/>
                    </a:solidFill>
                    <a:latin typeface="微软雅黑" panose="020B0503020204020204" pitchFamily="34" charset="-122"/>
                    <a:ea typeface="微软雅黑" panose="020B0503020204020204" pitchFamily="34" charset="-122"/>
                  </a:endParaRPr>
                </a:p>
              </p:txBody>
            </p:sp>
            <p:sp>
              <p:nvSpPr>
                <p:cNvPr id="100" name="任意多边形 48">
                  <a:extLst>
                    <a:ext uri="{FF2B5EF4-FFF2-40B4-BE49-F238E27FC236}">
                      <a16:creationId xmlns:a16="http://schemas.microsoft.com/office/drawing/2014/main" id="{BF1C0D5A-CB5B-4A2C-B208-12C3BF23A725}"/>
                    </a:ext>
                  </a:extLst>
                </p:cNvPr>
                <p:cNvSpPr/>
                <p:nvPr/>
              </p:nvSpPr>
              <p:spPr>
                <a:xfrm rot="16200000">
                  <a:off x="5510607" y="2940965"/>
                  <a:ext cx="306133" cy="3893179"/>
                </a:xfrm>
                <a:custGeom>
                  <a:avLst/>
                  <a:gdLst>
                    <a:gd name="connsiteX0" fmla="*/ 0 w 2199183"/>
                    <a:gd name="connsiteY0" fmla="*/ 0 h 1319510"/>
                    <a:gd name="connsiteX1" fmla="*/ 2199183 w 2199183"/>
                    <a:gd name="connsiteY1" fmla="*/ 0 h 1319510"/>
                    <a:gd name="connsiteX2" fmla="*/ 2199183 w 2199183"/>
                    <a:gd name="connsiteY2" fmla="*/ 1319510 h 1319510"/>
                    <a:gd name="connsiteX3" fmla="*/ 0 w 2199183"/>
                    <a:gd name="connsiteY3" fmla="*/ 1319510 h 1319510"/>
                    <a:gd name="connsiteX4" fmla="*/ 0 w 2199183"/>
                    <a:gd name="connsiteY4" fmla="*/ 0 h 131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183" h="1319510">
                      <a:moveTo>
                        <a:pt x="0" y="0"/>
                      </a:moveTo>
                      <a:lnTo>
                        <a:pt x="2199183" y="0"/>
                      </a:lnTo>
                      <a:lnTo>
                        <a:pt x="2199183" y="1319510"/>
                      </a:lnTo>
                      <a:lnTo>
                        <a:pt x="0" y="1319510"/>
                      </a:lnTo>
                      <a:lnTo>
                        <a:pt x="0" y="0"/>
                      </a:lnTo>
                      <a:close/>
                    </a:path>
                  </a:pathLst>
                </a:custGeom>
                <a:gradFill>
                  <a:gsLst>
                    <a:gs pos="0">
                      <a:schemeClr val="accent5">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prstClr val="white"/>
                    </a:solidFill>
                    <a:latin typeface="微软雅黑" panose="020B0503020204020204" pitchFamily="34" charset="-122"/>
                    <a:ea typeface="微软雅黑" panose="020B0503020204020204" pitchFamily="34" charset="-122"/>
                  </a:endParaRPr>
                </a:p>
              </p:txBody>
            </p:sp>
            <p:sp>
              <p:nvSpPr>
                <p:cNvPr id="101" name="圆角矩形 21">
                  <a:extLst>
                    <a:ext uri="{FF2B5EF4-FFF2-40B4-BE49-F238E27FC236}">
                      <a16:creationId xmlns:a16="http://schemas.microsoft.com/office/drawing/2014/main" id="{926AF764-C9C3-4E4C-8AA5-AA893CE4B50E}"/>
                    </a:ext>
                  </a:extLst>
                </p:cNvPr>
                <p:cNvSpPr/>
                <p:nvPr/>
              </p:nvSpPr>
              <p:spPr>
                <a:xfrm>
                  <a:off x="3571470" y="4689833"/>
                  <a:ext cx="3433966" cy="367153"/>
                </a:xfrm>
                <a:prstGeom prst="roundRect">
                  <a:avLst>
                    <a:gd name="adj" fmla="val 10384"/>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mn-cs"/>
                    </a:rPr>
                    <a:t> </a:t>
                  </a: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(3)</a:t>
                  </a: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网络空间安全攻防对抗演化规律研究</a:t>
                  </a:r>
                </a:p>
              </p:txBody>
            </p:sp>
            <p:sp>
              <p:nvSpPr>
                <p:cNvPr id="102" name="任意多边形 50">
                  <a:extLst>
                    <a:ext uri="{FF2B5EF4-FFF2-40B4-BE49-F238E27FC236}">
                      <a16:creationId xmlns:a16="http://schemas.microsoft.com/office/drawing/2014/main" id="{738D0C3F-9A42-4A3A-9FAA-A1A6C12D1DAA}"/>
                    </a:ext>
                  </a:extLst>
                </p:cNvPr>
                <p:cNvSpPr/>
                <p:nvPr/>
              </p:nvSpPr>
              <p:spPr>
                <a:xfrm rot="16200000">
                  <a:off x="5520775" y="2558761"/>
                  <a:ext cx="293352" cy="3885621"/>
                </a:xfrm>
                <a:custGeom>
                  <a:avLst/>
                  <a:gdLst>
                    <a:gd name="connsiteX0" fmla="*/ 0 w 2199183"/>
                    <a:gd name="connsiteY0" fmla="*/ 0 h 1319510"/>
                    <a:gd name="connsiteX1" fmla="*/ 2199183 w 2199183"/>
                    <a:gd name="connsiteY1" fmla="*/ 0 h 1319510"/>
                    <a:gd name="connsiteX2" fmla="*/ 2199183 w 2199183"/>
                    <a:gd name="connsiteY2" fmla="*/ 1319510 h 1319510"/>
                    <a:gd name="connsiteX3" fmla="*/ 0 w 2199183"/>
                    <a:gd name="connsiteY3" fmla="*/ 1319510 h 1319510"/>
                    <a:gd name="connsiteX4" fmla="*/ 0 w 2199183"/>
                    <a:gd name="connsiteY4" fmla="*/ 0 h 131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183" h="1319510">
                      <a:moveTo>
                        <a:pt x="0" y="0"/>
                      </a:moveTo>
                      <a:lnTo>
                        <a:pt x="2199183" y="0"/>
                      </a:lnTo>
                      <a:lnTo>
                        <a:pt x="2199183" y="1319510"/>
                      </a:lnTo>
                      <a:lnTo>
                        <a:pt x="0" y="1319510"/>
                      </a:lnTo>
                      <a:lnTo>
                        <a:pt x="0" y="0"/>
                      </a:lnTo>
                      <a:close/>
                    </a:path>
                  </a:pathLst>
                </a:custGeom>
                <a:gradFill>
                  <a:gsLst>
                    <a:gs pos="0">
                      <a:schemeClr val="accent5">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prstClr val="white"/>
                    </a:solidFill>
                    <a:latin typeface="微软雅黑" panose="020B0503020204020204" pitchFamily="34" charset="-122"/>
                    <a:ea typeface="微软雅黑" panose="020B0503020204020204" pitchFamily="34" charset="-122"/>
                  </a:endParaRPr>
                </a:p>
              </p:txBody>
            </p:sp>
            <p:sp>
              <p:nvSpPr>
                <p:cNvPr id="103" name="圆角矩形 22">
                  <a:extLst>
                    <a:ext uri="{FF2B5EF4-FFF2-40B4-BE49-F238E27FC236}">
                      <a16:creationId xmlns:a16="http://schemas.microsoft.com/office/drawing/2014/main" id="{99E6F421-1E65-41FF-8C58-454E82C324FA}"/>
                    </a:ext>
                  </a:extLst>
                </p:cNvPr>
                <p:cNvSpPr/>
                <p:nvPr/>
              </p:nvSpPr>
              <p:spPr>
                <a:xfrm>
                  <a:off x="3653262" y="4332664"/>
                  <a:ext cx="4035760" cy="293400"/>
                </a:xfrm>
                <a:prstGeom prst="roundRect">
                  <a:avLst>
                    <a:gd name="adj" fmla="val 10934"/>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a:t>
                  </a: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网络空间安全攻防对抗行为新型表示方法研究</a:t>
                  </a:r>
                </a:p>
              </p:txBody>
            </p:sp>
            <p:sp>
              <p:nvSpPr>
                <p:cNvPr id="104" name="圆角矩形 20">
                  <a:extLst>
                    <a:ext uri="{FF2B5EF4-FFF2-40B4-BE49-F238E27FC236}">
                      <a16:creationId xmlns:a16="http://schemas.microsoft.com/office/drawing/2014/main" id="{CC9D4BC7-5912-4517-A9D8-21A5711B52F2}"/>
                    </a:ext>
                  </a:extLst>
                </p:cNvPr>
                <p:cNvSpPr/>
                <p:nvPr/>
              </p:nvSpPr>
              <p:spPr>
                <a:xfrm>
                  <a:off x="3525155" y="3891441"/>
                  <a:ext cx="3600400" cy="436679"/>
                </a:xfrm>
                <a:prstGeom prst="roundRect">
                  <a:avLst>
                    <a:gd name="adj" fmla="val 11760"/>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a:t>
                  </a: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网络空间安全攻防对抗基础模型研究</a:t>
                  </a:r>
                </a:p>
              </p:txBody>
            </p:sp>
          </p:grpSp>
        </p:grpSp>
        <p:grpSp>
          <p:nvGrpSpPr>
            <p:cNvPr id="69" name="组合 68">
              <a:extLst>
                <a:ext uri="{FF2B5EF4-FFF2-40B4-BE49-F238E27FC236}">
                  <a16:creationId xmlns:a16="http://schemas.microsoft.com/office/drawing/2014/main" id="{B722E2C9-7266-4146-BB2E-9720E8B34311}"/>
                </a:ext>
              </a:extLst>
            </p:cNvPr>
            <p:cNvGrpSpPr/>
            <p:nvPr/>
          </p:nvGrpSpPr>
          <p:grpSpPr>
            <a:xfrm>
              <a:off x="1097023" y="3714633"/>
              <a:ext cx="2305705" cy="829343"/>
              <a:chOff x="1111254" y="2157070"/>
              <a:chExt cx="2305705" cy="829343"/>
            </a:xfrm>
          </p:grpSpPr>
          <p:sp>
            <p:nvSpPr>
              <p:cNvPr id="92" name="右箭头 9">
                <a:extLst>
                  <a:ext uri="{FF2B5EF4-FFF2-40B4-BE49-F238E27FC236}">
                    <a16:creationId xmlns:a16="http://schemas.microsoft.com/office/drawing/2014/main" id="{9E208265-CCF9-48D1-B2D6-120492BFAD09}"/>
                  </a:ext>
                </a:extLst>
              </p:cNvPr>
              <p:cNvSpPr/>
              <p:nvPr/>
            </p:nvSpPr>
            <p:spPr>
              <a:xfrm>
                <a:off x="1111254" y="2558937"/>
                <a:ext cx="2266038" cy="240259"/>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3" name="圆角矩形 13">
                <a:extLst>
                  <a:ext uri="{FF2B5EF4-FFF2-40B4-BE49-F238E27FC236}">
                    <a16:creationId xmlns:a16="http://schemas.microsoft.com/office/drawing/2014/main" id="{92383D4C-3A23-47DA-A756-4AA6E09261FE}"/>
                  </a:ext>
                </a:extLst>
              </p:cNvPr>
              <p:cNvSpPr/>
              <p:nvPr/>
            </p:nvSpPr>
            <p:spPr>
              <a:xfrm>
                <a:off x="1614203" y="2362049"/>
                <a:ext cx="1477849" cy="624364"/>
              </a:xfrm>
              <a:prstGeom prst="roundRect">
                <a:avLst>
                  <a:gd name="adj" fmla="val 11735"/>
                </a:avLst>
              </a:prstGeom>
              <a:gradFill>
                <a:gsLst>
                  <a:gs pos="0">
                    <a:schemeClr val="accent2">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gradFill>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wrap="square">
                <a:spAutoFit/>
              </a:bodyPr>
              <a:lstStyle/>
              <a:p>
                <a:pPr algn="ctr"/>
                <a:r>
                  <a:rPr lang="zh-CN" altLang="en-US" sz="1600" b="1" dirty="0">
                    <a:latin typeface="微软雅黑" panose="020B0503020204020204" pitchFamily="34" charset="-122"/>
                    <a:ea typeface="微软雅黑" panose="020B0503020204020204" pitchFamily="34" charset="-122"/>
                  </a:rPr>
                  <a:t>攻防对抗</a:t>
                </a:r>
                <a:endParaRPr lang="en-US" altLang="zh-CN" sz="1600" b="1" dirty="0">
                  <a:latin typeface="微软雅黑" panose="020B0503020204020204" pitchFamily="34" charset="-122"/>
                  <a:ea typeface="微软雅黑" panose="020B0503020204020204" pitchFamily="34" charset="-122"/>
                </a:endParaRPr>
              </a:p>
              <a:p>
                <a:pPr algn="ctr"/>
                <a:r>
                  <a:rPr lang="zh-CN" altLang="en-US" sz="1600" b="1" dirty="0">
                    <a:latin typeface="微软雅黑" panose="020B0503020204020204" pitchFamily="34" charset="-122"/>
                    <a:ea typeface="微软雅黑" panose="020B0503020204020204" pitchFamily="34" charset="-122"/>
                  </a:rPr>
                  <a:t>传播规律问题</a:t>
                </a:r>
              </a:p>
            </p:txBody>
          </p:sp>
          <p:sp>
            <p:nvSpPr>
              <p:cNvPr id="94" name="矩形 93">
                <a:extLst>
                  <a:ext uri="{FF2B5EF4-FFF2-40B4-BE49-F238E27FC236}">
                    <a16:creationId xmlns:a16="http://schemas.microsoft.com/office/drawing/2014/main" id="{0E9FAFD9-9A3F-4B2F-B8B6-64282A920F45}"/>
                  </a:ext>
                </a:extLst>
              </p:cNvPr>
              <p:cNvSpPr/>
              <p:nvPr/>
            </p:nvSpPr>
            <p:spPr>
              <a:xfrm>
                <a:off x="3043139" y="2157070"/>
                <a:ext cx="373820" cy="461665"/>
              </a:xfrm>
              <a:prstGeom prst="rect">
                <a:avLst/>
              </a:prstGeom>
            </p:spPr>
            <p:txBody>
              <a:bodyPr wrap="none">
                <a:spAutoFit/>
              </a:bodyPr>
              <a:lstStyle/>
              <a:p>
                <a:pPr algn="ctr">
                  <a:spcAft>
                    <a:spcPts val="100"/>
                  </a:spcAft>
                </a:pPr>
                <a:r>
                  <a:rPr lang="en-US" altLang="zh-CN" sz="2400" b="1" dirty="0">
                    <a:solidFill>
                      <a:srgbClr val="960000"/>
                    </a:solidFill>
                    <a:latin typeface="微软雅黑" panose="020B0503020204020204" pitchFamily="34" charset="-122"/>
                    <a:ea typeface="微软雅黑" panose="020B0503020204020204" pitchFamily="34" charset="-122"/>
                    <a:cs typeface="Times New Roman" panose="02020603050405020304" pitchFamily="18" charset="0"/>
                  </a:rPr>
                  <a:t>2</a:t>
                </a:r>
              </a:p>
            </p:txBody>
          </p:sp>
        </p:grpSp>
        <p:grpSp>
          <p:nvGrpSpPr>
            <p:cNvPr id="70" name="组合 69">
              <a:extLst>
                <a:ext uri="{FF2B5EF4-FFF2-40B4-BE49-F238E27FC236}">
                  <a16:creationId xmlns:a16="http://schemas.microsoft.com/office/drawing/2014/main" id="{8CA87CD1-6E87-401F-A584-69AF9A73BA41}"/>
                </a:ext>
              </a:extLst>
            </p:cNvPr>
            <p:cNvGrpSpPr/>
            <p:nvPr/>
          </p:nvGrpSpPr>
          <p:grpSpPr>
            <a:xfrm>
              <a:off x="3172724" y="3616931"/>
              <a:ext cx="4650766" cy="1254775"/>
              <a:chOff x="3161125" y="1995696"/>
              <a:chExt cx="4650766" cy="1254775"/>
            </a:xfrm>
          </p:grpSpPr>
          <p:sp>
            <p:nvSpPr>
              <p:cNvPr id="86" name="圆角矩形 16">
                <a:extLst>
                  <a:ext uri="{FF2B5EF4-FFF2-40B4-BE49-F238E27FC236}">
                    <a16:creationId xmlns:a16="http://schemas.microsoft.com/office/drawing/2014/main" id="{F7CEB250-883D-4ADC-B8D6-1DDC7326C8DE}"/>
                  </a:ext>
                </a:extLst>
              </p:cNvPr>
              <p:cNvSpPr/>
              <p:nvPr/>
            </p:nvSpPr>
            <p:spPr>
              <a:xfrm>
                <a:off x="3426001" y="1995696"/>
                <a:ext cx="4385890" cy="1254775"/>
              </a:xfrm>
              <a:prstGeom prst="roundRect">
                <a:avLst>
                  <a:gd name="adj" fmla="val 9762"/>
                </a:avLst>
              </a:pr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220980" tIns="220980" rIns="220980" bIns="220980" numCol="1" spcCol="1270" anchor="ctr" anchorCtr="0">
                <a:noAutofit/>
              </a:bodyPr>
              <a:lstStyle/>
              <a:p>
                <a:pPr algn="ctr" defTabSz="2578100">
                  <a:lnSpc>
                    <a:spcPct val="90000"/>
                  </a:lnSpc>
                  <a:spcBef>
                    <a:spcPct val="0"/>
                  </a:spcBef>
                  <a:spcAft>
                    <a:spcPct val="35000"/>
                  </a:spcAft>
                </a:pPr>
                <a:endParaRPr lang="zh-CN" altLang="en-US" sz="5800" dirty="0"/>
              </a:p>
            </p:txBody>
          </p:sp>
          <p:sp>
            <p:nvSpPr>
              <p:cNvPr id="87" name="矩形 86">
                <a:extLst>
                  <a:ext uri="{FF2B5EF4-FFF2-40B4-BE49-F238E27FC236}">
                    <a16:creationId xmlns:a16="http://schemas.microsoft.com/office/drawing/2014/main" id="{2F5457A2-61ED-4049-BBE0-5FD34952C86C}"/>
                  </a:ext>
                </a:extLst>
              </p:cNvPr>
              <p:cNvSpPr/>
              <p:nvPr/>
            </p:nvSpPr>
            <p:spPr>
              <a:xfrm>
                <a:off x="3616455" y="2069041"/>
                <a:ext cx="4084196" cy="338554"/>
              </a:xfrm>
              <a:prstGeom prst="rect">
                <a:avLst/>
              </a:prstGeom>
              <a:gradFill>
                <a:gsLst>
                  <a:gs pos="0">
                    <a:schemeClr val="accent5">
                      <a:lumMod val="75000"/>
                    </a:schemeClr>
                  </a:gs>
                  <a:gs pos="46000">
                    <a:schemeClr val="dk2">
                      <a:hueOff val="0"/>
                      <a:satOff val="0"/>
                      <a:lumOff val="0"/>
                      <a:alphaOff val="0"/>
                      <a:shade val="93000"/>
                      <a:satMod val="130000"/>
                    </a:schemeClr>
                  </a:gs>
                  <a:gs pos="100000">
                    <a:schemeClr val="accent5">
                      <a:lumMod val="75000"/>
                    </a:schemeClr>
                  </a:gs>
                </a:gsLst>
                <a:lin ang="16200000" scaled="0"/>
              </a:gradFill>
            </p:spPr>
            <p:txBody>
              <a:bodyPr wrap="square">
                <a:spAutoFit/>
              </a:bodyPr>
              <a:lstStyle/>
              <a:p>
                <a:pPr algn="ctr"/>
                <a:r>
                  <a:rPr lang="zh-CN" altLang="en-US" sz="1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面向</a:t>
                </a:r>
                <a:r>
                  <a:rPr lang="en-US" altLang="zh-CN" sz="1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5G</a:t>
                </a:r>
                <a:r>
                  <a:rPr lang="zh-CN" altLang="en-US" sz="1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特征的攻防对抗传播机理研究</a:t>
                </a:r>
              </a:p>
            </p:txBody>
          </p:sp>
          <p:sp>
            <p:nvSpPr>
              <p:cNvPr id="88" name="任意多边形 64">
                <a:extLst>
                  <a:ext uri="{FF2B5EF4-FFF2-40B4-BE49-F238E27FC236}">
                    <a16:creationId xmlns:a16="http://schemas.microsoft.com/office/drawing/2014/main" id="{3909856D-6C3F-4569-AFA5-BED95209CCE2}"/>
                  </a:ext>
                </a:extLst>
              </p:cNvPr>
              <p:cNvSpPr/>
              <p:nvPr/>
            </p:nvSpPr>
            <p:spPr>
              <a:xfrm rot="16200000">
                <a:off x="5501154" y="674765"/>
                <a:ext cx="323477" cy="3885621"/>
              </a:xfrm>
              <a:custGeom>
                <a:avLst/>
                <a:gdLst>
                  <a:gd name="connsiteX0" fmla="*/ 0 w 2199183"/>
                  <a:gd name="connsiteY0" fmla="*/ 0 h 1319510"/>
                  <a:gd name="connsiteX1" fmla="*/ 2199183 w 2199183"/>
                  <a:gd name="connsiteY1" fmla="*/ 0 h 1319510"/>
                  <a:gd name="connsiteX2" fmla="*/ 2199183 w 2199183"/>
                  <a:gd name="connsiteY2" fmla="*/ 1319510 h 1319510"/>
                  <a:gd name="connsiteX3" fmla="*/ 0 w 2199183"/>
                  <a:gd name="connsiteY3" fmla="*/ 1319510 h 1319510"/>
                  <a:gd name="connsiteX4" fmla="*/ 0 w 2199183"/>
                  <a:gd name="connsiteY4" fmla="*/ 0 h 131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183" h="1319510">
                    <a:moveTo>
                      <a:pt x="0" y="0"/>
                    </a:moveTo>
                    <a:lnTo>
                      <a:pt x="2199183" y="0"/>
                    </a:lnTo>
                    <a:lnTo>
                      <a:pt x="2199183" y="1319510"/>
                    </a:lnTo>
                    <a:lnTo>
                      <a:pt x="0" y="1319510"/>
                    </a:lnTo>
                    <a:lnTo>
                      <a:pt x="0" y="0"/>
                    </a:lnTo>
                    <a:close/>
                  </a:path>
                </a:pathLst>
              </a:custGeom>
              <a:gradFill>
                <a:gsLst>
                  <a:gs pos="0">
                    <a:schemeClr val="accent5">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prstClr val="white"/>
                  </a:solidFill>
                  <a:latin typeface="微软雅黑" panose="020B0503020204020204" pitchFamily="34" charset="-122"/>
                  <a:ea typeface="微软雅黑" panose="020B0503020204020204" pitchFamily="34" charset="-122"/>
                </a:endParaRPr>
              </a:p>
            </p:txBody>
          </p:sp>
          <p:sp>
            <p:nvSpPr>
              <p:cNvPr id="89" name="圆角矩形 62">
                <a:extLst>
                  <a:ext uri="{FF2B5EF4-FFF2-40B4-BE49-F238E27FC236}">
                    <a16:creationId xmlns:a16="http://schemas.microsoft.com/office/drawing/2014/main" id="{5CAD135C-86B2-4E58-9A02-30F01BAF368D}"/>
                  </a:ext>
                </a:extLst>
              </p:cNvPr>
              <p:cNvSpPr/>
              <p:nvPr/>
            </p:nvSpPr>
            <p:spPr>
              <a:xfrm>
                <a:off x="3161125" y="2399539"/>
                <a:ext cx="3544472" cy="457441"/>
              </a:xfrm>
              <a:prstGeom prst="roundRect">
                <a:avLst>
                  <a:gd name="adj" fmla="val 12741"/>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(1) </a:t>
                </a: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计算机病毒传播规律分析</a:t>
                </a:r>
              </a:p>
            </p:txBody>
          </p:sp>
          <p:sp>
            <p:nvSpPr>
              <p:cNvPr id="90" name="任意多边形 65">
                <a:extLst>
                  <a:ext uri="{FF2B5EF4-FFF2-40B4-BE49-F238E27FC236}">
                    <a16:creationId xmlns:a16="http://schemas.microsoft.com/office/drawing/2014/main" id="{7E779EF3-2DF2-449F-8983-3BA40EE062FF}"/>
                  </a:ext>
                </a:extLst>
              </p:cNvPr>
              <p:cNvSpPr/>
              <p:nvPr/>
            </p:nvSpPr>
            <p:spPr>
              <a:xfrm rot="16200000">
                <a:off x="5503229" y="1073829"/>
                <a:ext cx="319320" cy="3885622"/>
              </a:xfrm>
              <a:custGeom>
                <a:avLst/>
                <a:gdLst>
                  <a:gd name="connsiteX0" fmla="*/ 0 w 2199183"/>
                  <a:gd name="connsiteY0" fmla="*/ 0 h 1319510"/>
                  <a:gd name="connsiteX1" fmla="*/ 2199183 w 2199183"/>
                  <a:gd name="connsiteY1" fmla="*/ 0 h 1319510"/>
                  <a:gd name="connsiteX2" fmla="*/ 2199183 w 2199183"/>
                  <a:gd name="connsiteY2" fmla="*/ 1319510 h 1319510"/>
                  <a:gd name="connsiteX3" fmla="*/ 0 w 2199183"/>
                  <a:gd name="connsiteY3" fmla="*/ 1319510 h 1319510"/>
                  <a:gd name="connsiteX4" fmla="*/ 0 w 2199183"/>
                  <a:gd name="connsiteY4" fmla="*/ 0 h 1319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99183" h="1319510">
                    <a:moveTo>
                      <a:pt x="0" y="0"/>
                    </a:moveTo>
                    <a:lnTo>
                      <a:pt x="2199183" y="0"/>
                    </a:lnTo>
                    <a:lnTo>
                      <a:pt x="2199183" y="1319510"/>
                    </a:lnTo>
                    <a:lnTo>
                      <a:pt x="0" y="1319510"/>
                    </a:lnTo>
                    <a:lnTo>
                      <a:pt x="0" y="0"/>
                    </a:lnTo>
                    <a:close/>
                  </a:path>
                </a:pathLst>
              </a:custGeom>
              <a:gradFill>
                <a:gsLst>
                  <a:gs pos="0">
                    <a:schemeClr val="accent5">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0" scaled="0"/>
              </a:gra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prstClr val="white"/>
                  </a:solidFill>
                  <a:latin typeface="微软雅黑" panose="020B0503020204020204" pitchFamily="34" charset="-122"/>
                  <a:ea typeface="微软雅黑" panose="020B0503020204020204" pitchFamily="34" charset="-122"/>
                </a:endParaRPr>
              </a:p>
            </p:txBody>
          </p:sp>
          <p:sp>
            <p:nvSpPr>
              <p:cNvPr id="91" name="圆角矩形 63">
                <a:extLst>
                  <a:ext uri="{FF2B5EF4-FFF2-40B4-BE49-F238E27FC236}">
                    <a16:creationId xmlns:a16="http://schemas.microsoft.com/office/drawing/2014/main" id="{2DF7E18F-01ED-47EE-BF5B-6425634E2BA5}"/>
                  </a:ext>
                </a:extLst>
              </p:cNvPr>
              <p:cNvSpPr/>
              <p:nvPr/>
            </p:nvSpPr>
            <p:spPr>
              <a:xfrm>
                <a:off x="3599605" y="2892441"/>
                <a:ext cx="2512996" cy="277821"/>
              </a:xfrm>
              <a:prstGeom prst="roundRect">
                <a:avLst>
                  <a:gd name="adj" fmla="val 11760"/>
                </a:avLst>
              </a:prstGeom>
              <a:no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(2) </a:t>
                </a:r>
                <a:r>
                  <a:rPr kumimoji="0" lang="zh-CN" altLang="en-US" sz="14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网络谣言传播机理研究</a:t>
                </a:r>
              </a:p>
            </p:txBody>
          </p:sp>
        </p:grpSp>
        <p:grpSp>
          <p:nvGrpSpPr>
            <p:cNvPr id="71" name="组合 70">
              <a:extLst>
                <a:ext uri="{FF2B5EF4-FFF2-40B4-BE49-F238E27FC236}">
                  <a16:creationId xmlns:a16="http://schemas.microsoft.com/office/drawing/2014/main" id="{CE62127F-B8A4-49AF-9BD4-712B72359AE8}"/>
                </a:ext>
              </a:extLst>
            </p:cNvPr>
            <p:cNvGrpSpPr/>
            <p:nvPr/>
          </p:nvGrpSpPr>
          <p:grpSpPr>
            <a:xfrm>
              <a:off x="3463910" y="5016482"/>
              <a:ext cx="4359580" cy="1445749"/>
              <a:chOff x="3456917" y="5367627"/>
              <a:chExt cx="4359580" cy="1445749"/>
            </a:xfrm>
          </p:grpSpPr>
          <p:sp>
            <p:nvSpPr>
              <p:cNvPr id="81" name="圆角矩形 18">
                <a:extLst>
                  <a:ext uri="{FF2B5EF4-FFF2-40B4-BE49-F238E27FC236}">
                    <a16:creationId xmlns:a16="http://schemas.microsoft.com/office/drawing/2014/main" id="{36CF3824-D269-416D-8863-0AFD910555FF}"/>
                  </a:ext>
                </a:extLst>
              </p:cNvPr>
              <p:cNvSpPr/>
              <p:nvPr/>
            </p:nvSpPr>
            <p:spPr>
              <a:xfrm>
                <a:off x="3456917" y="5367627"/>
                <a:ext cx="4359580" cy="1445749"/>
              </a:xfrm>
              <a:prstGeom prst="roundRect">
                <a:avLst>
                  <a:gd name="adj" fmla="val 10824"/>
                </a:avLst>
              </a:prstGeom>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220980" tIns="220980" rIns="220980" bIns="220980" numCol="1" spcCol="1270" anchor="ctr" anchorCtr="0">
                <a:noAutofit/>
              </a:bodyPr>
              <a:lstStyle/>
              <a:p>
                <a:pPr algn="ctr" defTabSz="2578100">
                  <a:lnSpc>
                    <a:spcPct val="90000"/>
                  </a:lnSpc>
                  <a:spcBef>
                    <a:spcPct val="0"/>
                  </a:spcBef>
                  <a:spcAft>
                    <a:spcPct val="35000"/>
                  </a:spcAft>
                </a:pPr>
                <a:endParaRPr lang="zh-CN" altLang="en-US" sz="5800" dirty="0"/>
              </a:p>
            </p:txBody>
          </p:sp>
          <p:sp>
            <p:nvSpPr>
              <p:cNvPr id="82" name="矩形 81">
                <a:extLst>
                  <a:ext uri="{FF2B5EF4-FFF2-40B4-BE49-F238E27FC236}">
                    <a16:creationId xmlns:a16="http://schemas.microsoft.com/office/drawing/2014/main" id="{39E50C0C-4B2F-46D9-95DD-010CD62CFEBD}"/>
                  </a:ext>
                </a:extLst>
              </p:cNvPr>
              <p:cNvSpPr/>
              <p:nvPr/>
            </p:nvSpPr>
            <p:spPr>
              <a:xfrm>
                <a:off x="3614698" y="5380159"/>
                <a:ext cx="4068005" cy="338554"/>
              </a:xfrm>
              <a:prstGeom prst="rect">
                <a:avLst/>
              </a:prstGeom>
              <a:gradFill>
                <a:gsLst>
                  <a:gs pos="0">
                    <a:schemeClr val="accent5">
                      <a:lumMod val="75000"/>
                    </a:schemeClr>
                  </a:gs>
                  <a:gs pos="46000">
                    <a:schemeClr val="dk2">
                      <a:hueOff val="0"/>
                      <a:satOff val="0"/>
                      <a:lumOff val="0"/>
                      <a:alphaOff val="0"/>
                      <a:shade val="93000"/>
                      <a:satMod val="130000"/>
                    </a:schemeClr>
                  </a:gs>
                  <a:gs pos="100000">
                    <a:schemeClr val="accent5">
                      <a:lumMod val="75000"/>
                    </a:schemeClr>
                  </a:gs>
                </a:gsLst>
                <a:lin ang="16200000" scaled="0"/>
              </a:gradFill>
            </p:spPr>
            <p:txBody>
              <a:bodyPr wrap="square">
                <a:spAutoFit/>
              </a:bodyPr>
              <a:lstStyle/>
              <a:p>
                <a:pPr algn="ctr"/>
                <a:r>
                  <a:rPr lang="zh-CN" altLang="en-US" sz="1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面向</a:t>
                </a:r>
                <a:r>
                  <a:rPr lang="en-US" altLang="zh-CN" sz="1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5G</a:t>
                </a:r>
                <a:r>
                  <a:rPr lang="zh-CN" altLang="en-US" sz="1600" b="1" dirty="0">
                    <a:solidFill>
                      <a:srgbClr val="FFFF00"/>
                    </a:solidFill>
                    <a:latin typeface="微软雅黑" panose="020B0503020204020204" pitchFamily="34" charset="-122"/>
                    <a:ea typeface="微软雅黑" panose="020B0503020204020204" pitchFamily="34" charset="-122"/>
                    <a:cs typeface="Times New Roman" panose="02020603050405020304" pitchFamily="18" charset="0"/>
                  </a:rPr>
                  <a:t>特征的攻防对抗行为预测分析</a:t>
                </a:r>
              </a:p>
            </p:txBody>
          </p:sp>
          <p:sp>
            <p:nvSpPr>
              <p:cNvPr id="83" name="文本框 82">
                <a:extLst>
                  <a:ext uri="{FF2B5EF4-FFF2-40B4-BE49-F238E27FC236}">
                    <a16:creationId xmlns:a16="http://schemas.microsoft.com/office/drawing/2014/main" id="{0C3D4640-CD12-4986-BC81-347216E10096}"/>
                  </a:ext>
                </a:extLst>
              </p:cNvPr>
              <p:cNvSpPr txBox="1"/>
              <p:nvPr/>
            </p:nvSpPr>
            <p:spPr>
              <a:xfrm>
                <a:off x="3718321" y="5735183"/>
                <a:ext cx="3885621" cy="307777"/>
              </a:xfrm>
              <a:prstGeom prst="rect">
                <a:avLst/>
              </a:prstGeom>
              <a:gradFill>
                <a:gsLst>
                  <a:gs pos="0">
                    <a:schemeClr val="accent5">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p:spPr>
            <p:txBody>
              <a:bodyPr wrap="square" rtlCol="0">
                <a:spAutoFit/>
              </a:bodyPr>
              <a:lstStyle/>
              <a:p>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4" name="文本框 83">
                <a:extLst>
                  <a:ext uri="{FF2B5EF4-FFF2-40B4-BE49-F238E27FC236}">
                    <a16:creationId xmlns:a16="http://schemas.microsoft.com/office/drawing/2014/main" id="{F0CF60D9-D1A1-4EE0-B893-87C623EEF7AC}"/>
                  </a:ext>
                </a:extLst>
              </p:cNvPr>
              <p:cNvSpPr txBox="1"/>
              <p:nvPr/>
            </p:nvSpPr>
            <p:spPr>
              <a:xfrm>
                <a:off x="3718321" y="6052048"/>
                <a:ext cx="3885621" cy="307777"/>
              </a:xfrm>
              <a:prstGeom prst="rect">
                <a:avLst/>
              </a:prstGeom>
              <a:gradFill>
                <a:gsLst>
                  <a:gs pos="0">
                    <a:schemeClr val="accent5">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p:spPr>
            <p:txBody>
              <a:bodyPr wrap="square" rtlCol="0">
                <a:spAutoFit/>
              </a:bodyPr>
              <a:lstStyle/>
              <a:p>
                <a:pPr algn="just"/>
                <a:endParaRPr lang="zh-CN" altLang="en-US" sz="1400" b="1" dirty="0">
                  <a:solidFill>
                    <a:schemeClr val="bg1"/>
                  </a:solidFill>
                  <a:latin typeface="微软雅黑" panose="020B0503020204020204" pitchFamily="34" charset="-122"/>
                  <a:ea typeface="微软雅黑" panose="020B0503020204020204" pitchFamily="34" charset="-122"/>
                </a:endParaRPr>
              </a:p>
            </p:txBody>
          </p:sp>
          <p:sp>
            <p:nvSpPr>
              <p:cNvPr id="85" name="文本框 84">
                <a:extLst>
                  <a:ext uri="{FF2B5EF4-FFF2-40B4-BE49-F238E27FC236}">
                    <a16:creationId xmlns:a16="http://schemas.microsoft.com/office/drawing/2014/main" id="{A8074CAE-826A-4A91-AADE-42FF230D426A}"/>
                  </a:ext>
                </a:extLst>
              </p:cNvPr>
              <p:cNvSpPr txBox="1"/>
              <p:nvPr/>
            </p:nvSpPr>
            <p:spPr>
              <a:xfrm>
                <a:off x="3718321" y="6383729"/>
                <a:ext cx="3885621" cy="307777"/>
              </a:xfrm>
              <a:prstGeom prst="rect">
                <a:avLst/>
              </a:prstGeom>
              <a:gradFill>
                <a:gsLst>
                  <a:gs pos="0">
                    <a:schemeClr val="accent5">
                      <a:lumMod val="75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p:spPr>
            <p:txBody>
              <a:bodyPr wrap="square" rtlCol="0">
                <a:spAutoFit/>
              </a:bodyPr>
              <a:lstStyle/>
              <a:p>
                <a:pPr algn="just"/>
                <a:endParaRPr lang="zh-CN" altLang="en-US" sz="1400" b="1" dirty="0">
                  <a:solidFill>
                    <a:schemeClr val="bg1"/>
                  </a:solidFill>
                  <a:latin typeface="微软雅黑" panose="020B0503020204020204" pitchFamily="34" charset="-122"/>
                  <a:ea typeface="微软雅黑" panose="020B0503020204020204" pitchFamily="34" charset="-122"/>
                </a:endParaRPr>
              </a:p>
            </p:txBody>
          </p:sp>
        </p:grpSp>
        <p:grpSp>
          <p:nvGrpSpPr>
            <p:cNvPr id="72" name="组合 71">
              <a:extLst>
                <a:ext uri="{FF2B5EF4-FFF2-40B4-BE49-F238E27FC236}">
                  <a16:creationId xmlns:a16="http://schemas.microsoft.com/office/drawing/2014/main" id="{5883CA47-AF75-4659-A43D-F14CA3FD4E16}"/>
                </a:ext>
              </a:extLst>
            </p:cNvPr>
            <p:cNvGrpSpPr/>
            <p:nvPr/>
          </p:nvGrpSpPr>
          <p:grpSpPr>
            <a:xfrm>
              <a:off x="284513" y="2285430"/>
              <a:ext cx="820712" cy="3951882"/>
              <a:chOff x="284513" y="2285430"/>
              <a:chExt cx="820712" cy="3951882"/>
            </a:xfrm>
          </p:grpSpPr>
          <p:sp>
            <p:nvSpPr>
              <p:cNvPr id="76" name="圆角矩形 10">
                <a:extLst>
                  <a:ext uri="{FF2B5EF4-FFF2-40B4-BE49-F238E27FC236}">
                    <a16:creationId xmlns:a16="http://schemas.microsoft.com/office/drawing/2014/main" id="{8866375F-C48C-4798-A478-D5EAF78E8507}"/>
                  </a:ext>
                </a:extLst>
              </p:cNvPr>
              <p:cNvSpPr/>
              <p:nvPr/>
            </p:nvSpPr>
            <p:spPr>
              <a:xfrm>
                <a:off x="284513" y="2285430"/>
                <a:ext cx="820712" cy="3951882"/>
              </a:xfrm>
              <a:prstGeom prst="roundRect">
                <a:avLst>
                  <a:gd name="adj" fmla="val 12742"/>
                </a:avLst>
              </a:prstGeom>
              <a:gradFill>
                <a:gsLst>
                  <a:gs pos="0">
                    <a:schemeClr val="accent4">
                      <a:lumMod val="75000"/>
                    </a:schemeClr>
                  </a:gs>
                  <a:gs pos="47000">
                    <a:schemeClr val="dk2">
                      <a:hueOff val="0"/>
                      <a:satOff val="0"/>
                      <a:lumOff val="0"/>
                      <a:alphaOff val="0"/>
                      <a:shade val="93000"/>
                      <a:satMod val="130000"/>
                    </a:schemeClr>
                  </a:gs>
                  <a:gs pos="100000">
                    <a:schemeClr val="accent4">
                      <a:lumMod val="60000"/>
                      <a:lumOff val="40000"/>
                    </a:schemeClr>
                  </a:gs>
                </a:gsLst>
              </a:gradFill>
              <a:scene3d>
                <a:camera prst="orthographicFront"/>
                <a:lightRig rig="threePt" dir="t">
                  <a:rot lat="0" lon="0" rev="7500000"/>
                </a:lightRig>
              </a:scene3d>
              <a:sp3d prstMaterial="plastic">
                <a:bevelT w="127000" h="25400" prst="relaxedInset"/>
              </a:sp3d>
            </p:spPr>
            <p:style>
              <a:lnRef idx="0">
                <a:schemeClr val="lt2">
                  <a:hueOff val="0"/>
                  <a:satOff val="0"/>
                  <a:lumOff val="0"/>
                  <a:alphaOff val="0"/>
                </a:schemeClr>
              </a:lnRef>
              <a:fillRef idx="3">
                <a:schemeClr val="dk2">
                  <a:hueOff val="0"/>
                  <a:satOff val="0"/>
                  <a:lumOff val="0"/>
                  <a:alphaOff val="0"/>
                </a:schemeClr>
              </a:fillRef>
              <a:effectRef idx="2">
                <a:schemeClr val="dk2">
                  <a:hueOff val="0"/>
                  <a:satOff val="0"/>
                  <a:lumOff val="0"/>
                  <a:alphaOff val="0"/>
                </a:schemeClr>
              </a:effectRef>
              <a:fontRef idx="minor">
                <a:schemeClr val="lt1"/>
              </a:fontRef>
            </p:style>
            <p:txBody>
              <a:bodyPr spcFirstLastPara="0" vert="horz" wrap="square" lIns="220980" tIns="220980" rIns="220980" bIns="220980" numCol="1" spcCol="1270" anchor="ctr" anchorCtr="0">
                <a:noAutofit/>
              </a:bodyPr>
              <a:lstStyle/>
              <a:p>
                <a:pPr algn="ctr" defTabSz="2578100">
                  <a:lnSpc>
                    <a:spcPct val="90000"/>
                  </a:lnSpc>
                  <a:spcBef>
                    <a:spcPct val="0"/>
                  </a:spcBef>
                  <a:spcAft>
                    <a:spcPct val="35000"/>
                  </a:spcAft>
                </a:pPr>
                <a:endParaRPr lang="zh-CN" altLang="en-US" sz="2400" dirty="0">
                  <a:latin typeface="微软雅黑" panose="020B0503020204020204" pitchFamily="34" charset="-122"/>
                  <a:ea typeface="微软雅黑" panose="020B0503020204020204" pitchFamily="34" charset="-122"/>
                </a:endParaRPr>
              </a:p>
            </p:txBody>
          </p:sp>
          <p:sp>
            <p:nvSpPr>
              <p:cNvPr id="78" name="矩形 77">
                <a:extLst>
                  <a:ext uri="{FF2B5EF4-FFF2-40B4-BE49-F238E27FC236}">
                    <a16:creationId xmlns:a16="http://schemas.microsoft.com/office/drawing/2014/main" id="{3B3037E8-7C39-4F7B-9A32-956471027E3F}"/>
                  </a:ext>
                </a:extLst>
              </p:cNvPr>
              <p:cNvSpPr/>
              <p:nvPr/>
            </p:nvSpPr>
            <p:spPr>
              <a:xfrm>
                <a:off x="342936" y="3176361"/>
                <a:ext cx="709462" cy="2086725"/>
              </a:xfrm>
              <a:prstGeom prst="rect">
                <a:avLst/>
              </a:prstGeom>
            </p:spPr>
            <p:txBody>
              <a:bodyPr wrap="square">
                <a:spAutoFit/>
              </a:bodyPr>
              <a:lstStyle/>
              <a:p>
                <a:pPr algn="ctr" defTabSz="2578100">
                  <a:lnSpc>
                    <a:spcPct val="90000"/>
                  </a:lnSpc>
                  <a:spcBef>
                    <a:spcPct val="0"/>
                  </a:spcBef>
                  <a:spcAft>
                    <a:spcPct val="35000"/>
                  </a:spcAft>
                </a:pPr>
                <a:r>
                  <a:rPr lang="zh-CN" altLang="en-US" b="1" dirty="0">
                    <a:solidFill>
                      <a:schemeClr val="bg1"/>
                    </a:solidFill>
                    <a:latin typeface="微软雅黑" panose="020B0503020204020204" pitchFamily="34" charset="-122"/>
                    <a:ea typeface="微软雅黑" panose="020B0503020204020204" pitchFamily="34" charset="-122"/>
                  </a:rPr>
                  <a:t>研究网络空间安全攻防对抗基础理论</a:t>
                </a:r>
              </a:p>
            </p:txBody>
          </p:sp>
        </p:grpSp>
        <p:sp>
          <p:nvSpPr>
            <p:cNvPr id="73" name="矩形 72">
              <a:extLst>
                <a:ext uri="{FF2B5EF4-FFF2-40B4-BE49-F238E27FC236}">
                  <a16:creationId xmlns:a16="http://schemas.microsoft.com/office/drawing/2014/main" id="{ECBE22D3-05A4-4127-A2F9-52E94F0A4274}"/>
                </a:ext>
              </a:extLst>
            </p:cNvPr>
            <p:cNvSpPr/>
            <p:nvPr/>
          </p:nvSpPr>
          <p:spPr>
            <a:xfrm>
              <a:off x="3612572" y="5407942"/>
              <a:ext cx="2449710" cy="307777"/>
            </a:xfrm>
            <a:prstGeom prst="rect">
              <a:avLst/>
            </a:prstGeom>
          </p:spPr>
          <p:txBody>
            <a:bodyPr wrap="none">
              <a:spAutoFit/>
            </a:bodyPr>
            <a:lstStyle/>
            <a:p>
              <a:pPr algn="ctr">
                <a:defRPr/>
              </a:pPr>
              <a:r>
                <a:rPr lang="zh-CN" altLang="en-US" sz="1400" b="1" dirty="0">
                  <a:solidFill>
                    <a:prstClr val="white"/>
                  </a:solidFill>
                  <a:latin typeface="微软雅黑" panose="020B0503020204020204" pitchFamily="34" charset="-122"/>
                  <a:ea typeface="微软雅黑" panose="020B0503020204020204" pitchFamily="34" charset="-122"/>
                </a:rPr>
                <a:t>（</a:t>
              </a:r>
              <a:r>
                <a:rPr lang="en-US" altLang="zh-CN" sz="1400" b="1" dirty="0">
                  <a:solidFill>
                    <a:prstClr val="white"/>
                  </a:solidFill>
                  <a:latin typeface="微软雅黑" panose="020B0503020204020204" pitchFamily="34" charset="-122"/>
                  <a:ea typeface="微软雅黑" panose="020B0503020204020204" pitchFamily="34" charset="-122"/>
                </a:rPr>
                <a:t>1</a:t>
              </a:r>
              <a:r>
                <a:rPr lang="zh-CN" altLang="en-US" sz="1400" b="1" dirty="0">
                  <a:solidFill>
                    <a:prstClr val="white"/>
                  </a:solidFill>
                  <a:latin typeface="微软雅黑" panose="020B0503020204020204" pitchFamily="34" charset="-122"/>
                  <a:ea typeface="微软雅黑" panose="020B0503020204020204" pitchFamily="34" charset="-122"/>
                </a:rPr>
                <a:t>）黑客单方行为预测分析</a:t>
              </a:r>
            </a:p>
          </p:txBody>
        </p:sp>
        <p:sp>
          <p:nvSpPr>
            <p:cNvPr id="74" name="矩形 73">
              <a:extLst>
                <a:ext uri="{FF2B5EF4-FFF2-40B4-BE49-F238E27FC236}">
                  <a16:creationId xmlns:a16="http://schemas.microsoft.com/office/drawing/2014/main" id="{B429B99E-A918-49D0-99BD-0C01337E9D09}"/>
                </a:ext>
              </a:extLst>
            </p:cNvPr>
            <p:cNvSpPr/>
            <p:nvPr/>
          </p:nvSpPr>
          <p:spPr>
            <a:xfrm>
              <a:off x="3610244" y="5722587"/>
              <a:ext cx="2808782" cy="307777"/>
            </a:xfrm>
            <a:prstGeom prst="rect">
              <a:avLst/>
            </a:prstGeom>
          </p:spPr>
          <p:txBody>
            <a:bodyPr wrap="none">
              <a:spAutoFit/>
            </a:bodyPr>
            <a:lstStyle/>
            <a:p>
              <a:pPr algn="ctr"/>
              <a:r>
                <a:rPr lang="zh-CN" altLang="en-US" sz="1400" b="1" dirty="0">
                  <a:solidFill>
                    <a:prstClr val="white"/>
                  </a:solidFill>
                  <a:latin typeface="微软雅黑" panose="020B0503020204020204" pitchFamily="34" charset="-122"/>
                  <a:ea typeface="微软雅黑" panose="020B0503020204020204" pitchFamily="34" charset="-122"/>
                </a:rPr>
                <a:t>（</a:t>
              </a:r>
              <a:r>
                <a:rPr lang="en-US" altLang="zh-CN" sz="1400" b="1" dirty="0">
                  <a:solidFill>
                    <a:prstClr val="white"/>
                  </a:solidFill>
                  <a:latin typeface="微软雅黑" panose="020B0503020204020204" pitchFamily="34" charset="-122"/>
                  <a:ea typeface="微软雅黑" panose="020B0503020204020204" pitchFamily="34" charset="-122"/>
                </a:rPr>
                <a:t>2</a:t>
              </a:r>
              <a:r>
                <a:rPr lang="zh-CN" altLang="en-US" sz="1400" b="1" dirty="0">
                  <a:solidFill>
                    <a:prstClr val="white"/>
                  </a:solidFill>
                  <a:latin typeface="微软雅黑" panose="020B0503020204020204" pitchFamily="34" charset="-122"/>
                  <a:ea typeface="微软雅黑" panose="020B0503020204020204" pitchFamily="34" charset="-122"/>
                </a:rPr>
                <a:t>）攻防双方博弈行为预测分析</a:t>
              </a:r>
            </a:p>
          </p:txBody>
        </p:sp>
        <p:sp>
          <p:nvSpPr>
            <p:cNvPr id="75" name="矩形 74">
              <a:extLst>
                <a:ext uri="{FF2B5EF4-FFF2-40B4-BE49-F238E27FC236}">
                  <a16:creationId xmlns:a16="http://schemas.microsoft.com/office/drawing/2014/main" id="{57AE8838-2750-4465-A36B-67DEFC3B9F0F}"/>
                </a:ext>
              </a:extLst>
            </p:cNvPr>
            <p:cNvSpPr/>
            <p:nvPr/>
          </p:nvSpPr>
          <p:spPr>
            <a:xfrm>
              <a:off x="3628054" y="6037232"/>
              <a:ext cx="2449710" cy="307777"/>
            </a:xfrm>
            <a:prstGeom prst="rect">
              <a:avLst/>
            </a:prstGeom>
          </p:spPr>
          <p:txBody>
            <a:bodyPr wrap="none">
              <a:spAutoFit/>
            </a:bodyPr>
            <a:lstStyle/>
            <a:p>
              <a:pPr algn="ctr"/>
              <a:r>
                <a:rPr lang="zh-CN" altLang="en-US" sz="1400" b="1" dirty="0">
                  <a:solidFill>
                    <a:prstClr val="white"/>
                  </a:solidFill>
                  <a:latin typeface="微软雅黑" panose="020B0503020204020204" pitchFamily="34" charset="-122"/>
                  <a:ea typeface="微软雅黑" panose="020B0503020204020204" pitchFamily="34" charset="-122"/>
                </a:rPr>
                <a:t>（</a:t>
              </a:r>
              <a:r>
                <a:rPr lang="en-US" altLang="zh-CN" sz="1400" b="1" dirty="0">
                  <a:solidFill>
                    <a:prstClr val="white"/>
                  </a:solidFill>
                  <a:latin typeface="微软雅黑" panose="020B0503020204020204" pitchFamily="34" charset="-122"/>
                  <a:ea typeface="微软雅黑" panose="020B0503020204020204" pitchFamily="34" charset="-122"/>
                </a:rPr>
                <a:t>3</a:t>
              </a:r>
              <a:r>
                <a:rPr lang="zh-CN" altLang="en-US" sz="1400" b="1" dirty="0">
                  <a:solidFill>
                    <a:prstClr val="white"/>
                  </a:solidFill>
                  <a:latin typeface="微软雅黑" panose="020B0503020204020204" pitchFamily="34" charset="-122"/>
                  <a:ea typeface="微软雅黑" panose="020B0503020204020204" pitchFamily="34" charset="-122"/>
                </a:rPr>
                <a:t>）对抗系统整体预测分析</a:t>
              </a:r>
            </a:p>
          </p:txBody>
        </p:sp>
      </p:grpSp>
      <p:sp>
        <p:nvSpPr>
          <p:cNvPr id="55" name="矩形 54">
            <a:extLst>
              <a:ext uri="{FF2B5EF4-FFF2-40B4-BE49-F238E27FC236}">
                <a16:creationId xmlns:a16="http://schemas.microsoft.com/office/drawing/2014/main" id="{7F468590-8A97-4D9C-945D-5F6A930699AE}"/>
              </a:ext>
            </a:extLst>
          </p:cNvPr>
          <p:cNvSpPr/>
          <p:nvPr/>
        </p:nvSpPr>
        <p:spPr>
          <a:xfrm>
            <a:off x="359456" y="1113471"/>
            <a:ext cx="5686341" cy="400110"/>
          </a:xfrm>
          <a:prstGeom prst="rect">
            <a:avLst/>
          </a:prstGeom>
        </p:spPr>
        <p:txBody>
          <a:bodyPr wrap="square">
            <a:spAutoFit/>
          </a:bodyPr>
          <a:lstStyle/>
          <a:p>
            <a:pPr marL="571500" lvl="1" indent="-342900" defTabSz="844083" eaLnBrk="0" fontAlgn="base" hangingPunct="0">
              <a:spcBef>
                <a:spcPct val="20000"/>
              </a:spcBef>
              <a:spcAft>
                <a:spcPct val="0"/>
              </a:spcAft>
              <a:buClr>
                <a:srgbClr val="C00000"/>
              </a:buClr>
              <a:buSzPct val="85000"/>
              <a:buFont typeface="Wingdings" panose="05000000000000000000" pitchFamily="2" charset="2"/>
              <a:buChar char="p"/>
            </a:pPr>
            <a:r>
              <a:rPr lang="en-US" altLang="zh-CN" sz="2000" b="1" dirty="0">
                <a:solidFill>
                  <a:srgbClr val="000000"/>
                </a:solidFill>
                <a:latin typeface="Times New Roman" panose="02020603050405020304" pitchFamily="18" charset="0"/>
                <a:ea typeface="微软雅黑" charset="0"/>
                <a:cs typeface="Times New Roman" panose="02020603050405020304" pitchFamily="18" charset="0"/>
              </a:rPr>
              <a:t>5G</a:t>
            </a:r>
            <a:r>
              <a:rPr lang="zh-CN" altLang="en-US" sz="2000" b="1" dirty="0">
                <a:solidFill>
                  <a:srgbClr val="000000"/>
                </a:solidFill>
                <a:latin typeface="Times New Roman" panose="02020603050405020304" pitchFamily="18" charset="0"/>
                <a:ea typeface="微软雅黑" charset="0"/>
                <a:cs typeface="Times New Roman" panose="02020603050405020304" pitchFamily="18" charset="0"/>
              </a:rPr>
              <a:t>网络空间安全对抗理论和传播机理研究</a:t>
            </a:r>
            <a:endParaRPr lang="en-US" altLang="zh-CN" sz="2000" b="1" dirty="0">
              <a:solidFill>
                <a:srgbClr val="000000"/>
              </a:solidFill>
              <a:latin typeface="Times New Roman" panose="02020603050405020304" pitchFamily="18" charset="0"/>
              <a:ea typeface="微软雅黑" charset="0"/>
              <a:cs typeface="Times New Roman" panose="02020603050405020304" pitchFamily="18" charset="0"/>
            </a:endParaRPr>
          </a:p>
        </p:txBody>
      </p:sp>
    </p:spTree>
    <p:extLst>
      <p:ext uri="{BB962C8B-B14F-4D97-AF65-F5344CB8AC3E}">
        <p14:creationId xmlns:p14="http://schemas.microsoft.com/office/powerpoint/2010/main" val="1798131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2</a:t>
            </a:fld>
            <a:endParaRPr lang="en-US" altLang="zh-CN"/>
          </a:p>
        </p:txBody>
      </p:sp>
      <p:sp>
        <p:nvSpPr>
          <p:cNvPr id="6" name="矩形 4"/>
          <p:cNvSpPr>
            <a:spLocks noChangeArrowheads="1"/>
          </p:cNvSpPr>
          <p:nvPr/>
        </p:nvSpPr>
        <p:spPr bwMode="auto">
          <a:xfrm>
            <a:off x="2407754" y="246397"/>
            <a:ext cx="7429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介绍提纲</a:t>
            </a:r>
            <a:endParaRPr lang="en-US" altLang="zh-CN" sz="44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2" name="内容占位符 2">
            <a:extLst>
              <a:ext uri="{FF2B5EF4-FFF2-40B4-BE49-F238E27FC236}">
                <a16:creationId xmlns:a16="http://schemas.microsoft.com/office/drawing/2014/main" id="{E6A2583F-B448-4622-B039-B49F6878CE26}"/>
              </a:ext>
            </a:extLst>
          </p:cNvPr>
          <p:cNvSpPr txBox="1">
            <a:spLocks/>
          </p:cNvSpPr>
          <p:nvPr/>
        </p:nvSpPr>
        <p:spPr bwMode="auto">
          <a:xfrm>
            <a:off x="3278634" y="1834995"/>
            <a:ext cx="5687740" cy="3783343"/>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基本信息及教育背景</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科研经历及科研成果</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技能亮点及参会经历</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自我评价及未来规划</a:t>
            </a:r>
            <a:endParaRPr lang="en-US" altLang="zh-CN" sz="3600" kern="0" dirty="0">
              <a:solidFill>
                <a:srgbClr val="000000"/>
              </a:solidFill>
            </a:endParaRPr>
          </a:p>
        </p:txBody>
      </p:sp>
      <p:sp>
        <p:nvSpPr>
          <p:cNvPr id="15" name="矩形 14">
            <a:extLst>
              <a:ext uri="{FF2B5EF4-FFF2-40B4-BE49-F238E27FC236}">
                <a16:creationId xmlns:a16="http://schemas.microsoft.com/office/drawing/2014/main" id="{A004433A-56EA-41D1-B52E-08928D831D47}"/>
              </a:ext>
            </a:extLst>
          </p:cNvPr>
          <p:cNvSpPr>
            <a:spLocks noChangeArrowheads="1"/>
          </p:cNvSpPr>
          <p:nvPr/>
        </p:nvSpPr>
        <p:spPr bwMode="auto">
          <a:xfrm>
            <a:off x="2093429" y="2809556"/>
            <a:ext cx="8058150" cy="3456384"/>
          </a:xfrm>
          <a:prstGeom prst="rect">
            <a:avLst/>
          </a:prstGeom>
          <a:solidFill>
            <a:schemeClr val="bg1">
              <a:alpha val="85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a:p>
        </p:txBody>
      </p:sp>
    </p:spTree>
    <p:extLst>
      <p:ext uri="{BB962C8B-B14F-4D97-AF65-F5344CB8AC3E}">
        <p14:creationId xmlns:p14="http://schemas.microsoft.com/office/powerpoint/2010/main" val="2216777942"/>
      </p:ext>
    </p:extLst>
  </p:cSld>
  <p:clrMapOvr>
    <a:masterClrMapping/>
  </p:clrMapOvr>
  <mc:AlternateContent xmlns:mc="http://schemas.openxmlformats.org/markup-compatibility/2006" xmlns:p14="http://schemas.microsoft.com/office/powerpoint/2010/main">
    <mc:Choice Requires="p14">
      <p:transition spd="slow" p14:dur="2000" advTm="95"/>
    </mc:Choice>
    <mc:Fallback xmlns="">
      <p:transition spd="slow" advTm="9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3</a:t>
            </a:fld>
            <a:endParaRPr lang="en-US" altLang="zh-CN"/>
          </a:p>
        </p:txBody>
      </p:sp>
      <p:sp>
        <p:nvSpPr>
          <p:cNvPr id="6" name="矩形 4"/>
          <p:cNvSpPr>
            <a:spLocks noChangeArrowheads="1"/>
          </p:cNvSpPr>
          <p:nvPr/>
        </p:nvSpPr>
        <p:spPr bwMode="auto">
          <a:xfrm>
            <a:off x="2407754" y="246397"/>
            <a:ext cx="7429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基本信息</a:t>
            </a:r>
            <a:endParaRPr lang="en-US" altLang="zh-CN" sz="44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pic>
        <p:nvPicPr>
          <p:cNvPr id="5" name="图片 4">
            <a:extLst>
              <a:ext uri="{FF2B5EF4-FFF2-40B4-BE49-F238E27FC236}">
                <a16:creationId xmlns:a16="http://schemas.microsoft.com/office/drawing/2014/main" id="{4EED6A23-6C55-44FC-8751-9774940FC9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04" y="1206113"/>
            <a:ext cx="1556413" cy="2222887"/>
          </a:xfrm>
          <a:prstGeom prst="rect">
            <a:avLst/>
          </a:prstGeom>
          <a:ln w="44450">
            <a:solidFill>
              <a:schemeClr val="bg1"/>
            </a:solidFill>
          </a:ln>
          <a:effectLst>
            <a:outerShdw blurRad="50800" dist="38100" dir="2700000" algn="tl" rotWithShape="0">
              <a:prstClr val="black">
                <a:alpha val="40000"/>
              </a:prstClr>
            </a:outerShdw>
          </a:effectLst>
        </p:spPr>
      </p:pic>
      <p:sp>
        <p:nvSpPr>
          <p:cNvPr id="9" name="矩形 8">
            <a:extLst>
              <a:ext uri="{FF2B5EF4-FFF2-40B4-BE49-F238E27FC236}">
                <a16:creationId xmlns:a16="http://schemas.microsoft.com/office/drawing/2014/main" id="{2DA46F0F-0D29-47E6-9A35-44B629CEF0CF}"/>
              </a:ext>
            </a:extLst>
          </p:cNvPr>
          <p:cNvSpPr/>
          <p:nvPr/>
        </p:nvSpPr>
        <p:spPr>
          <a:xfrm>
            <a:off x="-77135" y="3650596"/>
            <a:ext cx="2820335" cy="1138773"/>
          </a:xfrm>
          <a:prstGeom prst="rect">
            <a:avLst/>
          </a:prstGeom>
        </p:spPr>
        <p:txBody>
          <a:bodyPr wrap="square">
            <a:spAutoFit/>
          </a:bodyPr>
          <a:lstStyle/>
          <a:p>
            <a:pPr marL="228600" lvl="1" algn="ctr" defTabSz="844083" eaLnBrk="0" fontAlgn="base" hangingPunct="0">
              <a:spcBef>
                <a:spcPct val="20000"/>
              </a:spcBef>
              <a:spcAft>
                <a:spcPct val="0"/>
              </a:spcAft>
              <a:buClr>
                <a:srgbClr val="C00000"/>
              </a:buClr>
              <a:buSzPct val="85000"/>
            </a:pPr>
            <a:r>
              <a:rPr lang="zh-CN" altLang="en-US" sz="2000" dirty="0">
                <a:solidFill>
                  <a:srgbClr val="000000"/>
                </a:solidFill>
                <a:latin typeface="Times New Roman" panose="02020603050405020304" pitchFamily="18" charset="0"/>
                <a:ea typeface="微软雅黑" charset="0"/>
                <a:cs typeface="Times New Roman" panose="02020603050405020304" pitchFamily="18" charset="0"/>
              </a:rPr>
              <a:t>宫诗寻</a:t>
            </a:r>
            <a:endParaRPr lang="en-US" altLang="zh-CN" sz="2000" dirty="0">
              <a:solidFill>
                <a:srgbClr val="000000"/>
              </a:solidFill>
              <a:latin typeface="Times New Roman" panose="02020603050405020304" pitchFamily="18" charset="0"/>
              <a:ea typeface="微软雅黑" charset="0"/>
              <a:cs typeface="Times New Roman" panose="02020603050405020304" pitchFamily="18" charset="0"/>
            </a:endParaRPr>
          </a:p>
          <a:p>
            <a:pPr marL="228600" lvl="1" algn="ctr" defTabSz="844083" eaLnBrk="0" fontAlgn="base" hangingPunct="0">
              <a:spcBef>
                <a:spcPct val="20000"/>
              </a:spcBef>
              <a:spcAft>
                <a:spcPct val="0"/>
              </a:spcAft>
              <a:buClr>
                <a:srgbClr val="C00000"/>
              </a:buClr>
              <a:buSzPct val="85000"/>
            </a:pPr>
            <a:r>
              <a:rPr lang="zh-CN" altLang="en-US" sz="2000" dirty="0">
                <a:solidFill>
                  <a:srgbClr val="000000"/>
                </a:solidFill>
                <a:latin typeface="Times New Roman" panose="02020603050405020304" pitchFamily="18" charset="0"/>
                <a:ea typeface="微软雅黑" charset="0"/>
                <a:cs typeface="Times New Roman" panose="02020603050405020304" pitchFamily="18" charset="0"/>
              </a:rPr>
              <a:t>北京邮电大学</a:t>
            </a:r>
            <a:endParaRPr lang="en-US" altLang="zh-CN" sz="2000" dirty="0">
              <a:solidFill>
                <a:srgbClr val="000000"/>
              </a:solidFill>
              <a:latin typeface="Times New Roman" panose="02020603050405020304" pitchFamily="18" charset="0"/>
              <a:ea typeface="微软雅黑" charset="0"/>
              <a:cs typeface="Times New Roman" panose="02020603050405020304" pitchFamily="18" charset="0"/>
            </a:endParaRPr>
          </a:p>
          <a:p>
            <a:pPr marL="228600" lvl="1" algn="ctr" defTabSz="844083" eaLnBrk="0" fontAlgn="base" hangingPunct="0">
              <a:spcBef>
                <a:spcPct val="20000"/>
              </a:spcBef>
              <a:spcAft>
                <a:spcPct val="0"/>
              </a:spcAft>
              <a:buClr>
                <a:srgbClr val="C00000"/>
              </a:buClr>
              <a:buSzPct val="85000"/>
            </a:pPr>
            <a:r>
              <a:rPr lang="zh-CN" altLang="en-US" sz="2000" dirty="0">
                <a:solidFill>
                  <a:srgbClr val="000000"/>
                </a:solidFill>
                <a:latin typeface="Times New Roman" panose="02020603050405020304" pitchFamily="18" charset="0"/>
                <a:ea typeface="微软雅黑" charset="0"/>
                <a:cs typeface="Times New Roman" panose="02020603050405020304" pitchFamily="18" charset="0"/>
              </a:rPr>
              <a:t>信息与通信工程学院</a:t>
            </a:r>
            <a:endParaRPr lang="en-US" altLang="zh-CN" sz="2000" dirty="0">
              <a:solidFill>
                <a:srgbClr val="000000"/>
              </a:solidFill>
              <a:latin typeface="Times New Roman" panose="02020603050405020304" pitchFamily="18" charset="0"/>
              <a:ea typeface="微软雅黑" charset="0"/>
              <a:cs typeface="Times New Roman" panose="02020603050405020304" pitchFamily="18" charset="0"/>
            </a:endParaRPr>
          </a:p>
        </p:txBody>
      </p:sp>
      <p:sp>
        <p:nvSpPr>
          <p:cNvPr id="11" name="矩形 10">
            <a:extLst>
              <a:ext uri="{FF2B5EF4-FFF2-40B4-BE49-F238E27FC236}">
                <a16:creationId xmlns:a16="http://schemas.microsoft.com/office/drawing/2014/main" id="{B0EE2E49-C477-454D-9F8C-68DFDB785CA8}"/>
              </a:ext>
            </a:extLst>
          </p:cNvPr>
          <p:cNvSpPr/>
          <p:nvPr/>
        </p:nvSpPr>
        <p:spPr>
          <a:xfrm>
            <a:off x="2668211" y="1237434"/>
            <a:ext cx="8746160" cy="5301916"/>
          </a:xfrm>
          <a:prstGeom prst="rect">
            <a:avLst/>
          </a:prstGeom>
          <a:solidFill>
            <a:schemeClr val="bg1"/>
          </a:solidFill>
          <a:ln w="1905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学位</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学位：</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博士研究生在读</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专业：</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信息与通信工程</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预计毕业时间：</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2021</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年</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研究方向：无线物理层安全密钥生成机制设计与容量分析</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发表论文：</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2</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区</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SCI</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英文论文</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2</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篇</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EI</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会议英文论文</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1</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篇</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285750" indent="-285750" algn="just">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博士导师：</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陶小峰教授（</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2013</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年</a:t>
            </a:r>
            <a:r>
              <a:rPr lang="zh-CN" altLang="en-US" sz="2000" kern="0" dirty="0">
                <a:solidFill>
                  <a:srgbClr val="000000"/>
                </a:solidFill>
                <a:latin typeface="微软雅黑" pitchFamily="34" charset="-122"/>
                <a:ea typeface="微软雅黑" pitchFamily="34" charset="-122"/>
              </a:rPr>
              <a:t>国家杰出青年科学基金获得者，现任北京邮电大学网络空间安全学院执行院长，移动互联网安全技术国家工程实验室主任</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285750" indent="-285750" algn="just">
              <a:lnSpc>
                <a:spcPct val="150000"/>
              </a:lnSpc>
              <a:buClr>
                <a:srgbClr val="C00000"/>
              </a:buClr>
              <a:buFont typeface="Wingdings" panose="05000000000000000000" pitchFamily="2" charset="2"/>
              <a:buChar char="p"/>
            </a:pPr>
            <a:r>
              <a:rPr lang="zh-CN" altLang="en-US" sz="2000" b="1" kern="0" dirty="0">
                <a:solidFill>
                  <a:schemeClr val="tx1"/>
                </a:solidFill>
                <a:latin typeface="微软雅黑" panose="020B0503020204020204" pitchFamily="34" charset="-122"/>
                <a:ea typeface="微软雅黑" panose="020B0503020204020204" pitchFamily="34" charset="-122"/>
                <a:cs typeface="Times New Roman" panose="02020603050405020304"/>
              </a:rPr>
              <a:t>参与项目：</a:t>
            </a:r>
            <a:r>
              <a:rPr lang="zh-CN" altLang="en-US" sz="2000" kern="0" dirty="0">
                <a:solidFill>
                  <a:schemeClr val="tx1"/>
                </a:solidFill>
                <a:latin typeface="微软雅黑" panose="020B0503020204020204" pitchFamily="34" charset="-122"/>
                <a:ea typeface="微软雅黑" panose="020B0503020204020204" pitchFamily="34" charset="-122"/>
                <a:cs typeface="Times New Roman" panose="02020603050405020304"/>
              </a:rPr>
              <a:t>国家科技部“</a:t>
            </a:r>
            <a:r>
              <a:rPr lang="en-US" altLang="zh-CN" sz="2000" kern="0" dirty="0">
                <a:solidFill>
                  <a:schemeClr val="tx1"/>
                </a:solidFill>
                <a:latin typeface="微软雅黑" panose="020B0503020204020204" pitchFamily="34" charset="-122"/>
                <a:ea typeface="微软雅黑" panose="020B0503020204020204" pitchFamily="34" charset="-122"/>
                <a:cs typeface="Times New Roman" panose="02020603050405020304"/>
              </a:rPr>
              <a:t>863</a:t>
            </a:r>
            <a:r>
              <a:rPr lang="zh-CN" altLang="en-US" sz="2000" kern="0" dirty="0">
                <a:solidFill>
                  <a:schemeClr val="tx1"/>
                </a:solidFill>
                <a:latin typeface="微软雅黑" panose="020B0503020204020204" pitchFamily="34" charset="-122"/>
                <a:ea typeface="微软雅黑" panose="020B0503020204020204" pitchFamily="34" charset="-122"/>
                <a:cs typeface="Times New Roman" panose="02020603050405020304"/>
              </a:rPr>
              <a:t>计划”主题项目，国家自然科学基金重点项目，国家杰出青年基金项目等</a:t>
            </a:r>
            <a:r>
              <a:rPr lang="en-US" altLang="zh-CN" sz="2000" kern="0" dirty="0">
                <a:solidFill>
                  <a:schemeClr val="tx1"/>
                </a:solidFill>
                <a:latin typeface="微软雅黑" panose="020B0503020204020204" pitchFamily="34" charset="-122"/>
                <a:ea typeface="微软雅黑" panose="020B0503020204020204" pitchFamily="34" charset="-122"/>
                <a:cs typeface="Times New Roman" panose="02020603050405020304"/>
              </a:rPr>
              <a:t>6</a:t>
            </a:r>
            <a:r>
              <a:rPr lang="zh-CN" altLang="en-US" sz="2000" kern="0" dirty="0">
                <a:solidFill>
                  <a:schemeClr val="tx1"/>
                </a:solidFill>
                <a:latin typeface="微软雅黑" panose="020B0503020204020204" pitchFamily="34" charset="-122"/>
                <a:ea typeface="微软雅黑" panose="020B0503020204020204" pitchFamily="34" charset="-122"/>
                <a:cs typeface="Times New Roman" panose="02020603050405020304"/>
              </a:rPr>
              <a:t>项</a:t>
            </a:r>
            <a:endParaRPr lang="en-US" altLang="zh-CN" sz="2000" kern="0" dirty="0">
              <a:solidFill>
                <a:schemeClr val="tx1"/>
              </a:solidFill>
              <a:latin typeface="微软雅黑" panose="020B0503020204020204" pitchFamily="34" charset="-122"/>
              <a:ea typeface="微软雅黑" panose="020B0503020204020204" pitchFamily="34" charset="-122"/>
              <a:cs typeface="Times New Roman" panose="02020603050405020304"/>
            </a:endParaRPr>
          </a:p>
        </p:txBody>
      </p:sp>
    </p:spTree>
    <p:extLst>
      <p:ext uri="{BB962C8B-B14F-4D97-AF65-F5344CB8AC3E}">
        <p14:creationId xmlns:p14="http://schemas.microsoft.com/office/powerpoint/2010/main" val="3348740086"/>
      </p:ext>
    </p:extLst>
  </p:cSld>
  <p:clrMapOvr>
    <a:masterClrMapping/>
  </p:clrMapOvr>
  <mc:AlternateContent xmlns:mc="http://schemas.openxmlformats.org/markup-compatibility/2006" xmlns:p14="http://schemas.microsoft.com/office/powerpoint/2010/main">
    <mc:Choice Requires="p14">
      <p:transition spd="slow" p14:dur="2000" advTm="510"/>
    </mc:Choice>
    <mc:Fallback xmlns="">
      <p:transition spd="slow" advTm="51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4</a:t>
            </a:fld>
            <a:endParaRPr lang="en-US" altLang="zh-CN"/>
          </a:p>
        </p:txBody>
      </p:sp>
      <p:sp>
        <p:nvSpPr>
          <p:cNvPr id="6" name="矩形 4"/>
          <p:cNvSpPr>
            <a:spLocks noChangeArrowheads="1"/>
          </p:cNvSpPr>
          <p:nvPr/>
        </p:nvSpPr>
        <p:spPr bwMode="auto">
          <a:xfrm>
            <a:off x="2407754" y="246397"/>
            <a:ext cx="7429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教育背景</a:t>
            </a:r>
            <a:endParaRPr lang="en-US" altLang="zh-CN" sz="44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pic>
        <p:nvPicPr>
          <p:cNvPr id="5" name="图片 4">
            <a:extLst>
              <a:ext uri="{FF2B5EF4-FFF2-40B4-BE49-F238E27FC236}">
                <a16:creationId xmlns:a16="http://schemas.microsoft.com/office/drawing/2014/main" id="{4EED6A23-6C55-44FC-8751-9774940FC97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3504" y="1206113"/>
            <a:ext cx="1556413" cy="2222887"/>
          </a:xfrm>
          <a:prstGeom prst="rect">
            <a:avLst/>
          </a:prstGeom>
          <a:ln w="44450">
            <a:solidFill>
              <a:schemeClr val="bg1"/>
            </a:solidFill>
          </a:ln>
          <a:effectLst>
            <a:outerShdw blurRad="50800" dist="38100" dir="2700000" algn="tl" rotWithShape="0">
              <a:prstClr val="black">
                <a:alpha val="40000"/>
              </a:prstClr>
            </a:outerShdw>
          </a:effectLst>
        </p:spPr>
      </p:pic>
      <p:sp>
        <p:nvSpPr>
          <p:cNvPr id="9" name="矩形 8">
            <a:extLst>
              <a:ext uri="{FF2B5EF4-FFF2-40B4-BE49-F238E27FC236}">
                <a16:creationId xmlns:a16="http://schemas.microsoft.com/office/drawing/2014/main" id="{2DA46F0F-0D29-47E6-9A35-44B629CEF0CF}"/>
              </a:ext>
            </a:extLst>
          </p:cNvPr>
          <p:cNvSpPr/>
          <p:nvPr/>
        </p:nvSpPr>
        <p:spPr>
          <a:xfrm>
            <a:off x="-77135" y="3650596"/>
            <a:ext cx="2820335" cy="1138773"/>
          </a:xfrm>
          <a:prstGeom prst="rect">
            <a:avLst/>
          </a:prstGeom>
        </p:spPr>
        <p:txBody>
          <a:bodyPr wrap="square">
            <a:spAutoFit/>
          </a:bodyPr>
          <a:lstStyle/>
          <a:p>
            <a:pPr marL="228600" lvl="1" algn="ctr" defTabSz="844083" eaLnBrk="0" fontAlgn="base" hangingPunct="0">
              <a:spcBef>
                <a:spcPct val="20000"/>
              </a:spcBef>
              <a:spcAft>
                <a:spcPct val="0"/>
              </a:spcAft>
              <a:buClr>
                <a:srgbClr val="C00000"/>
              </a:buClr>
              <a:buSzPct val="85000"/>
            </a:pPr>
            <a:r>
              <a:rPr lang="zh-CN" altLang="en-US" sz="2000" dirty="0">
                <a:solidFill>
                  <a:srgbClr val="000000"/>
                </a:solidFill>
                <a:latin typeface="Times New Roman" panose="02020603050405020304" pitchFamily="18" charset="0"/>
                <a:ea typeface="微软雅黑" charset="0"/>
                <a:cs typeface="Times New Roman" panose="02020603050405020304" pitchFamily="18" charset="0"/>
              </a:rPr>
              <a:t>宫诗寻</a:t>
            </a:r>
            <a:endParaRPr lang="en-US" altLang="zh-CN" sz="2000" dirty="0">
              <a:solidFill>
                <a:srgbClr val="000000"/>
              </a:solidFill>
              <a:latin typeface="Times New Roman" panose="02020603050405020304" pitchFamily="18" charset="0"/>
              <a:ea typeface="微软雅黑" charset="0"/>
              <a:cs typeface="Times New Roman" panose="02020603050405020304" pitchFamily="18" charset="0"/>
            </a:endParaRPr>
          </a:p>
          <a:p>
            <a:pPr marL="228600" lvl="1" algn="ctr" defTabSz="844083" eaLnBrk="0" fontAlgn="base" hangingPunct="0">
              <a:spcBef>
                <a:spcPct val="20000"/>
              </a:spcBef>
              <a:spcAft>
                <a:spcPct val="0"/>
              </a:spcAft>
              <a:buClr>
                <a:srgbClr val="C00000"/>
              </a:buClr>
              <a:buSzPct val="85000"/>
            </a:pPr>
            <a:r>
              <a:rPr lang="zh-CN" altLang="en-US" sz="2000" dirty="0">
                <a:solidFill>
                  <a:srgbClr val="000000"/>
                </a:solidFill>
                <a:latin typeface="Times New Roman" panose="02020603050405020304" pitchFamily="18" charset="0"/>
                <a:ea typeface="微软雅黑" charset="0"/>
                <a:cs typeface="Times New Roman" panose="02020603050405020304" pitchFamily="18" charset="0"/>
              </a:rPr>
              <a:t>北京邮电大学</a:t>
            </a:r>
            <a:endParaRPr lang="en-US" altLang="zh-CN" sz="2000" dirty="0">
              <a:solidFill>
                <a:srgbClr val="000000"/>
              </a:solidFill>
              <a:latin typeface="Times New Roman" panose="02020603050405020304" pitchFamily="18" charset="0"/>
              <a:ea typeface="微软雅黑" charset="0"/>
              <a:cs typeface="Times New Roman" panose="02020603050405020304" pitchFamily="18" charset="0"/>
            </a:endParaRPr>
          </a:p>
          <a:p>
            <a:pPr marL="228600" lvl="1" algn="ctr" defTabSz="844083" eaLnBrk="0" fontAlgn="base" hangingPunct="0">
              <a:spcBef>
                <a:spcPct val="20000"/>
              </a:spcBef>
              <a:spcAft>
                <a:spcPct val="0"/>
              </a:spcAft>
              <a:buClr>
                <a:srgbClr val="C00000"/>
              </a:buClr>
              <a:buSzPct val="85000"/>
            </a:pPr>
            <a:r>
              <a:rPr lang="zh-CN" altLang="en-US" sz="2000" dirty="0">
                <a:solidFill>
                  <a:srgbClr val="000000"/>
                </a:solidFill>
                <a:latin typeface="Times New Roman" panose="02020603050405020304" pitchFamily="18" charset="0"/>
                <a:ea typeface="微软雅黑" charset="0"/>
                <a:cs typeface="Times New Roman" panose="02020603050405020304" pitchFamily="18" charset="0"/>
              </a:rPr>
              <a:t>信息与通信工程学院</a:t>
            </a:r>
            <a:endParaRPr lang="en-US" altLang="zh-CN" sz="2000" dirty="0">
              <a:solidFill>
                <a:srgbClr val="000000"/>
              </a:solidFill>
              <a:latin typeface="Times New Roman" panose="02020603050405020304" pitchFamily="18" charset="0"/>
              <a:ea typeface="微软雅黑" charset="0"/>
              <a:cs typeface="Times New Roman" panose="02020603050405020304" pitchFamily="18" charset="0"/>
            </a:endParaRPr>
          </a:p>
        </p:txBody>
      </p:sp>
      <p:sp>
        <p:nvSpPr>
          <p:cNvPr id="11" name="矩形 10">
            <a:extLst>
              <a:ext uri="{FF2B5EF4-FFF2-40B4-BE49-F238E27FC236}">
                <a16:creationId xmlns:a16="http://schemas.microsoft.com/office/drawing/2014/main" id="{B0EE2E49-C477-454D-9F8C-68DFDB785CA8}"/>
              </a:ext>
            </a:extLst>
          </p:cNvPr>
          <p:cNvSpPr/>
          <p:nvPr/>
        </p:nvSpPr>
        <p:spPr>
          <a:xfrm>
            <a:off x="2668211" y="1237434"/>
            <a:ext cx="8746160" cy="5301916"/>
          </a:xfrm>
          <a:prstGeom prst="rect">
            <a:avLst/>
          </a:prstGeom>
          <a:solidFill>
            <a:schemeClr val="bg1"/>
          </a:solidFill>
          <a:ln w="1905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北京邮电大学（</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2016.09</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至今）</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信息与通信工程专业，博士研究生在读</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研究方向：无线通信物理层安全</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研究课题：物理层安全密钥生成机制设计与容量分析</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342900" indent="-34290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北京邮电大学（</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2015.09-2016.06 </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信息与通信工程专业，硕博连读硕士阶段</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研究方向：无线通信物理层安全</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研究课题：基于物理层信道状态信息的安全密钥生成研究</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342900" indent="-34290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郑州大学（</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2011.09-2015.06</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通信工程专业，本科阶段</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平均绩点（</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GPA</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3.4</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（专业前</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5%</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p:txBody>
      </p:sp>
      <p:pic>
        <p:nvPicPr>
          <p:cNvPr id="13" name="图片 12">
            <a:extLst>
              <a:ext uri="{FF2B5EF4-FFF2-40B4-BE49-F238E27FC236}">
                <a16:creationId xmlns:a16="http://schemas.microsoft.com/office/drawing/2014/main" id="{E9C2431A-77C2-40FA-99A6-938ABBD1DCF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736799" y="1366282"/>
            <a:ext cx="2413000" cy="436245"/>
          </a:xfrm>
          <a:prstGeom prst="rect">
            <a:avLst/>
          </a:prstGeom>
          <a:noFill/>
          <a:ln>
            <a:noFill/>
          </a:ln>
        </p:spPr>
      </p:pic>
      <p:pic>
        <p:nvPicPr>
          <p:cNvPr id="14" name="图片 13">
            <a:extLst>
              <a:ext uri="{FF2B5EF4-FFF2-40B4-BE49-F238E27FC236}">
                <a16:creationId xmlns:a16="http://schemas.microsoft.com/office/drawing/2014/main" id="{557CCCF9-C847-4F8E-A8C7-E8D4A6714E3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736799" y="3154995"/>
            <a:ext cx="2413000" cy="436245"/>
          </a:xfrm>
          <a:prstGeom prst="rect">
            <a:avLst/>
          </a:prstGeom>
          <a:noFill/>
          <a:ln>
            <a:noFill/>
          </a:ln>
        </p:spPr>
      </p:pic>
      <p:pic>
        <p:nvPicPr>
          <p:cNvPr id="3" name="图片 2">
            <a:extLst>
              <a:ext uri="{FF2B5EF4-FFF2-40B4-BE49-F238E27FC236}">
                <a16:creationId xmlns:a16="http://schemas.microsoft.com/office/drawing/2014/main" id="{FBDF90C2-F971-442F-BEFC-56C3B074F9F3}"/>
              </a:ext>
            </a:extLst>
          </p:cNvPr>
          <p:cNvPicPr>
            <a:picLocks noChangeAspect="1"/>
          </p:cNvPicPr>
          <p:nvPr/>
        </p:nvPicPr>
        <p:blipFill>
          <a:blip r:embed="rId5"/>
          <a:stretch>
            <a:fillRect/>
          </a:stretch>
        </p:blipFill>
        <p:spPr>
          <a:xfrm>
            <a:off x="8736799" y="5025185"/>
            <a:ext cx="1500456" cy="442531"/>
          </a:xfrm>
          <a:prstGeom prst="rect">
            <a:avLst/>
          </a:prstGeom>
        </p:spPr>
      </p:pic>
    </p:spTree>
    <p:extLst>
      <p:ext uri="{BB962C8B-B14F-4D97-AF65-F5344CB8AC3E}">
        <p14:creationId xmlns:p14="http://schemas.microsoft.com/office/powerpoint/2010/main" val="369239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5</a:t>
            </a:fld>
            <a:endParaRPr lang="en-US" altLang="zh-CN"/>
          </a:p>
        </p:txBody>
      </p:sp>
      <p:sp>
        <p:nvSpPr>
          <p:cNvPr id="6" name="矩形 4"/>
          <p:cNvSpPr>
            <a:spLocks noChangeArrowheads="1"/>
          </p:cNvSpPr>
          <p:nvPr/>
        </p:nvSpPr>
        <p:spPr bwMode="auto">
          <a:xfrm>
            <a:off x="2407754" y="246397"/>
            <a:ext cx="7429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介绍提纲</a:t>
            </a:r>
            <a:endParaRPr lang="en-US" altLang="zh-CN" sz="44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2" name="内容占位符 2">
            <a:extLst>
              <a:ext uri="{FF2B5EF4-FFF2-40B4-BE49-F238E27FC236}">
                <a16:creationId xmlns:a16="http://schemas.microsoft.com/office/drawing/2014/main" id="{E6A2583F-B448-4622-B039-B49F6878CE26}"/>
              </a:ext>
            </a:extLst>
          </p:cNvPr>
          <p:cNvSpPr txBox="1">
            <a:spLocks/>
          </p:cNvSpPr>
          <p:nvPr/>
        </p:nvSpPr>
        <p:spPr bwMode="auto">
          <a:xfrm>
            <a:off x="3278634" y="1834995"/>
            <a:ext cx="5687740" cy="3783343"/>
          </a:xfrm>
          <a:prstGeom prst="rect">
            <a:avLst/>
          </a:prstGeom>
          <a:noFill/>
          <a:ln>
            <a:noFill/>
          </a:ln>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v"/>
              <a:defRPr sz="2800" b="1">
                <a:solidFill>
                  <a:schemeClr val="tx1"/>
                </a:solidFill>
                <a:latin typeface="微软雅黑" pitchFamily="34" charset="-122"/>
                <a:ea typeface="微软雅黑" pitchFamily="34"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a:solidFill>
                  <a:schemeClr val="tx1"/>
                </a:solidFill>
                <a:latin typeface="微软雅黑" pitchFamily="34" charset="-122"/>
                <a:ea typeface="微软雅黑" pitchFamily="34" charset="-122"/>
              </a:defRPr>
            </a:lvl2pPr>
            <a:lvl3pPr marL="1143000" indent="-228600" algn="l" rtl="0" eaLnBrk="0" fontAlgn="base" hangingPunct="0">
              <a:spcBef>
                <a:spcPct val="20000"/>
              </a:spcBef>
              <a:spcAft>
                <a:spcPct val="0"/>
              </a:spcAft>
              <a:buClr>
                <a:schemeClr val="tx1"/>
              </a:buClr>
              <a:buChar char="•"/>
              <a:defRPr sz="2200">
                <a:solidFill>
                  <a:schemeClr val="tx1"/>
                </a:solidFill>
                <a:latin typeface="微软雅黑" pitchFamily="34" charset="-122"/>
                <a:ea typeface="微软雅黑" pitchFamily="34" charset="-122"/>
              </a:defRPr>
            </a:lvl3pPr>
            <a:lvl4pPr marL="16002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4pPr>
            <a:lvl5pPr marL="2057400" indent="-228600" algn="l" rtl="0" eaLnBrk="0" fontAlgn="base" hangingPunct="0">
              <a:spcBef>
                <a:spcPct val="20000"/>
              </a:spcBef>
              <a:spcAft>
                <a:spcPct val="0"/>
              </a:spcAft>
              <a:buChar char="»"/>
              <a:defRPr sz="2000">
                <a:solidFill>
                  <a:schemeClr val="tx1"/>
                </a:solidFill>
                <a:latin typeface="微软雅黑" pitchFamily="34" charset="-122"/>
                <a:ea typeface="微软雅黑" pitchFamily="34" charset="-122"/>
              </a:defRPr>
            </a:lvl5pPr>
            <a:lvl6pPr marL="2514600" indent="-228600" algn="l" rtl="0" eaLnBrk="1" fontAlgn="base" hangingPunct="1">
              <a:spcBef>
                <a:spcPct val="20000"/>
              </a:spcBef>
              <a:spcAft>
                <a:spcPct val="0"/>
              </a:spcAft>
              <a:buChar char="»"/>
              <a:defRPr sz="2000">
                <a:solidFill>
                  <a:schemeClr val="tx1"/>
                </a:solidFill>
                <a:latin typeface="Arial" charset="0"/>
              </a:defRPr>
            </a:lvl6pPr>
            <a:lvl7pPr marL="2971800" indent="-228600" algn="l" rtl="0" eaLnBrk="1" fontAlgn="base" hangingPunct="1">
              <a:spcBef>
                <a:spcPct val="20000"/>
              </a:spcBef>
              <a:spcAft>
                <a:spcPct val="0"/>
              </a:spcAft>
              <a:buChar char="»"/>
              <a:defRPr sz="2000">
                <a:solidFill>
                  <a:schemeClr val="tx1"/>
                </a:solidFill>
                <a:latin typeface="Arial" charset="0"/>
              </a:defRPr>
            </a:lvl7pPr>
            <a:lvl8pPr marL="3429000" indent="-228600" algn="l" rtl="0" eaLnBrk="1" fontAlgn="base" hangingPunct="1">
              <a:spcBef>
                <a:spcPct val="20000"/>
              </a:spcBef>
              <a:spcAft>
                <a:spcPct val="0"/>
              </a:spcAft>
              <a:buChar char="»"/>
              <a:defRPr sz="2000">
                <a:solidFill>
                  <a:schemeClr val="tx1"/>
                </a:solidFill>
                <a:latin typeface="Arial" charset="0"/>
              </a:defRPr>
            </a:lvl8pPr>
            <a:lvl9pPr marL="3886200" indent="-228600" algn="l" rtl="0" eaLnBrk="1" fontAlgn="base" hangingPunct="1">
              <a:spcBef>
                <a:spcPct val="20000"/>
              </a:spcBef>
              <a:spcAft>
                <a:spcPct val="0"/>
              </a:spcAft>
              <a:buChar char="»"/>
              <a:defRPr sz="2000">
                <a:solidFill>
                  <a:schemeClr val="tx1"/>
                </a:solidFill>
                <a:latin typeface="Arial" charset="0"/>
              </a:defRPr>
            </a:lvl9pPr>
          </a:lstStyle>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基本信息及教育背景</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科研经历及科研成果</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技能亮点及参会经历</a:t>
            </a:r>
            <a:endParaRPr lang="en-US" altLang="zh-CN" sz="3600" kern="0" dirty="0">
              <a:solidFill>
                <a:srgbClr val="000000"/>
              </a:solidFill>
            </a:endParaRPr>
          </a:p>
          <a:p>
            <a:pPr marL="514350" indent="-514350" algn="ctr">
              <a:lnSpc>
                <a:spcPct val="150000"/>
              </a:lnSpc>
              <a:buClr>
                <a:srgbClr val="960000"/>
              </a:buClr>
              <a:buSzPct val="85000"/>
              <a:buFont typeface="Wingdings" panose="05000000000000000000" pitchFamily="2" charset="2"/>
              <a:buChar char="p"/>
              <a:defRPr/>
            </a:pPr>
            <a:r>
              <a:rPr lang="zh-CN" altLang="en-US" sz="3600" kern="0" dirty="0">
                <a:solidFill>
                  <a:srgbClr val="000000"/>
                </a:solidFill>
              </a:rPr>
              <a:t>自我评价及未来规划</a:t>
            </a:r>
            <a:endParaRPr lang="en-US" altLang="zh-CN" sz="3600" kern="0" dirty="0">
              <a:solidFill>
                <a:srgbClr val="000000"/>
              </a:solidFill>
            </a:endParaRPr>
          </a:p>
        </p:txBody>
      </p:sp>
      <p:sp>
        <p:nvSpPr>
          <p:cNvPr id="15" name="矩形 14">
            <a:extLst>
              <a:ext uri="{FF2B5EF4-FFF2-40B4-BE49-F238E27FC236}">
                <a16:creationId xmlns:a16="http://schemas.microsoft.com/office/drawing/2014/main" id="{A004433A-56EA-41D1-B52E-08928D831D47}"/>
              </a:ext>
            </a:extLst>
          </p:cNvPr>
          <p:cNvSpPr>
            <a:spLocks noChangeArrowheads="1"/>
          </p:cNvSpPr>
          <p:nvPr/>
        </p:nvSpPr>
        <p:spPr bwMode="auto">
          <a:xfrm>
            <a:off x="2093429" y="3726872"/>
            <a:ext cx="8058150" cy="2539067"/>
          </a:xfrm>
          <a:prstGeom prst="rect">
            <a:avLst/>
          </a:prstGeom>
          <a:solidFill>
            <a:schemeClr val="bg1">
              <a:alpha val="85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a:p>
        </p:txBody>
      </p:sp>
      <p:sp>
        <p:nvSpPr>
          <p:cNvPr id="7" name="矩形 6">
            <a:extLst>
              <a:ext uri="{FF2B5EF4-FFF2-40B4-BE49-F238E27FC236}">
                <a16:creationId xmlns:a16="http://schemas.microsoft.com/office/drawing/2014/main" id="{78401692-03E0-4B60-8345-622653B905F1}"/>
              </a:ext>
            </a:extLst>
          </p:cNvPr>
          <p:cNvSpPr>
            <a:spLocks noChangeArrowheads="1"/>
          </p:cNvSpPr>
          <p:nvPr/>
        </p:nvSpPr>
        <p:spPr bwMode="auto">
          <a:xfrm>
            <a:off x="2407754" y="1470117"/>
            <a:ext cx="8058150" cy="1339439"/>
          </a:xfrm>
          <a:prstGeom prst="rect">
            <a:avLst/>
          </a:prstGeom>
          <a:solidFill>
            <a:schemeClr val="bg1">
              <a:alpha val="85000"/>
            </a:schemeClr>
          </a:solidFill>
          <a:ln>
            <a:noFill/>
          </a:ln>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endParaRPr lang="zh-CN" altLang="en-US"/>
          </a:p>
        </p:txBody>
      </p:sp>
    </p:spTree>
    <p:extLst>
      <p:ext uri="{BB962C8B-B14F-4D97-AF65-F5344CB8AC3E}">
        <p14:creationId xmlns:p14="http://schemas.microsoft.com/office/powerpoint/2010/main" val="95484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6</a:t>
            </a:fld>
            <a:endParaRPr lang="en-US" altLang="zh-CN"/>
          </a:p>
        </p:txBody>
      </p:sp>
      <p:sp>
        <p:nvSpPr>
          <p:cNvPr id="6" name="矩形 4"/>
          <p:cNvSpPr>
            <a:spLocks noChangeArrowheads="1"/>
          </p:cNvSpPr>
          <p:nvPr/>
        </p:nvSpPr>
        <p:spPr bwMode="auto">
          <a:xfrm>
            <a:off x="2407754" y="246397"/>
            <a:ext cx="7429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科研经历</a:t>
            </a:r>
            <a:endParaRPr lang="en-US" altLang="zh-CN" sz="44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1" name="矩形 10">
            <a:extLst>
              <a:ext uri="{FF2B5EF4-FFF2-40B4-BE49-F238E27FC236}">
                <a16:creationId xmlns:a16="http://schemas.microsoft.com/office/drawing/2014/main" id="{B0EE2E49-C477-454D-9F8C-68DFDB785CA8}"/>
              </a:ext>
            </a:extLst>
          </p:cNvPr>
          <p:cNvSpPr/>
          <p:nvPr/>
        </p:nvSpPr>
        <p:spPr>
          <a:xfrm>
            <a:off x="633743" y="1237434"/>
            <a:ext cx="10780628" cy="5301916"/>
          </a:xfrm>
          <a:prstGeom prst="rect">
            <a:avLst/>
          </a:prstGeom>
          <a:solidFill>
            <a:schemeClr val="bg1"/>
          </a:solidFill>
          <a:ln w="1905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国家自然科学基金</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重点项目“</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5G</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网络空间安全对抗理论和传播机理研究”</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项目时间：</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2020.01—2024.12</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（在研）</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承担任务：</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撰写项目申请书、计划书，参与答辩</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PPT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设计</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论文产出：产出</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SCI</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论文</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1</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篇：基于可信协作终端的密钥</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私钥生成</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342900" indent="-34290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国家杰出青年科学基金资助项目“无线组网的理论、方法和技术”</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项目时间：</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2013.01—2017.12</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（已结项）</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承担任务：</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物理层安全密钥生成研究；撰写完成了项目结题报告</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论文产出：产出</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SCI</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论文</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1</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篇：基于联合信源</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信道模型的密钥生成</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342900" indent="-34290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国家科技部“</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863</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计划”项目“</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5G</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无线密集网络构架与关键技术研发”</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项目时间：</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2014.01—2016.12</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（已结项）</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800100" lvl="1" indent="-342900">
              <a:lnSpc>
                <a:spcPct val="150000"/>
              </a:lnSpc>
              <a:buClr>
                <a:srgbClr val="C00000"/>
              </a:buClr>
              <a:buFont typeface="Wingdings" panose="05000000000000000000" pitchFamily="2" charset="2"/>
              <a:buChar char="n"/>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承担任务：</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撰写结题报告、最终成果报告、答辩</a:t>
            </a:r>
            <a:r>
              <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rPr>
              <a:t>PPT</a:t>
            </a:r>
            <a:r>
              <a:rPr lang="zh-CN" altLang="en-US" sz="2000" dirty="0">
                <a:solidFill>
                  <a:schemeClr val="tx1"/>
                </a:solidFill>
                <a:latin typeface="微软雅黑" panose="020B0503020204020204" pitchFamily="34" charset="-122"/>
                <a:ea typeface="微软雅黑" panose="020B0503020204020204" pitchFamily="34" charset="-122"/>
                <a:cs typeface="Times New Roman" panose="02020603050405020304"/>
              </a:rPr>
              <a:t>及后续调查报告等</a:t>
            </a:r>
            <a:endParaRPr lang="en-US" altLang="zh-CN" sz="2000" dirty="0">
              <a:solidFill>
                <a:schemeClr val="tx1"/>
              </a:solidFill>
              <a:latin typeface="微软雅黑" panose="020B0503020204020204" pitchFamily="34" charset="-122"/>
              <a:ea typeface="微软雅黑" panose="020B0503020204020204" pitchFamily="34" charset="-122"/>
              <a:cs typeface="Times New Roman" panose="02020603050405020304"/>
            </a:endParaRPr>
          </a:p>
        </p:txBody>
      </p:sp>
      <p:grpSp>
        <p:nvGrpSpPr>
          <p:cNvPr id="24" name="组合 23">
            <a:extLst>
              <a:ext uri="{FF2B5EF4-FFF2-40B4-BE49-F238E27FC236}">
                <a16:creationId xmlns:a16="http://schemas.microsoft.com/office/drawing/2014/main" id="{333E4C00-BF28-4A57-8B06-0CEF0A5B05B1}"/>
              </a:ext>
            </a:extLst>
          </p:cNvPr>
          <p:cNvGrpSpPr/>
          <p:nvPr/>
        </p:nvGrpSpPr>
        <p:grpSpPr>
          <a:xfrm>
            <a:off x="8907016" y="3924833"/>
            <a:ext cx="2457159" cy="1903914"/>
            <a:chOff x="8741670" y="4165342"/>
            <a:chExt cx="2457159" cy="1903914"/>
          </a:xfrm>
        </p:grpSpPr>
        <p:grpSp>
          <p:nvGrpSpPr>
            <p:cNvPr id="21" name="组合 20">
              <a:extLst>
                <a:ext uri="{FF2B5EF4-FFF2-40B4-BE49-F238E27FC236}">
                  <a16:creationId xmlns:a16="http://schemas.microsoft.com/office/drawing/2014/main" id="{6B04B10F-CAE6-4A31-8D72-66384E98D43C}"/>
                </a:ext>
              </a:extLst>
            </p:cNvPr>
            <p:cNvGrpSpPr/>
            <p:nvPr/>
          </p:nvGrpSpPr>
          <p:grpSpPr>
            <a:xfrm>
              <a:off x="8907021" y="4165342"/>
              <a:ext cx="2126458" cy="1271209"/>
              <a:chOff x="8718718" y="4620463"/>
              <a:chExt cx="2580327" cy="1749489"/>
            </a:xfrm>
          </p:grpSpPr>
          <p:pic>
            <p:nvPicPr>
              <p:cNvPr id="18" name="图片 17">
                <a:extLst>
                  <a:ext uri="{FF2B5EF4-FFF2-40B4-BE49-F238E27FC236}">
                    <a16:creationId xmlns:a16="http://schemas.microsoft.com/office/drawing/2014/main" id="{730F3B76-92D8-41CB-9040-48F5BE133FB7}"/>
                  </a:ext>
                </a:extLst>
              </p:cNvPr>
              <p:cNvPicPr>
                <a:picLocks noChangeAspect="1"/>
              </p:cNvPicPr>
              <p:nvPr/>
            </p:nvPicPr>
            <p:blipFill>
              <a:blip r:embed="rId4"/>
              <a:stretch>
                <a:fillRect/>
              </a:stretch>
            </p:blipFill>
            <p:spPr>
              <a:xfrm>
                <a:off x="8718718" y="4620463"/>
                <a:ext cx="1296249" cy="1749489"/>
              </a:xfrm>
              <a:prstGeom prst="rect">
                <a:avLst/>
              </a:prstGeom>
              <a:ln w="12700">
                <a:solidFill>
                  <a:srgbClr val="002060"/>
                </a:solidFill>
              </a:ln>
              <a:effectLst>
                <a:outerShdw blurRad="50800" dist="38100" algn="l" rotWithShape="0">
                  <a:prstClr val="black">
                    <a:alpha val="40000"/>
                  </a:prstClr>
                </a:outerShdw>
              </a:effectLst>
            </p:spPr>
          </p:pic>
          <p:pic>
            <p:nvPicPr>
              <p:cNvPr id="19" name="图片 18">
                <a:extLst>
                  <a:ext uri="{FF2B5EF4-FFF2-40B4-BE49-F238E27FC236}">
                    <a16:creationId xmlns:a16="http://schemas.microsoft.com/office/drawing/2014/main" id="{76896AC9-353F-42DE-9BD5-F7FEE3A8A043}"/>
                  </a:ext>
                </a:extLst>
              </p:cNvPr>
              <p:cNvPicPr>
                <a:picLocks noChangeAspect="1"/>
              </p:cNvPicPr>
              <p:nvPr/>
            </p:nvPicPr>
            <p:blipFill>
              <a:blip r:embed="rId5"/>
              <a:stretch>
                <a:fillRect/>
              </a:stretch>
            </p:blipFill>
            <p:spPr>
              <a:xfrm>
                <a:off x="10014961" y="4620463"/>
                <a:ext cx="1284084" cy="1749489"/>
              </a:xfrm>
              <a:prstGeom prst="rect">
                <a:avLst/>
              </a:prstGeom>
              <a:ln w="12700">
                <a:solidFill>
                  <a:srgbClr val="002060"/>
                </a:solidFill>
              </a:ln>
              <a:effectLst>
                <a:outerShdw blurRad="50800" dist="38100" algn="l" rotWithShape="0">
                  <a:prstClr val="black">
                    <a:alpha val="40000"/>
                  </a:prstClr>
                </a:outerShdw>
              </a:effectLst>
            </p:spPr>
          </p:pic>
        </p:grpSp>
        <p:sp>
          <p:nvSpPr>
            <p:cNvPr id="20" name="矩形 19">
              <a:extLst>
                <a:ext uri="{FF2B5EF4-FFF2-40B4-BE49-F238E27FC236}">
                  <a16:creationId xmlns:a16="http://schemas.microsoft.com/office/drawing/2014/main" id="{F5EDB3F8-E3B0-476E-A21C-059379604630}"/>
                </a:ext>
              </a:extLst>
            </p:cNvPr>
            <p:cNvSpPr/>
            <p:nvPr/>
          </p:nvSpPr>
          <p:spPr>
            <a:xfrm>
              <a:off x="8741670" y="5246062"/>
              <a:ext cx="2457159" cy="823194"/>
            </a:xfrm>
            <a:prstGeom prst="rect">
              <a:avLst/>
            </a:prstGeom>
            <a:solidFill>
              <a:schemeClr val="bg1"/>
            </a:solidFill>
            <a:ln w="6350">
              <a:solidFill>
                <a:srgbClr val="00206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科技部关于国家高技术研究发展计划信息技术领域</a:t>
              </a:r>
              <a:r>
                <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2014</a:t>
              </a: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年项目立项通知</a:t>
              </a:r>
            </a:p>
          </p:txBody>
        </p:sp>
      </p:grpSp>
      <p:grpSp>
        <p:nvGrpSpPr>
          <p:cNvPr id="25" name="组合 24">
            <a:extLst>
              <a:ext uri="{FF2B5EF4-FFF2-40B4-BE49-F238E27FC236}">
                <a16:creationId xmlns:a16="http://schemas.microsoft.com/office/drawing/2014/main" id="{E687DD81-8778-436F-9062-00A375B17BFE}"/>
              </a:ext>
            </a:extLst>
          </p:cNvPr>
          <p:cNvGrpSpPr/>
          <p:nvPr/>
        </p:nvGrpSpPr>
        <p:grpSpPr>
          <a:xfrm>
            <a:off x="8907016" y="1843914"/>
            <a:ext cx="2457159" cy="1789236"/>
            <a:chOff x="8746682" y="1856508"/>
            <a:chExt cx="2457159" cy="1789236"/>
          </a:xfrm>
        </p:grpSpPr>
        <p:grpSp>
          <p:nvGrpSpPr>
            <p:cNvPr id="22" name="组合 21">
              <a:extLst>
                <a:ext uri="{FF2B5EF4-FFF2-40B4-BE49-F238E27FC236}">
                  <a16:creationId xmlns:a16="http://schemas.microsoft.com/office/drawing/2014/main" id="{E170C2D4-DE52-485E-975A-D4A929EA5817}"/>
                </a:ext>
              </a:extLst>
            </p:cNvPr>
            <p:cNvGrpSpPr/>
            <p:nvPr/>
          </p:nvGrpSpPr>
          <p:grpSpPr>
            <a:xfrm>
              <a:off x="8907017" y="1856508"/>
              <a:ext cx="2126463" cy="1567641"/>
              <a:chOff x="8674001" y="2123515"/>
              <a:chExt cx="2580334" cy="1850731"/>
            </a:xfrm>
          </p:grpSpPr>
          <p:pic>
            <p:nvPicPr>
              <p:cNvPr id="15" name="图片 14">
                <a:extLst>
                  <a:ext uri="{FF2B5EF4-FFF2-40B4-BE49-F238E27FC236}">
                    <a16:creationId xmlns:a16="http://schemas.microsoft.com/office/drawing/2014/main" id="{794E4C36-17B3-4683-B203-FFDAA54D9D2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74001" y="2123515"/>
                <a:ext cx="1297157" cy="1850731"/>
              </a:xfrm>
              <a:prstGeom prst="rect">
                <a:avLst/>
              </a:prstGeom>
              <a:ln w="12700">
                <a:solidFill>
                  <a:srgbClr val="002060"/>
                </a:solidFill>
              </a:ln>
              <a:effectLst>
                <a:outerShdw blurRad="50800" dist="38100" dir="2700000" algn="tl" rotWithShape="0">
                  <a:prstClr val="black">
                    <a:alpha val="40000"/>
                  </a:prstClr>
                </a:outerShdw>
              </a:effectLst>
            </p:spPr>
          </p:pic>
          <p:pic>
            <p:nvPicPr>
              <p:cNvPr id="17" name="图片 16">
                <a:extLst>
                  <a:ext uri="{FF2B5EF4-FFF2-40B4-BE49-F238E27FC236}">
                    <a16:creationId xmlns:a16="http://schemas.microsoft.com/office/drawing/2014/main" id="{3058A5DF-8ED4-498E-B39E-D0515A99C06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970250" y="2123516"/>
                <a:ext cx="1284085" cy="1850730"/>
              </a:xfrm>
              <a:prstGeom prst="rect">
                <a:avLst/>
              </a:prstGeom>
              <a:ln w="12700">
                <a:solidFill>
                  <a:srgbClr val="002060"/>
                </a:solidFill>
              </a:ln>
              <a:effectLst>
                <a:outerShdw blurRad="50800" dist="38100" dir="2700000" algn="tl" rotWithShape="0">
                  <a:prstClr val="black">
                    <a:alpha val="40000"/>
                  </a:prstClr>
                </a:outerShdw>
              </a:effectLst>
            </p:spPr>
          </p:pic>
        </p:grpSp>
        <p:sp>
          <p:nvSpPr>
            <p:cNvPr id="23" name="矩形 22">
              <a:extLst>
                <a:ext uri="{FF2B5EF4-FFF2-40B4-BE49-F238E27FC236}">
                  <a16:creationId xmlns:a16="http://schemas.microsoft.com/office/drawing/2014/main" id="{E1DC18AC-FC56-4684-B11E-CC046FDEDCE3}"/>
                </a:ext>
              </a:extLst>
            </p:cNvPr>
            <p:cNvSpPr/>
            <p:nvPr/>
          </p:nvSpPr>
          <p:spPr>
            <a:xfrm>
              <a:off x="8746682" y="2986321"/>
              <a:ext cx="2457159" cy="659423"/>
            </a:xfrm>
            <a:prstGeom prst="rect">
              <a:avLst/>
            </a:prstGeom>
            <a:solidFill>
              <a:schemeClr val="bg1"/>
            </a:solidFill>
            <a:ln w="12700">
              <a:solidFill>
                <a:srgbClr val="002060"/>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重点项目、杰青项目</a:t>
              </a:r>
              <a:endParaRPr lang="en-US" altLang="zh-CN"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endParaRPr>
            </a:p>
            <a:p>
              <a:pPr algn="ctr"/>
              <a:r>
                <a:rPr lang="zh-CN" altLang="en-US" sz="1600" dirty="0">
                  <a:solidFill>
                    <a:schemeClr val="tx1"/>
                  </a:solidFill>
                  <a:latin typeface="微软雅黑" panose="020B0503020204020204" pitchFamily="34" charset="-122"/>
                  <a:ea typeface="微软雅黑" panose="020B0503020204020204" pitchFamily="34" charset="-122"/>
                  <a:cs typeface="Times New Roman" panose="02020603050405020304" pitchFamily="18" charset="0"/>
                </a:rPr>
                <a:t>计划书</a:t>
              </a:r>
            </a:p>
          </p:txBody>
        </p:sp>
      </p:grpSp>
      <p:sp>
        <p:nvSpPr>
          <p:cNvPr id="26" name="文本框 25">
            <a:extLst>
              <a:ext uri="{FF2B5EF4-FFF2-40B4-BE49-F238E27FC236}">
                <a16:creationId xmlns:a16="http://schemas.microsoft.com/office/drawing/2014/main" id="{C77489A9-CA49-4B69-AB10-DF3EF00A6C12}"/>
              </a:ext>
            </a:extLst>
          </p:cNvPr>
          <p:cNvSpPr txBox="1"/>
          <p:nvPr/>
        </p:nvSpPr>
        <p:spPr>
          <a:xfrm>
            <a:off x="8907016" y="661012"/>
            <a:ext cx="2507355" cy="461665"/>
          </a:xfrm>
          <a:prstGeom prst="rect">
            <a:avLst/>
          </a:prstGeom>
          <a:noFill/>
        </p:spPr>
        <p:txBody>
          <a:bodyPr wrap="square" rtlCol="0">
            <a:spAutoFit/>
          </a:bodyPr>
          <a:lstStyle/>
          <a:p>
            <a:pPr algn="r"/>
            <a:r>
              <a:rPr lang="zh-CN" altLang="en-US" sz="2400" b="1" dirty="0">
                <a:solidFill>
                  <a:srgbClr val="002060"/>
                </a:solidFill>
                <a:latin typeface="微软雅黑" panose="020B0503020204020204" pitchFamily="34" charset="-122"/>
                <a:ea typeface="微软雅黑" panose="020B0503020204020204" pitchFamily="34" charset="-122"/>
              </a:rPr>
              <a:t>参与项目</a:t>
            </a:r>
          </a:p>
        </p:txBody>
      </p:sp>
    </p:spTree>
    <p:extLst>
      <p:ext uri="{BB962C8B-B14F-4D97-AF65-F5344CB8AC3E}">
        <p14:creationId xmlns:p14="http://schemas.microsoft.com/office/powerpoint/2010/main" val="2976197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7</a:t>
            </a:fld>
            <a:endParaRPr lang="en-US" altLang="zh-CN"/>
          </a:p>
        </p:txBody>
      </p:sp>
      <p:sp>
        <p:nvSpPr>
          <p:cNvPr id="6" name="矩形 4"/>
          <p:cNvSpPr>
            <a:spLocks noChangeArrowheads="1"/>
          </p:cNvSpPr>
          <p:nvPr/>
        </p:nvSpPr>
        <p:spPr bwMode="auto">
          <a:xfrm>
            <a:off x="2407754" y="246397"/>
            <a:ext cx="74295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4400" b="1" dirty="0">
                <a:solidFill>
                  <a:srgbClr val="8E0000"/>
                </a:solidFill>
                <a:latin typeface="微软雅黑" charset="0"/>
                <a:ea typeface="微软雅黑" charset="0"/>
              </a:rPr>
              <a:t>科研经历</a:t>
            </a:r>
            <a:endParaRPr lang="en-US" altLang="zh-CN" sz="44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1" name="矩形 10">
            <a:extLst>
              <a:ext uri="{FF2B5EF4-FFF2-40B4-BE49-F238E27FC236}">
                <a16:creationId xmlns:a16="http://schemas.microsoft.com/office/drawing/2014/main" id="{B0EE2E49-C477-454D-9F8C-68DFDB785CA8}"/>
              </a:ext>
            </a:extLst>
          </p:cNvPr>
          <p:cNvSpPr/>
          <p:nvPr/>
        </p:nvSpPr>
        <p:spPr>
          <a:xfrm>
            <a:off x="633743" y="1237434"/>
            <a:ext cx="10780628" cy="5301916"/>
          </a:xfrm>
          <a:prstGeom prst="rect">
            <a:avLst/>
          </a:prstGeom>
          <a:solidFill>
            <a:schemeClr val="bg1"/>
          </a:solidFill>
          <a:ln w="19050">
            <a:solidFill>
              <a:srgbClr val="00206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t" anchorCtr="0"/>
          <a:lstStyle/>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无线物理层安全密钥生成机制设计与容量分析：网络空间物理层内生安全分支</a:t>
            </a:r>
            <a:endPar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a:p>
            <a:pPr marL="285750" indent="-285750">
              <a:lnSpc>
                <a:spcPct val="150000"/>
              </a:lnSpc>
              <a:buClr>
                <a:srgbClr val="C00000"/>
              </a:buClr>
              <a:buFont typeface="Wingdings" panose="05000000000000000000" pitchFamily="2" charset="2"/>
              <a:buChar char="p"/>
            </a:pP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基于物理层信道状态信息（</a:t>
            </a:r>
            <a:r>
              <a:rPr lang="en-US" altLang="zh-CN" sz="2000" b="1" dirty="0">
                <a:solidFill>
                  <a:schemeClr val="tx1"/>
                </a:solidFill>
                <a:latin typeface="微软雅黑" panose="020B0503020204020204" pitchFamily="34" charset="-122"/>
                <a:ea typeface="微软雅黑" panose="020B0503020204020204" pitchFamily="34" charset="-122"/>
                <a:cs typeface="Times New Roman" panose="02020603050405020304"/>
              </a:rPr>
              <a:t>CSI</a:t>
            </a:r>
            <a:r>
              <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rPr>
              <a:t>）的安全密钥生成基本流程和模型</a:t>
            </a:r>
          </a:p>
          <a:p>
            <a:pPr marL="285750" indent="-285750">
              <a:lnSpc>
                <a:spcPct val="150000"/>
              </a:lnSpc>
              <a:buClr>
                <a:srgbClr val="C00000"/>
              </a:buClr>
              <a:buFont typeface="Wingdings" panose="05000000000000000000" pitchFamily="2" charset="2"/>
              <a:buChar char="p"/>
            </a:pPr>
            <a:endParaRPr lang="zh-CN" altLang="en-US" sz="2000" b="1" dirty="0">
              <a:solidFill>
                <a:schemeClr val="tx1"/>
              </a:solidFill>
              <a:latin typeface="微软雅黑" panose="020B0503020204020204" pitchFamily="34" charset="-122"/>
              <a:ea typeface="微软雅黑" panose="020B0503020204020204" pitchFamily="34" charset="-122"/>
              <a:cs typeface="Times New Roman" panose="02020603050405020304"/>
            </a:endParaRPr>
          </a:p>
        </p:txBody>
      </p:sp>
      <p:sp>
        <p:nvSpPr>
          <p:cNvPr id="26" name="文本框 25">
            <a:extLst>
              <a:ext uri="{FF2B5EF4-FFF2-40B4-BE49-F238E27FC236}">
                <a16:creationId xmlns:a16="http://schemas.microsoft.com/office/drawing/2014/main" id="{C77489A9-CA49-4B69-AB10-DF3EF00A6C12}"/>
              </a:ext>
            </a:extLst>
          </p:cNvPr>
          <p:cNvSpPr txBox="1"/>
          <p:nvPr/>
        </p:nvSpPr>
        <p:spPr>
          <a:xfrm>
            <a:off x="8454888" y="661012"/>
            <a:ext cx="2959484" cy="461665"/>
          </a:xfrm>
          <a:prstGeom prst="rect">
            <a:avLst/>
          </a:prstGeom>
          <a:noFill/>
        </p:spPr>
        <p:txBody>
          <a:bodyPr wrap="square" rtlCol="0">
            <a:spAutoFit/>
          </a:bodyPr>
          <a:lstStyle/>
          <a:p>
            <a:pPr algn="r"/>
            <a:r>
              <a:rPr lang="zh-CN" altLang="en-US" sz="2400" b="1" dirty="0">
                <a:solidFill>
                  <a:srgbClr val="002060"/>
                </a:solidFill>
                <a:latin typeface="微软雅黑" panose="020B0503020204020204" pitchFamily="34" charset="-122"/>
                <a:ea typeface="微软雅黑" panose="020B0503020204020204" pitchFamily="34" charset="-122"/>
              </a:rPr>
              <a:t>研究方向及研究成果</a:t>
            </a:r>
          </a:p>
        </p:txBody>
      </p:sp>
      <p:sp>
        <p:nvSpPr>
          <p:cNvPr id="27" name="矩形 26">
            <a:extLst>
              <a:ext uri="{FF2B5EF4-FFF2-40B4-BE49-F238E27FC236}">
                <a16:creationId xmlns:a16="http://schemas.microsoft.com/office/drawing/2014/main" id="{BC9F51B9-0A87-4A0D-9180-41F7A321CCE3}"/>
              </a:ext>
            </a:extLst>
          </p:cNvPr>
          <p:cNvSpPr/>
          <p:nvPr/>
        </p:nvSpPr>
        <p:spPr>
          <a:xfrm>
            <a:off x="777629" y="2255063"/>
            <a:ext cx="10430698" cy="400110"/>
          </a:xfrm>
          <a:prstGeom prst="rect">
            <a:avLst/>
          </a:prstGeom>
        </p:spPr>
        <p:txBody>
          <a:bodyPr wrap="square">
            <a:spAutoFit/>
          </a:bodyPr>
          <a:lstStyle/>
          <a:p>
            <a:pPr marL="571500" lvl="1" indent="-342900" defTabSz="844083" eaLnBrk="0" fontAlgn="base" hangingPunct="0">
              <a:spcBef>
                <a:spcPct val="20000"/>
              </a:spcBef>
              <a:spcAft>
                <a:spcPct val="0"/>
              </a:spcAft>
              <a:buClr>
                <a:srgbClr val="C00000"/>
              </a:buClr>
              <a:buSzPct val="85000"/>
              <a:buFont typeface="Wingdings" panose="05000000000000000000" pitchFamily="2" charset="2"/>
              <a:buChar char="n"/>
            </a:pPr>
            <a:r>
              <a:rPr lang="zh-CN" altLang="en-US" sz="2000" b="1" dirty="0">
                <a:solidFill>
                  <a:srgbClr val="000000"/>
                </a:solidFill>
                <a:latin typeface="Times New Roman" panose="02020603050405020304" pitchFamily="18" charset="0"/>
                <a:ea typeface="微软雅黑" charset="0"/>
                <a:cs typeface="Times New Roman" panose="02020603050405020304" pitchFamily="18" charset="0"/>
              </a:rPr>
              <a:t>安全密钥生成基本流程：基于物理层信道的互易性和随机性生成安全可靠的密钥序列</a:t>
            </a:r>
            <a:endParaRPr lang="en-US" altLang="zh-CN" sz="2000" b="1" dirty="0">
              <a:solidFill>
                <a:srgbClr val="000000"/>
              </a:solidFill>
              <a:latin typeface="Times New Roman" panose="02020603050405020304" pitchFamily="18" charset="0"/>
              <a:ea typeface="微软雅黑" charset="0"/>
              <a:cs typeface="Times New Roman" panose="02020603050405020304" pitchFamily="18" charset="0"/>
            </a:endParaRPr>
          </a:p>
        </p:txBody>
      </p:sp>
      <p:sp>
        <p:nvSpPr>
          <p:cNvPr id="29" name="矩形 28">
            <a:extLst>
              <a:ext uri="{FF2B5EF4-FFF2-40B4-BE49-F238E27FC236}">
                <a16:creationId xmlns:a16="http://schemas.microsoft.com/office/drawing/2014/main" id="{FB7C8B81-AC53-43BD-BA6C-6B191FDCA6CE}"/>
              </a:ext>
            </a:extLst>
          </p:cNvPr>
          <p:cNvSpPr/>
          <p:nvPr/>
        </p:nvSpPr>
        <p:spPr>
          <a:xfrm>
            <a:off x="777629" y="3611370"/>
            <a:ext cx="8637766" cy="400110"/>
          </a:xfrm>
          <a:prstGeom prst="rect">
            <a:avLst/>
          </a:prstGeom>
        </p:spPr>
        <p:txBody>
          <a:bodyPr wrap="square">
            <a:spAutoFit/>
          </a:bodyPr>
          <a:lstStyle/>
          <a:p>
            <a:pPr marL="571500" lvl="1" indent="-342900" defTabSz="844083" eaLnBrk="0" fontAlgn="base" hangingPunct="0">
              <a:spcBef>
                <a:spcPct val="20000"/>
              </a:spcBef>
              <a:spcAft>
                <a:spcPct val="0"/>
              </a:spcAft>
              <a:buClr>
                <a:srgbClr val="C00000"/>
              </a:buClr>
              <a:buSzPct val="85000"/>
              <a:buFont typeface="Wingdings" panose="05000000000000000000" pitchFamily="2" charset="2"/>
              <a:buChar char="n"/>
            </a:pPr>
            <a:r>
              <a:rPr lang="zh-CN" altLang="en-US" sz="2000" b="1" dirty="0">
                <a:solidFill>
                  <a:srgbClr val="000000"/>
                </a:solidFill>
                <a:latin typeface="Times New Roman" panose="02020603050405020304" pitchFamily="18" charset="0"/>
                <a:ea typeface="微软雅黑" charset="0"/>
                <a:cs typeface="Times New Roman" panose="02020603050405020304" pitchFamily="18" charset="0"/>
              </a:rPr>
              <a:t>安全密钥生成基本模型</a:t>
            </a:r>
            <a:endParaRPr lang="en-US" altLang="zh-CN" sz="2000" b="1" dirty="0">
              <a:solidFill>
                <a:srgbClr val="000000"/>
              </a:solidFill>
              <a:latin typeface="Times New Roman" panose="02020603050405020304" pitchFamily="18" charset="0"/>
              <a:ea typeface="微软雅黑" charset="0"/>
              <a:cs typeface="Times New Roman" panose="02020603050405020304" pitchFamily="18" charset="0"/>
            </a:endParaRPr>
          </a:p>
        </p:txBody>
      </p:sp>
      <p:pic>
        <p:nvPicPr>
          <p:cNvPr id="30" name="图片 29">
            <a:extLst>
              <a:ext uri="{FF2B5EF4-FFF2-40B4-BE49-F238E27FC236}">
                <a16:creationId xmlns:a16="http://schemas.microsoft.com/office/drawing/2014/main" id="{577F62DE-E59F-43AD-B93B-008DCFE2EFA5}"/>
              </a:ext>
            </a:extLst>
          </p:cNvPr>
          <p:cNvPicPr>
            <a:picLocks noChangeAspect="1"/>
          </p:cNvPicPr>
          <p:nvPr/>
        </p:nvPicPr>
        <p:blipFill>
          <a:blip r:embed="rId4"/>
          <a:stretch>
            <a:fillRect/>
          </a:stretch>
        </p:blipFill>
        <p:spPr>
          <a:xfrm>
            <a:off x="1104392" y="4096044"/>
            <a:ext cx="4275879" cy="1959432"/>
          </a:xfrm>
          <a:prstGeom prst="rect">
            <a:avLst/>
          </a:prstGeom>
        </p:spPr>
      </p:pic>
      <p:pic>
        <p:nvPicPr>
          <p:cNvPr id="31" name="图片 30">
            <a:extLst>
              <a:ext uri="{FF2B5EF4-FFF2-40B4-BE49-F238E27FC236}">
                <a16:creationId xmlns:a16="http://schemas.microsoft.com/office/drawing/2014/main" id="{48233F3A-0C40-4269-ADA8-3BC6D0D1D9DC}"/>
              </a:ext>
            </a:extLst>
          </p:cNvPr>
          <p:cNvPicPr>
            <a:picLocks noChangeAspect="1"/>
          </p:cNvPicPr>
          <p:nvPr/>
        </p:nvPicPr>
        <p:blipFill>
          <a:blip r:embed="rId5"/>
          <a:stretch>
            <a:fillRect/>
          </a:stretch>
        </p:blipFill>
        <p:spPr>
          <a:xfrm>
            <a:off x="7283625" y="4051375"/>
            <a:ext cx="3246782" cy="1794098"/>
          </a:xfrm>
          <a:prstGeom prst="rect">
            <a:avLst/>
          </a:prstGeom>
        </p:spPr>
      </p:pic>
      <p:cxnSp>
        <p:nvCxnSpPr>
          <p:cNvPr id="32" name="直接连接符 31">
            <a:extLst>
              <a:ext uri="{FF2B5EF4-FFF2-40B4-BE49-F238E27FC236}">
                <a16:creationId xmlns:a16="http://schemas.microsoft.com/office/drawing/2014/main" id="{4084B0D0-460C-496F-B1BA-01FCDEC2BBBC}"/>
              </a:ext>
            </a:extLst>
          </p:cNvPr>
          <p:cNvCxnSpPr>
            <a:cxnSpLocks/>
          </p:cNvCxnSpPr>
          <p:nvPr/>
        </p:nvCxnSpPr>
        <p:spPr bwMode="auto">
          <a:xfrm>
            <a:off x="6232069" y="4096044"/>
            <a:ext cx="0" cy="2187949"/>
          </a:xfrm>
          <a:prstGeom prst="line">
            <a:avLst/>
          </a:prstGeom>
          <a:solidFill>
            <a:schemeClr val="accent1"/>
          </a:solidFill>
          <a:ln w="9525" cap="flat" cmpd="sng" algn="ctr">
            <a:solidFill>
              <a:schemeClr val="tx1"/>
            </a:solidFill>
            <a:prstDash val="dash"/>
            <a:round/>
            <a:headEnd type="none" w="med" len="med"/>
            <a:tailEnd type="none" w="med" len="med"/>
          </a:ln>
          <a:effectLst/>
        </p:spPr>
      </p:cxnSp>
      <p:sp>
        <p:nvSpPr>
          <p:cNvPr id="33" name="箭头: 右 32">
            <a:extLst>
              <a:ext uri="{FF2B5EF4-FFF2-40B4-BE49-F238E27FC236}">
                <a16:creationId xmlns:a16="http://schemas.microsoft.com/office/drawing/2014/main" id="{771D8788-F058-4E24-87B9-72B72DA9C145}"/>
              </a:ext>
            </a:extLst>
          </p:cNvPr>
          <p:cNvSpPr/>
          <p:nvPr/>
        </p:nvSpPr>
        <p:spPr bwMode="auto">
          <a:xfrm>
            <a:off x="5718536" y="4860557"/>
            <a:ext cx="1027065" cy="508733"/>
          </a:xfrm>
          <a:prstGeom prst="rightArrow">
            <a:avLst/>
          </a:prstGeom>
          <a:solidFill>
            <a:schemeClr val="accent3">
              <a:lumMod val="85000"/>
            </a:schemeClr>
          </a:solidFill>
          <a:ln w="222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lang="zh-CN" altLang="en-US" b="1" dirty="0">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a16="http://schemas.microsoft.com/office/drawing/2014/main" id="{70E90C99-440E-4EBC-A6F6-CBECFCD1DB59}"/>
              </a:ext>
            </a:extLst>
          </p:cNvPr>
          <p:cNvSpPr txBox="1"/>
          <p:nvPr/>
        </p:nvSpPr>
        <p:spPr>
          <a:xfrm>
            <a:off x="1815156" y="6075162"/>
            <a:ext cx="2941983" cy="369332"/>
          </a:xfrm>
          <a:prstGeom prst="rect">
            <a:avLst/>
          </a:prstGeom>
          <a:noFill/>
          <a:ln w="19050">
            <a:solidFill>
              <a:srgbClr val="002060"/>
            </a:solidFill>
            <a:prstDash val="sysDash"/>
          </a:ln>
        </p:spPr>
        <p:txBody>
          <a:bodyPr wrap="square" rtlCol="0">
            <a:spAutoFit/>
          </a:bodyPr>
          <a:lstStyle/>
          <a:p>
            <a:pPr algn="ctr"/>
            <a:r>
              <a:rPr lang="zh-CN" altLang="en-US" b="1" dirty="0">
                <a:solidFill>
                  <a:srgbClr val="002060"/>
                </a:solidFill>
                <a:latin typeface="微软雅黑" panose="020B0503020204020204" pitchFamily="34" charset="-122"/>
                <a:ea typeface="微软雅黑" panose="020B0503020204020204" pitchFamily="34" charset="-122"/>
              </a:rPr>
              <a:t>窃听信道和主信道不相关</a:t>
            </a:r>
          </a:p>
        </p:txBody>
      </p:sp>
      <p:sp>
        <p:nvSpPr>
          <p:cNvPr id="35" name="文本框 34">
            <a:extLst>
              <a:ext uri="{FF2B5EF4-FFF2-40B4-BE49-F238E27FC236}">
                <a16:creationId xmlns:a16="http://schemas.microsoft.com/office/drawing/2014/main" id="{22D7BB74-4A7C-4196-B976-28D558B12153}"/>
              </a:ext>
            </a:extLst>
          </p:cNvPr>
          <p:cNvSpPr txBox="1"/>
          <p:nvPr/>
        </p:nvSpPr>
        <p:spPr>
          <a:xfrm>
            <a:off x="7503418" y="6064201"/>
            <a:ext cx="2941983" cy="369332"/>
          </a:xfrm>
          <a:prstGeom prst="rect">
            <a:avLst/>
          </a:prstGeom>
          <a:noFill/>
          <a:ln w="19050">
            <a:solidFill>
              <a:srgbClr val="002060"/>
            </a:solidFill>
            <a:prstDash val="sysDash"/>
          </a:ln>
        </p:spPr>
        <p:txBody>
          <a:bodyPr wrap="square" rtlCol="0">
            <a:spAutoFit/>
          </a:bodyPr>
          <a:lstStyle/>
          <a:p>
            <a:pPr algn="ctr"/>
            <a:r>
              <a:rPr lang="zh-CN" altLang="en-US" b="1" dirty="0">
                <a:solidFill>
                  <a:srgbClr val="002060"/>
                </a:solidFill>
                <a:latin typeface="微软雅黑" panose="020B0503020204020204" pitchFamily="34" charset="-122"/>
                <a:ea typeface="微软雅黑" panose="020B0503020204020204" pitchFamily="34" charset="-122"/>
              </a:rPr>
              <a:t>窃听信道和主信道相关</a:t>
            </a:r>
          </a:p>
        </p:txBody>
      </p:sp>
      <p:pic>
        <p:nvPicPr>
          <p:cNvPr id="2" name="图片 1">
            <a:extLst>
              <a:ext uri="{FF2B5EF4-FFF2-40B4-BE49-F238E27FC236}">
                <a16:creationId xmlns:a16="http://schemas.microsoft.com/office/drawing/2014/main" id="{FB3452DF-9EB3-4E2F-8054-0A9CD80390E2}"/>
              </a:ext>
            </a:extLst>
          </p:cNvPr>
          <p:cNvPicPr>
            <a:picLocks noChangeAspect="1"/>
          </p:cNvPicPr>
          <p:nvPr/>
        </p:nvPicPr>
        <p:blipFill>
          <a:blip r:embed="rId6"/>
          <a:stretch>
            <a:fillRect/>
          </a:stretch>
        </p:blipFill>
        <p:spPr>
          <a:xfrm>
            <a:off x="808708" y="2763488"/>
            <a:ext cx="10430698" cy="683707"/>
          </a:xfrm>
          <a:prstGeom prst="rect">
            <a:avLst/>
          </a:prstGeom>
        </p:spPr>
      </p:pic>
      <p:sp>
        <p:nvSpPr>
          <p:cNvPr id="3" name="文本框 2">
            <a:extLst>
              <a:ext uri="{FF2B5EF4-FFF2-40B4-BE49-F238E27FC236}">
                <a16:creationId xmlns:a16="http://schemas.microsoft.com/office/drawing/2014/main" id="{B9FB69C9-D8D3-462E-B707-268AA63425A0}"/>
              </a:ext>
            </a:extLst>
          </p:cNvPr>
          <p:cNvSpPr txBox="1"/>
          <p:nvPr/>
        </p:nvSpPr>
        <p:spPr>
          <a:xfrm>
            <a:off x="8135424" y="5253036"/>
            <a:ext cx="1086678" cy="307777"/>
          </a:xfrm>
          <a:prstGeom prst="rect">
            <a:avLst/>
          </a:prstGeom>
          <a:solidFill>
            <a:schemeClr val="bg1"/>
          </a:solidFill>
        </p:spPr>
        <p:txBody>
          <a:bodyPr wrap="square" rtlCol="0">
            <a:spAutoFit/>
          </a:bodyPr>
          <a:lstStyle/>
          <a:p>
            <a:pPr algn="ctr"/>
            <a:r>
              <a:rPr lang="zh-CN" altLang="en-US" sz="1400" dirty="0">
                <a:latin typeface="微软雅黑" panose="020B0503020204020204" pitchFamily="34" charset="-122"/>
                <a:ea typeface="微软雅黑" panose="020B0503020204020204" pitchFamily="34" charset="-122"/>
              </a:rPr>
              <a:t>主信道</a:t>
            </a:r>
          </a:p>
        </p:txBody>
      </p:sp>
    </p:spTree>
    <p:extLst>
      <p:ext uri="{BB962C8B-B14F-4D97-AF65-F5344CB8AC3E}">
        <p14:creationId xmlns:p14="http://schemas.microsoft.com/office/powerpoint/2010/main" val="618606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8</a:t>
            </a:fld>
            <a:endParaRPr lang="en-US" altLang="zh-CN"/>
          </a:p>
        </p:txBody>
      </p:sp>
      <p:sp>
        <p:nvSpPr>
          <p:cNvPr id="6" name="矩形 4"/>
          <p:cNvSpPr>
            <a:spLocks noChangeArrowheads="1"/>
          </p:cNvSpPr>
          <p:nvPr/>
        </p:nvSpPr>
        <p:spPr bwMode="auto">
          <a:xfrm>
            <a:off x="-120435" y="515803"/>
            <a:ext cx="122889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3600" b="1" dirty="0">
                <a:solidFill>
                  <a:srgbClr val="8E0000"/>
                </a:solidFill>
                <a:latin typeface="微软雅黑" charset="0"/>
                <a:ea typeface="微软雅黑" charset="0"/>
              </a:rPr>
              <a:t>研究成果一：基于可信协作终端的密钥</a:t>
            </a:r>
            <a:r>
              <a:rPr lang="en-US" altLang="zh-CN" sz="3600" b="1" dirty="0">
                <a:solidFill>
                  <a:srgbClr val="8E0000"/>
                </a:solidFill>
                <a:latin typeface="微软雅黑" charset="0"/>
                <a:ea typeface="微软雅黑" charset="0"/>
              </a:rPr>
              <a:t>-</a:t>
            </a:r>
            <a:r>
              <a:rPr lang="zh-CN" altLang="en-US" sz="3600" b="1" dirty="0">
                <a:solidFill>
                  <a:srgbClr val="8E0000"/>
                </a:solidFill>
                <a:latin typeface="微软雅黑" charset="0"/>
                <a:ea typeface="微软雅黑" charset="0"/>
              </a:rPr>
              <a:t>私钥生成</a:t>
            </a:r>
            <a:endParaRPr lang="en-US" altLang="zh-CN" sz="36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6" name="圆角矩形 14">
            <a:extLst>
              <a:ext uri="{FF2B5EF4-FFF2-40B4-BE49-F238E27FC236}">
                <a16:creationId xmlns:a16="http://schemas.microsoft.com/office/drawing/2014/main" id="{CC25124B-9645-4BD6-BCFD-5C27C011B963}"/>
              </a:ext>
            </a:extLst>
          </p:cNvPr>
          <p:cNvSpPr>
            <a:spLocks noChangeArrowheads="1"/>
          </p:cNvSpPr>
          <p:nvPr/>
        </p:nvSpPr>
        <p:spPr bwMode="auto">
          <a:xfrm>
            <a:off x="44612" y="3519503"/>
            <a:ext cx="12102776" cy="1098396"/>
          </a:xfrm>
          <a:prstGeom prst="roundRect">
            <a:avLst>
              <a:gd name="adj" fmla="val 0"/>
            </a:avLst>
          </a:prstGeom>
          <a:solidFill>
            <a:schemeClr val="bg1">
              <a:lumMod val="85000"/>
            </a:schemeClr>
          </a:solidFill>
          <a:ln w="38100" cmpd="thickThin">
            <a:noFill/>
            <a:bevel/>
          </a:ln>
          <a:effectLst>
            <a:outerShdw blurRad="50800" dist="38100" dir="2700000" algn="tl" rotWithShape="0">
              <a:prstClr val="black">
                <a:alpha val="40000"/>
              </a:prstClr>
            </a:outerShdw>
          </a:effectLst>
        </p:spPr>
        <p:txBody>
          <a:bodyPr lIns="108000" rIns="108000"/>
          <a:lstStyle/>
          <a:p>
            <a:pPr algn="just">
              <a:lnSpc>
                <a:spcPts val="3600"/>
              </a:lnSpc>
              <a:buFont typeface="Arial" panose="020B0604020202090204" pitchFamily="34" charset="0"/>
              <a:buNone/>
              <a:defRPr/>
            </a:pPr>
            <a:r>
              <a:rPr lang="en-US" altLang="zh-CN" sz="2000" b="1" dirty="0">
                <a:latin typeface="微软雅黑" pitchFamily="34" charset="-122"/>
                <a:ea typeface="微软雅黑" pitchFamily="34" charset="-122"/>
                <a:sym typeface="+mn-ea"/>
              </a:rPr>
              <a:t>       </a:t>
            </a:r>
            <a:r>
              <a:rPr lang="zh-CN" altLang="en-US" sz="2000" b="1" dirty="0">
                <a:latin typeface="微软雅黑" pitchFamily="34" charset="-122"/>
                <a:ea typeface="微软雅黑" pitchFamily="34" charset="-122"/>
                <a:sym typeface="+mn-ea"/>
              </a:rPr>
              <a:t>针对协作终端信源模型，基于</a:t>
            </a:r>
            <a:r>
              <a:rPr lang="zh-CN" altLang="en-US" sz="2000" b="1" dirty="0">
                <a:solidFill>
                  <a:srgbClr val="9C2020"/>
                </a:solidFill>
                <a:latin typeface="微软雅黑" pitchFamily="34" charset="-122"/>
                <a:ea typeface="微软雅黑" pitchFamily="34" charset="-122"/>
                <a:sym typeface="+mn-ea"/>
              </a:rPr>
              <a:t>割集理论</a:t>
            </a:r>
            <a:r>
              <a:rPr lang="zh-CN" altLang="en-US" sz="2000" b="1" dirty="0">
                <a:latin typeface="微软雅黑" pitchFamily="34" charset="-122"/>
                <a:ea typeface="微软雅黑" pitchFamily="34" charset="-122"/>
                <a:sym typeface="+mn-ea"/>
              </a:rPr>
              <a:t>推导密钥</a:t>
            </a:r>
            <a:r>
              <a:rPr lang="en-US" altLang="zh-CN" sz="2000" b="1" dirty="0">
                <a:latin typeface="微软雅黑" pitchFamily="34" charset="-122"/>
                <a:ea typeface="微软雅黑" pitchFamily="34" charset="-122"/>
                <a:sym typeface="+mn-ea"/>
              </a:rPr>
              <a:t>-</a:t>
            </a:r>
            <a:r>
              <a:rPr lang="zh-CN" altLang="en-US" sz="2000" b="1" dirty="0">
                <a:latin typeface="微软雅黑" pitchFamily="34" charset="-122"/>
                <a:ea typeface="微软雅黑" pitchFamily="34" charset="-122"/>
                <a:sym typeface="+mn-ea"/>
              </a:rPr>
              <a:t>私钥容量域，分析不同信源分布下密钥容量域的表达形式；基于</a:t>
            </a:r>
            <a:r>
              <a:rPr lang="zh-CN" altLang="en-US" sz="2000" b="1" dirty="0">
                <a:solidFill>
                  <a:srgbClr val="9C2020"/>
                </a:solidFill>
                <a:latin typeface="微软雅黑" pitchFamily="34" charset="-122"/>
                <a:ea typeface="微软雅黑" pitchFamily="34" charset="-122"/>
                <a:sym typeface="+mn-ea"/>
              </a:rPr>
              <a:t>联合典型序列译码</a:t>
            </a:r>
            <a:r>
              <a:rPr lang="zh-CN" altLang="en-US" sz="2000" b="1" dirty="0">
                <a:latin typeface="微软雅黑" pitchFamily="34" charset="-122"/>
                <a:ea typeface="微软雅黑" pitchFamily="34" charset="-122"/>
                <a:sym typeface="+mn-ea"/>
              </a:rPr>
              <a:t>设计可达密钥生成机制。该研究可为实际密钥生成机制设计提供理论指导。</a:t>
            </a:r>
            <a:endParaRPr lang="zh-CN" altLang="en-US" sz="2000" b="1" dirty="0">
              <a:solidFill>
                <a:srgbClr val="1A1A1A"/>
              </a:solidFill>
              <a:latin typeface="微软雅黑" pitchFamily="34" charset="-122"/>
              <a:ea typeface="微软雅黑" pitchFamily="34" charset="-122"/>
              <a:sym typeface="Wingdings" panose="05000000000000000000" pitchFamily="2" charset="2"/>
            </a:endParaRPr>
          </a:p>
        </p:txBody>
      </p:sp>
      <p:pic>
        <p:nvPicPr>
          <p:cNvPr id="17" name="图片 1">
            <a:extLst>
              <a:ext uri="{FF2B5EF4-FFF2-40B4-BE49-F238E27FC236}">
                <a16:creationId xmlns:a16="http://schemas.microsoft.com/office/drawing/2014/main" id="{4F4F67B6-2169-4FC1-96D9-AF25668DA9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90" y="1231469"/>
            <a:ext cx="3983549" cy="2131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 name="组合 8">
            <a:extLst>
              <a:ext uri="{FF2B5EF4-FFF2-40B4-BE49-F238E27FC236}">
                <a16:creationId xmlns:a16="http://schemas.microsoft.com/office/drawing/2014/main" id="{9EA7CC81-6675-4EA9-BF2F-57CA0658CB1A}"/>
              </a:ext>
            </a:extLst>
          </p:cNvPr>
          <p:cNvGrpSpPr>
            <a:grpSpLocks/>
          </p:cNvGrpSpPr>
          <p:nvPr/>
        </p:nvGrpSpPr>
        <p:grpSpPr bwMode="auto">
          <a:xfrm>
            <a:off x="4161068" y="1145002"/>
            <a:ext cx="4167187" cy="2184690"/>
            <a:chOff x="4287707" y="848434"/>
            <a:chExt cx="4167272" cy="2184359"/>
          </a:xfrm>
        </p:grpSpPr>
        <p:sp>
          <p:nvSpPr>
            <p:cNvPr id="21" name="矩形 34">
              <a:extLst>
                <a:ext uri="{FF2B5EF4-FFF2-40B4-BE49-F238E27FC236}">
                  <a16:creationId xmlns:a16="http://schemas.microsoft.com/office/drawing/2014/main" id="{C3D5B95C-9B0A-46E9-96D3-3F7FAE4015BC}"/>
                </a:ext>
              </a:extLst>
            </p:cNvPr>
            <p:cNvSpPr>
              <a:spLocks noChangeArrowheads="1"/>
            </p:cNvSpPr>
            <p:nvPr/>
          </p:nvSpPr>
          <p:spPr bwMode="auto">
            <a:xfrm>
              <a:off x="4698309" y="1128319"/>
              <a:ext cx="1304925" cy="593560"/>
            </a:xfrm>
            <a:prstGeom prst="rect">
              <a:avLst/>
            </a:prstGeom>
            <a:solidFill>
              <a:srgbClr val="D1FFE0"/>
            </a:solidFill>
            <a:ln w="3175">
              <a:solidFill>
                <a:schemeClr val="tx1"/>
              </a:solidFill>
              <a:miter lim="800000"/>
              <a:headEnd/>
              <a:tailEnd/>
            </a:ln>
          </p:spPr>
          <p:txBody>
            <a:bodyPr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协作终端</a:t>
              </a:r>
              <a:endParaRPr lang="en-US" altLang="zh-CN" sz="1800" b="1" dirty="0">
                <a:solidFill>
                  <a:srgbClr val="002060"/>
                </a:solidFill>
                <a:latin typeface="微软雅黑" panose="020B0503020204020204" pitchFamily="34" charset="-122"/>
                <a:ea typeface="微软雅黑" panose="020B0503020204020204" pitchFamily="34" charset="-122"/>
              </a:endParaRPr>
            </a:p>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信源模型</a:t>
              </a:r>
            </a:p>
          </p:txBody>
        </p:sp>
        <p:sp>
          <p:nvSpPr>
            <p:cNvPr id="22" name="矩形 37">
              <a:extLst>
                <a:ext uri="{FF2B5EF4-FFF2-40B4-BE49-F238E27FC236}">
                  <a16:creationId xmlns:a16="http://schemas.microsoft.com/office/drawing/2014/main" id="{2FB79AD1-0763-458E-B8FB-7DA3DD5B2CFB}"/>
                </a:ext>
              </a:extLst>
            </p:cNvPr>
            <p:cNvSpPr>
              <a:spLocks noChangeArrowheads="1"/>
            </p:cNvSpPr>
            <p:nvPr/>
          </p:nvSpPr>
          <p:spPr bwMode="auto">
            <a:xfrm>
              <a:off x="7104957" y="1122157"/>
              <a:ext cx="1350022" cy="593560"/>
            </a:xfrm>
            <a:prstGeom prst="rect">
              <a:avLst/>
            </a:prstGeom>
            <a:solidFill>
              <a:srgbClr val="D1FFE0"/>
            </a:solidFill>
            <a:ln w="3175">
              <a:solidFill>
                <a:schemeClr val="tx1"/>
              </a:solidFill>
              <a:miter lim="800000"/>
              <a:headEnd/>
              <a:tailEnd/>
            </a:ln>
          </p:spPr>
          <p:txBody>
            <a:bodyPr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密钥</a:t>
              </a:r>
              <a:r>
                <a:rPr lang="en-US" altLang="zh-CN" sz="1800" b="1" dirty="0">
                  <a:solidFill>
                    <a:srgbClr val="002060"/>
                  </a:solidFill>
                  <a:latin typeface="微软雅黑" panose="020B0503020204020204" pitchFamily="34" charset="-122"/>
                  <a:ea typeface="微软雅黑" panose="020B0503020204020204" pitchFamily="34" charset="-122"/>
                </a:rPr>
                <a:t>-</a:t>
              </a:r>
              <a:r>
                <a:rPr lang="zh-CN" altLang="en-US" sz="1800" b="1" dirty="0">
                  <a:solidFill>
                    <a:srgbClr val="002060"/>
                  </a:solidFill>
                  <a:latin typeface="微软雅黑" panose="020B0503020204020204" pitchFamily="34" charset="-122"/>
                  <a:ea typeface="微软雅黑" panose="020B0503020204020204" pitchFamily="34" charset="-122"/>
                </a:rPr>
                <a:t>私钥</a:t>
              </a:r>
              <a:endParaRPr lang="en-US" altLang="zh-CN" sz="1800" b="1" dirty="0">
                <a:solidFill>
                  <a:srgbClr val="002060"/>
                </a:solidFill>
                <a:latin typeface="微软雅黑" panose="020B0503020204020204" pitchFamily="34" charset="-122"/>
                <a:ea typeface="微软雅黑" panose="020B0503020204020204" pitchFamily="34" charset="-122"/>
              </a:endParaRPr>
            </a:p>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容量分析</a:t>
              </a:r>
            </a:p>
          </p:txBody>
        </p:sp>
        <p:sp>
          <p:nvSpPr>
            <p:cNvPr id="23" name="Rectangle 5">
              <a:extLst>
                <a:ext uri="{FF2B5EF4-FFF2-40B4-BE49-F238E27FC236}">
                  <a16:creationId xmlns:a16="http://schemas.microsoft.com/office/drawing/2014/main" id="{7FF37B83-1CE4-4C5F-8D80-7D259A75BCA2}"/>
                </a:ext>
              </a:extLst>
            </p:cNvPr>
            <p:cNvSpPr>
              <a:spLocks noChangeArrowheads="1"/>
            </p:cNvSpPr>
            <p:nvPr/>
          </p:nvSpPr>
          <p:spPr bwMode="auto">
            <a:xfrm>
              <a:off x="7111232" y="2425384"/>
              <a:ext cx="1343024" cy="593560"/>
            </a:xfrm>
            <a:prstGeom prst="rect">
              <a:avLst/>
            </a:prstGeom>
            <a:solidFill>
              <a:srgbClr val="D1FFE0"/>
            </a:solidFill>
            <a:ln w="3175">
              <a:solidFill>
                <a:schemeClr val="tx1"/>
              </a:solidFill>
              <a:miter lim="800000"/>
              <a:headEnd/>
              <a:tailEnd/>
            </a:ln>
          </p:spPr>
          <p:txBody>
            <a:bodyPr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a:solidFill>
                    <a:srgbClr val="002060"/>
                  </a:solidFill>
                  <a:latin typeface="微软雅黑" panose="020B0503020204020204" pitchFamily="34" charset="-122"/>
                  <a:ea typeface="微软雅黑" panose="020B0503020204020204" pitchFamily="34" charset="-122"/>
                </a:rPr>
                <a:t>信源分布</a:t>
              </a:r>
              <a:endParaRPr lang="en-US" altLang="zh-CN" sz="1800" b="1">
                <a:solidFill>
                  <a:srgbClr val="002060"/>
                </a:solidFill>
                <a:latin typeface="微软雅黑" panose="020B0503020204020204" pitchFamily="34" charset="-122"/>
                <a:ea typeface="微软雅黑" panose="020B0503020204020204" pitchFamily="34" charset="-122"/>
              </a:endParaRPr>
            </a:p>
            <a:p>
              <a:pPr algn="ctr" eaLnBrk="1" hangingPunct="1">
                <a:lnSpc>
                  <a:spcPts val="2400"/>
                </a:lnSpc>
                <a:buFont typeface="Arial" panose="020B0604020202020204" pitchFamily="34" charset="0"/>
                <a:buNone/>
              </a:pPr>
              <a:r>
                <a:rPr lang="zh-CN" altLang="en-US" sz="1800" b="1">
                  <a:solidFill>
                    <a:srgbClr val="002060"/>
                  </a:solidFill>
                  <a:latin typeface="微软雅黑" panose="020B0503020204020204" pitchFamily="34" charset="-122"/>
                  <a:ea typeface="微软雅黑" panose="020B0503020204020204" pitchFamily="34" charset="-122"/>
                </a:rPr>
                <a:t>情况增多</a:t>
              </a:r>
            </a:p>
          </p:txBody>
        </p:sp>
        <p:sp>
          <p:nvSpPr>
            <p:cNvPr id="24" name="右箭头 1">
              <a:extLst>
                <a:ext uri="{FF2B5EF4-FFF2-40B4-BE49-F238E27FC236}">
                  <a16:creationId xmlns:a16="http://schemas.microsoft.com/office/drawing/2014/main" id="{460460FE-6E48-4AC1-92B2-43C525C092D9}"/>
                </a:ext>
              </a:extLst>
            </p:cNvPr>
            <p:cNvSpPr/>
            <p:nvPr/>
          </p:nvSpPr>
          <p:spPr>
            <a:xfrm>
              <a:off x="6038755" y="1178874"/>
              <a:ext cx="1031896" cy="490464"/>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dirty="0">
                <a:solidFill>
                  <a:srgbClr val="FFFF00"/>
                </a:solidFill>
                <a:latin typeface="微软雅黑" pitchFamily="34" charset="-122"/>
              </a:endParaRPr>
            </a:p>
          </p:txBody>
        </p:sp>
        <p:sp>
          <p:nvSpPr>
            <p:cNvPr id="25" name="右箭头 32">
              <a:extLst>
                <a:ext uri="{FF2B5EF4-FFF2-40B4-BE49-F238E27FC236}">
                  <a16:creationId xmlns:a16="http://schemas.microsoft.com/office/drawing/2014/main" id="{57B9D985-494E-4F79-827F-0CD48382C22C}"/>
                </a:ext>
              </a:extLst>
            </p:cNvPr>
            <p:cNvSpPr/>
            <p:nvPr/>
          </p:nvSpPr>
          <p:spPr>
            <a:xfrm rot="5400000">
              <a:off x="5033905" y="1856594"/>
              <a:ext cx="671410" cy="468322"/>
            </a:xfrm>
            <a:prstGeom prst="rightArrow">
              <a:avLst/>
            </a:prstGeom>
            <a:solidFill>
              <a:schemeClr val="bg1">
                <a:lumMod val="8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endParaRPr lang="zh-CN" altLang="en-US" sz="1600" b="1" dirty="0">
                <a:solidFill>
                  <a:srgbClr val="FFFF00"/>
                </a:solidFill>
                <a:latin typeface="微软雅黑" pitchFamily="34" charset="-122"/>
              </a:endParaRPr>
            </a:p>
          </p:txBody>
        </p:sp>
        <p:sp>
          <p:nvSpPr>
            <p:cNvPr id="36" name="文本框 2">
              <a:extLst>
                <a:ext uri="{FF2B5EF4-FFF2-40B4-BE49-F238E27FC236}">
                  <a16:creationId xmlns:a16="http://schemas.microsoft.com/office/drawing/2014/main" id="{7B9AE747-573F-4A40-B13E-AC94ED0A8518}"/>
                </a:ext>
              </a:extLst>
            </p:cNvPr>
            <p:cNvSpPr txBox="1">
              <a:spLocks noChangeArrowheads="1"/>
            </p:cNvSpPr>
            <p:nvPr/>
          </p:nvSpPr>
          <p:spPr bwMode="auto">
            <a:xfrm>
              <a:off x="6003233" y="848434"/>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pPr>
              <a:r>
                <a:rPr lang="zh-CN" altLang="en-US" sz="1600" b="1" dirty="0">
                  <a:solidFill>
                    <a:srgbClr val="002060"/>
                  </a:solidFill>
                  <a:latin typeface="微软雅黑" panose="020B0503020204020204" pitchFamily="34" charset="-122"/>
                  <a:ea typeface="微软雅黑" panose="020B0503020204020204" pitchFamily="34" charset="-122"/>
                </a:rPr>
                <a:t>研究目标</a:t>
              </a:r>
            </a:p>
          </p:txBody>
        </p:sp>
        <p:sp>
          <p:nvSpPr>
            <p:cNvPr id="37" name="文本框 2">
              <a:extLst>
                <a:ext uri="{FF2B5EF4-FFF2-40B4-BE49-F238E27FC236}">
                  <a16:creationId xmlns:a16="http://schemas.microsoft.com/office/drawing/2014/main" id="{104433A6-62C4-4399-B440-5DB75CC8334F}"/>
                </a:ext>
              </a:extLst>
            </p:cNvPr>
            <p:cNvSpPr txBox="1">
              <a:spLocks noChangeArrowheads="1"/>
            </p:cNvSpPr>
            <p:nvPr/>
          </p:nvSpPr>
          <p:spPr bwMode="auto">
            <a:xfrm>
              <a:off x="6207642" y="2263399"/>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pPr>
              <a:r>
                <a:rPr lang="zh-CN" altLang="en-US" sz="1600" b="1" dirty="0">
                  <a:solidFill>
                    <a:srgbClr val="002060"/>
                  </a:solidFill>
                  <a:latin typeface="微软雅黑" panose="020B0503020204020204" pitchFamily="34" charset="-122"/>
                  <a:ea typeface="微软雅黑" panose="020B0503020204020204" pitchFamily="34" charset="-122"/>
                </a:rPr>
                <a:t>挑战</a:t>
              </a:r>
            </a:p>
          </p:txBody>
        </p:sp>
        <p:sp>
          <p:nvSpPr>
            <p:cNvPr id="38" name="文本框 2">
              <a:extLst>
                <a:ext uri="{FF2B5EF4-FFF2-40B4-BE49-F238E27FC236}">
                  <a16:creationId xmlns:a16="http://schemas.microsoft.com/office/drawing/2014/main" id="{BDED90F5-3A1D-4FA3-AC36-1783744753D2}"/>
                </a:ext>
              </a:extLst>
            </p:cNvPr>
            <p:cNvSpPr txBox="1">
              <a:spLocks noChangeArrowheads="1"/>
            </p:cNvSpPr>
            <p:nvPr/>
          </p:nvSpPr>
          <p:spPr bwMode="auto">
            <a:xfrm>
              <a:off x="4287707" y="1847684"/>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pPr>
              <a:r>
                <a:rPr lang="zh-CN" altLang="en-US" sz="1600" b="1" dirty="0">
                  <a:solidFill>
                    <a:srgbClr val="002060"/>
                  </a:solidFill>
                  <a:latin typeface="微软雅黑" panose="020B0503020204020204" pitchFamily="34" charset="-122"/>
                  <a:ea typeface="微软雅黑" panose="020B0503020204020204" pitchFamily="34" charset="-122"/>
                </a:rPr>
                <a:t>理论基础</a:t>
              </a:r>
            </a:p>
          </p:txBody>
        </p:sp>
        <p:sp>
          <p:nvSpPr>
            <p:cNvPr id="39" name="矩形 34">
              <a:extLst>
                <a:ext uri="{FF2B5EF4-FFF2-40B4-BE49-F238E27FC236}">
                  <a16:creationId xmlns:a16="http://schemas.microsoft.com/office/drawing/2014/main" id="{B1D06D49-3A21-4B40-A2AE-F05CC27F436F}"/>
                </a:ext>
              </a:extLst>
            </p:cNvPr>
            <p:cNvSpPr>
              <a:spLocks noChangeArrowheads="1"/>
            </p:cNvSpPr>
            <p:nvPr/>
          </p:nvSpPr>
          <p:spPr bwMode="auto">
            <a:xfrm>
              <a:off x="4698309" y="2439233"/>
              <a:ext cx="1304925" cy="593560"/>
            </a:xfrm>
            <a:prstGeom prst="rect">
              <a:avLst/>
            </a:prstGeom>
            <a:solidFill>
              <a:srgbClr val="D1FFE0"/>
            </a:solidFill>
            <a:ln w="3175">
              <a:solidFill>
                <a:schemeClr val="tx1"/>
              </a:solidFill>
              <a:miter lim="800000"/>
              <a:headEnd/>
              <a:tailEnd/>
            </a:ln>
          </p:spPr>
          <p:txBody>
            <a:bodyPr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a:solidFill>
                    <a:srgbClr val="002060"/>
                  </a:solidFill>
                  <a:latin typeface="微软雅黑" panose="020B0503020204020204" pitchFamily="34" charset="-122"/>
                  <a:ea typeface="微软雅黑" panose="020B0503020204020204" pitchFamily="34" charset="-122"/>
                </a:rPr>
                <a:t>割集理论</a:t>
              </a:r>
              <a:endParaRPr lang="en-US" altLang="zh-CN" sz="1800" b="1">
                <a:solidFill>
                  <a:srgbClr val="002060"/>
                </a:solidFill>
                <a:latin typeface="微软雅黑" panose="020B0503020204020204" pitchFamily="34" charset="-122"/>
                <a:ea typeface="微软雅黑" panose="020B0503020204020204" pitchFamily="34" charset="-122"/>
              </a:endParaRPr>
            </a:p>
            <a:p>
              <a:pPr algn="ctr" eaLnBrk="1" hangingPunct="1">
                <a:lnSpc>
                  <a:spcPts val="2400"/>
                </a:lnSpc>
                <a:buFont typeface="Arial" panose="020B0604020202020204" pitchFamily="34" charset="0"/>
                <a:buNone/>
              </a:pPr>
              <a:r>
                <a:rPr lang="zh-CN" altLang="en-US" sz="1800" b="1">
                  <a:solidFill>
                    <a:srgbClr val="002060"/>
                  </a:solidFill>
                  <a:latin typeface="微软雅黑" panose="020B0503020204020204" pitchFamily="34" charset="-122"/>
                  <a:ea typeface="微软雅黑" panose="020B0503020204020204" pitchFamily="34" charset="-122"/>
                </a:rPr>
                <a:t>典型序列</a:t>
              </a:r>
            </a:p>
          </p:txBody>
        </p:sp>
        <p:sp>
          <p:nvSpPr>
            <p:cNvPr id="40" name="右箭头 1">
              <a:extLst>
                <a:ext uri="{FF2B5EF4-FFF2-40B4-BE49-F238E27FC236}">
                  <a16:creationId xmlns:a16="http://schemas.microsoft.com/office/drawing/2014/main" id="{BC699CA4-A9FB-4137-A343-584443B558AC}"/>
                </a:ext>
              </a:extLst>
            </p:cNvPr>
            <p:cNvSpPr/>
            <p:nvPr/>
          </p:nvSpPr>
          <p:spPr>
            <a:xfrm>
              <a:off x="6035313" y="2476211"/>
              <a:ext cx="1031896" cy="490464"/>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dirty="0">
                <a:solidFill>
                  <a:srgbClr val="FFFF00"/>
                </a:solidFill>
                <a:latin typeface="微软雅黑" pitchFamily="34" charset="-122"/>
              </a:endParaRPr>
            </a:p>
          </p:txBody>
        </p:sp>
      </p:grpSp>
      <p:cxnSp>
        <p:nvCxnSpPr>
          <p:cNvPr id="41" name="直接连接符 40">
            <a:extLst>
              <a:ext uri="{FF2B5EF4-FFF2-40B4-BE49-F238E27FC236}">
                <a16:creationId xmlns:a16="http://schemas.microsoft.com/office/drawing/2014/main" id="{03ECC17A-7AE9-4781-B0FD-DA520D880743}"/>
              </a:ext>
            </a:extLst>
          </p:cNvPr>
          <p:cNvCxnSpPr/>
          <p:nvPr/>
        </p:nvCxnSpPr>
        <p:spPr>
          <a:xfrm>
            <a:off x="4148139" y="1231469"/>
            <a:ext cx="0" cy="2168525"/>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42" name="圆角矩形 9">
            <a:extLst>
              <a:ext uri="{FF2B5EF4-FFF2-40B4-BE49-F238E27FC236}">
                <a16:creationId xmlns:a16="http://schemas.microsoft.com/office/drawing/2014/main" id="{686D36F7-16D8-4C42-AC24-0E1792465690}"/>
              </a:ext>
            </a:extLst>
          </p:cNvPr>
          <p:cNvSpPr/>
          <p:nvPr/>
        </p:nvSpPr>
        <p:spPr>
          <a:xfrm>
            <a:off x="152401" y="4806324"/>
            <a:ext cx="11873344" cy="1833563"/>
          </a:xfrm>
          <a:prstGeom prst="roundRect">
            <a:avLst>
              <a:gd name="adj" fmla="val 9876"/>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90204" pitchFamily="34" charset="0"/>
              <a:buNone/>
              <a:defRPr/>
            </a:pPr>
            <a:endParaRPr lang="zh-CN" altLang="en-US">
              <a:solidFill>
                <a:srgbClr val="FFFFFF"/>
              </a:solidFill>
            </a:endParaRPr>
          </a:p>
        </p:txBody>
      </p:sp>
      <p:sp>
        <p:nvSpPr>
          <p:cNvPr id="45" name="transform">
            <a:extLst>
              <a:ext uri="{FF2B5EF4-FFF2-40B4-BE49-F238E27FC236}">
                <a16:creationId xmlns:a16="http://schemas.microsoft.com/office/drawing/2014/main" id="{377A46E8-DB74-425E-B88D-031EBE93059D}"/>
              </a:ext>
            </a:extLst>
          </p:cNvPr>
          <p:cNvSpPr txBox="1">
            <a:spLocks noChangeArrowheads="1"/>
          </p:cNvSpPr>
          <p:nvPr/>
        </p:nvSpPr>
        <p:spPr bwMode="auto">
          <a:xfrm>
            <a:off x="9088281" y="2812062"/>
            <a:ext cx="243762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密钥容量域：割集界</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sp>
        <p:nvSpPr>
          <p:cNvPr id="46" name="transform">
            <a:extLst>
              <a:ext uri="{FF2B5EF4-FFF2-40B4-BE49-F238E27FC236}">
                <a16:creationId xmlns:a16="http://schemas.microsoft.com/office/drawing/2014/main" id="{86C4B999-5999-4B8C-94BE-20FE4F8251CB}"/>
              </a:ext>
            </a:extLst>
          </p:cNvPr>
          <p:cNvSpPr txBox="1">
            <a:spLocks noChangeArrowheads="1"/>
          </p:cNvSpPr>
          <p:nvPr/>
        </p:nvSpPr>
        <p:spPr bwMode="auto">
          <a:xfrm>
            <a:off x="1121563" y="6250205"/>
            <a:ext cx="399742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码本分配方案</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联合典型序列译码</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sp>
        <p:nvSpPr>
          <p:cNvPr id="47" name="右箭头 32">
            <a:extLst>
              <a:ext uri="{FF2B5EF4-FFF2-40B4-BE49-F238E27FC236}">
                <a16:creationId xmlns:a16="http://schemas.microsoft.com/office/drawing/2014/main" id="{1585AC79-4606-4469-8A15-ACD04EFFDC70}"/>
              </a:ext>
            </a:extLst>
          </p:cNvPr>
          <p:cNvSpPr/>
          <p:nvPr/>
        </p:nvSpPr>
        <p:spPr>
          <a:xfrm rot="10800000">
            <a:off x="5706825" y="5342657"/>
            <a:ext cx="946467" cy="471934"/>
          </a:xfrm>
          <a:prstGeom prst="rightArrow">
            <a:avLst/>
          </a:prstGeom>
          <a:solidFill>
            <a:schemeClr val="bg1">
              <a:lumMod val="75000"/>
            </a:schemeClr>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endParaRPr lang="zh-CN" altLang="en-US" sz="1600" b="1" dirty="0">
              <a:solidFill>
                <a:srgbClr val="FFFF00"/>
              </a:solidFill>
              <a:latin typeface="微软雅黑" pitchFamily="34" charset="-122"/>
            </a:endParaRPr>
          </a:p>
        </p:txBody>
      </p:sp>
      <p:grpSp>
        <p:nvGrpSpPr>
          <p:cNvPr id="5" name="组合 4">
            <a:extLst>
              <a:ext uri="{FF2B5EF4-FFF2-40B4-BE49-F238E27FC236}">
                <a16:creationId xmlns:a16="http://schemas.microsoft.com/office/drawing/2014/main" id="{02B41B37-3803-4117-AD5D-34B190D9E053}"/>
              </a:ext>
            </a:extLst>
          </p:cNvPr>
          <p:cNvGrpSpPr/>
          <p:nvPr/>
        </p:nvGrpSpPr>
        <p:grpSpPr>
          <a:xfrm>
            <a:off x="8552481" y="1398099"/>
            <a:ext cx="3548798" cy="1138238"/>
            <a:chOff x="5163745" y="4914178"/>
            <a:chExt cx="3548798" cy="1138238"/>
          </a:xfrm>
        </p:grpSpPr>
        <p:sp>
          <p:nvSpPr>
            <p:cNvPr id="48" name="圆角矩形 9">
              <a:extLst>
                <a:ext uri="{FF2B5EF4-FFF2-40B4-BE49-F238E27FC236}">
                  <a16:creationId xmlns:a16="http://schemas.microsoft.com/office/drawing/2014/main" id="{515310AC-C529-4ED4-893C-610675646A55}"/>
                </a:ext>
              </a:extLst>
            </p:cNvPr>
            <p:cNvSpPr/>
            <p:nvPr/>
          </p:nvSpPr>
          <p:spPr>
            <a:xfrm>
              <a:off x="5163745" y="4914178"/>
              <a:ext cx="3521688" cy="1138238"/>
            </a:xfrm>
            <a:prstGeom prst="roundRect">
              <a:avLst>
                <a:gd name="adj" fmla="val 9876"/>
              </a:avLst>
            </a:prstGeom>
            <a:solidFill>
              <a:srgbClr val="FFF4D1">
                <a:alpha val="70000"/>
              </a:srgbClr>
            </a:solidFill>
            <a:ln>
              <a:no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90204" pitchFamily="34" charset="0"/>
                <a:buNone/>
                <a:defRPr/>
              </a:pPr>
              <a:endParaRPr lang="zh-CN" altLang="en-US">
                <a:solidFill>
                  <a:srgbClr val="FFFFFF"/>
                </a:solidFill>
              </a:endParaRPr>
            </a:p>
          </p:txBody>
        </p:sp>
        <p:pic>
          <p:nvPicPr>
            <p:cNvPr id="49" name="图片 30">
              <a:extLst>
                <a:ext uri="{FF2B5EF4-FFF2-40B4-BE49-F238E27FC236}">
                  <a16:creationId xmlns:a16="http://schemas.microsoft.com/office/drawing/2014/main" id="{4EF1053D-38AE-4581-BAAF-E78871EA76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2418" y="5029117"/>
              <a:ext cx="3540125"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0" name="图片 37">
            <a:extLst>
              <a:ext uri="{FF2B5EF4-FFF2-40B4-BE49-F238E27FC236}">
                <a16:creationId xmlns:a16="http://schemas.microsoft.com/office/drawing/2014/main" id="{2AD9FD11-0F3B-444C-A679-63F39854B1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3444" y="4863504"/>
            <a:ext cx="4713661" cy="1270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图片 50">
            <a:extLst>
              <a:ext uri="{FF2B5EF4-FFF2-40B4-BE49-F238E27FC236}">
                <a16:creationId xmlns:a16="http://schemas.microsoft.com/office/drawing/2014/main" id="{55FAE5B3-0543-43A2-A97B-17B103F22055}"/>
              </a:ext>
            </a:extLst>
          </p:cNvPr>
          <p:cNvPicPr/>
          <p:nvPr/>
        </p:nvPicPr>
        <p:blipFill>
          <a:blip r:embed="rId7"/>
          <a:stretch>
            <a:fillRect/>
          </a:stretch>
        </p:blipFill>
        <p:spPr>
          <a:xfrm>
            <a:off x="6883013" y="4903026"/>
            <a:ext cx="4252511" cy="1351196"/>
          </a:xfrm>
          <a:prstGeom prst="rect">
            <a:avLst/>
          </a:prstGeom>
        </p:spPr>
      </p:pic>
      <p:cxnSp>
        <p:nvCxnSpPr>
          <p:cNvPr id="28" name="直接连接符 27">
            <a:extLst>
              <a:ext uri="{FF2B5EF4-FFF2-40B4-BE49-F238E27FC236}">
                <a16:creationId xmlns:a16="http://schemas.microsoft.com/office/drawing/2014/main" id="{554ABC66-99D7-4DA7-AE2D-B0C56EEA8A5C}"/>
              </a:ext>
            </a:extLst>
          </p:cNvPr>
          <p:cNvCxnSpPr/>
          <p:nvPr/>
        </p:nvCxnSpPr>
        <p:spPr>
          <a:xfrm>
            <a:off x="8443914" y="1264355"/>
            <a:ext cx="0" cy="2168525"/>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29" name="transform">
            <a:extLst>
              <a:ext uri="{FF2B5EF4-FFF2-40B4-BE49-F238E27FC236}">
                <a16:creationId xmlns:a16="http://schemas.microsoft.com/office/drawing/2014/main" id="{C9A94944-B3E3-4241-A82A-10F532CBF0BC}"/>
              </a:ext>
            </a:extLst>
          </p:cNvPr>
          <p:cNvSpPr txBox="1">
            <a:spLocks noChangeArrowheads="1"/>
          </p:cNvSpPr>
          <p:nvPr/>
        </p:nvSpPr>
        <p:spPr bwMode="auto">
          <a:xfrm>
            <a:off x="8117725" y="6250205"/>
            <a:ext cx="235659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密钥容量区域分析</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5670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7703A0E1-6B63-1B45-BDD6-ABA8DD69A2CD}" type="slidenum">
              <a:rPr lang="zh-CN" altLang="en-US" smtClean="0"/>
              <a:pPr>
                <a:defRPr/>
              </a:pPr>
              <a:t>9</a:t>
            </a:fld>
            <a:endParaRPr lang="en-US" altLang="zh-CN"/>
          </a:p>
        </p:txBody>
      </p:sp>
      <p:sp>
        <p:nvSpPr>
          <p:cNvPr id="6" name="矩形 4"/>
          <p:cNvSpPr>
            <a:spLocks noChangeArrowheads="1"/>
          </p:cNvSpPr>
          <p:nvPr/>
        </p:nvSpPr>
        <p:spPr bwMode="auto">
          <a:xfrm>
            <a:off x="-120435" y="515803"/>
            <a:ext cx="1228898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0" fontAlgn="base" hangingPunct="0">
              <a:spcBef>
                <a:spcPct val="0"/>
              </a:spcBef>
              <a:spcAft>
                <a:spcPct val="0"/>
              </a:spcAft>
            </a:pPr>
            <a:r>
              <a:rPr lang="zh-CN" altLang="en-US" sz="3600" b="1" dirty="0">
                <a:solidFill>
                  <a:srgbClr val="8E0000"/>
                </a:solidFill>
                <a:latin typeface="微软雅黑" charset="0"/>
                <a:ea typeface="微软雅黑" charset="0"/>
              </a:rPr>
              <a:t>研究成果二：基于部分可信协作终端的两密钥生成</a:t>
            </a:r>
            <a:endParaRPr lang="en-US" altLang="zh-CN" sz="3600" b="1" dirty="0">
              <a:solidFill>
                <a:srgbClr val="8E0000"/>
              </a:solidFill>
              <a:latin typeface="微软雅黑" charset="0"/>
              <a:ea typeface="微软雅黑" charset="0"/>
            </a:endParaRPr>
          </a:p>
        </p:txBody>
      </p:sp>
      <p:pic>
        <p:nvPicPr>
          <p:cNvPr id="10" name="图片 9">
            <a:extLst>
              <a:ext uri="{FF2B5EF4-FFF2-40B4-BE49-F238E27FC236}">
                <a16:creationId xmlns:a16="http://schemas.microsoft.com/office/drawing/2014/main" id="{DDEB0958-439D-49C3-BC80-6281BBED842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5211" y="190840"/>
            <a:ext cx="2413000" cy="436245"/>
          </a:xfrm>
          <a:prstGeom prst="rect">
            <a:avLst/>
          </a:prstGeom>
          <a:noFill/>
          <a:ln>
            <a:noFill/>
          </a:ln>
        </p:spPr>
      </p:pic>
      <p:sp>
        <p:nvSpPr>
          <p:cNvPr id="16" name="圆角矩形 14">
            <a:extLst>
              <a:ext uri="{FF2B5EF4-FFF2-40B4-BE49-F238E27FC236}">
                <a16:creationId xmlns:a16="http://schemas.microsoft.com/office/drawing/2014/main" id="{CC25124B-9645-4BD6-BCFD-5C27C011B963}"/>
              </a:ext>
            </a:extLst>
          </p:cNvPr>
          <p:cNvSpPr>
            <a:spLocks noChangeArrowheads="1"/>
          </p:cNvSpPr>
          <p:nvPr/>
        </p:nvSpPr>
        <p:spPr bwMode="auto">
          <a:xfrm>
            <a:off x="44612" y="3519503"/>
            <a:ext cx="12102776" cy="1098396"/>
          </a:xfrm>
          <a:prstGeom prst="roundRect">
            <a:avLst>
              <a:gd name="adj" fmla="val 0"/>
            </a:avLst>
          </a:prstGeom>
          <a:solidFill>
            <a:schemeClr val="bg1">
              <a:lumMod val="85000"/>
            </a:schemeClr>
          </a:solidFill>
          <a:ln w="38100" cmpd="thickThin">
            <a:noFill/>
            <a:bevel/>
          </a:ln>
          <a:effectLst>
            <a:outerShdw blurRad="50800" dist="38100" dir="2700000" algn="tl" rotWithShape="0">
              <a:prstClr val="black">
                <a:alpha val="40000"/>
              </a:prstClr>
            </a:outerShdw>
          </a:effectLst>
        </p:spPr>
        <p:txBody>
          <a:bodyPr lIns="108000" rIns="108000"/>
          <a:lstStyle/>
          <a:p>
            <a:pPr algn="just">
              <a:lnSpc>
                <a:spcPts val="3600"/>
              </a:lnSpc>
              <a:buFont typeface="Arial" panose="020B0604020202090204" pitchFamily="34" charset="0"/>
              <a:buNone/>
              <a:defRPr/>
            </a:pPr>
            <a:r>
              <a:rPr lang="en-US" altLang="zh-CN" sz="2000" b="1" dirty="0">
                <a:latin typeface="微软雅黑" pitchFamily="34" charset="-122"/>
                <a:ea typeface="微软雅黑" pitchFamily="34" charset="-122"/>
                <a:sym typeface="+mn-ea"/>
              </a:rPr>
              <a:t>       </a:t>
            </a:r>
            <a:r>
              <a:rPr lang="zh-CN" altLang="en-US" sz="2000" b="1" dirty="0">
                <a:latin typeface="微软雅黑" pitchFamily="34" charset="-122"/>
                <a:ea typeface="微软雅黑" pitchFamily="34" charset="-122"/>
                <a:sym typeface="+mn-ea"/>
              </a:rPr>
              <a:t>针对部分可信协作终端信源模型，基于</a:t>
            </a:r>
            <a:r>
              <a:rPr lang="zh-CN" altLang="en-US" sz="2000" b="1" dirty="0">
                <a:solidFill>
                  <a:srgbClr val="9C2020"/>
                </a:solidFill>
                <a:latin typeface="微软雅黑" pitchFamily="34" charset="-122"/>
                <a:ea typeface="微软雅黑" pitchFamily="34" charset="-122"/>
                <a:sym typeface="+mn-ea"/>
              </a:rPr>
              <a:t>割集理论</a:t>
            </a:r>
            <a:r>
              <a:rPr lang="zh-CN" altLang="en-US" sz="2000" b="1" dirty="0">
                <a:latin typeface="微软雅黑" pitchFamily="34" charset="-122"/>
                <a:ea typeface="微软雅黑" pitchFamily="34" charset="-122"/>
                <a:sym typeface="+mn-ea"/>
              </a:rPr>
              <a:t>推导两密钥容量域，分析不同信源分布下密钥容量域的表达形式；基于</a:t>
            </a:r>
            <a:r>
              <a:rPr lang="zh-CN" altLang="en-US" sz="2000" b="1" dirty="0">
                <a:solidFill>
                  <a:srgbClr val="9C2020"/>
                </a:solidFill>
                <a:latin typeface="微软雅黑" pitchFamily="34" charset="-122"/>
                <a:ea typeface="微软雅黑" pitchFamily="34" charset="-122"/>
                <a:sym typeface="+mn-ea"/>
              </a:rPr>
              <a:t>联合典型序列译码</a:t>
            </a:r>
            <a:r>
              <a:rPr lang="zh-CN" altLang="en-US" sz="2000" b="1" dirty="0">
                <a:latin typeface="微软雅黑" pitchFamily="34" charset="-122"/>
                <a:ea typeface="微软雅黑" pitchFamily="34" charset="-122"/>
                <a:sym typeface="+mn-ea"/>
              </a:rPr>
              <a:t>设计可达密钥生成机制。</a:t>
            </a:r>
            <a:endParaRPr lang="zh-CN" altLang="en-US" sz="2000" b="1" dirty="0">
              <a:solidFill>
                <a:srgbClr val="1A1A1A"/>
              </a:solidFill>
              <a:latin typeface="微软雅黑" pitchFamily="34" charset="-122"/>
              <a:ea typeface="微软雅黑" pitchFamily="34" charset="-122"/>
              <a:sym typeface="Wingdings" panose="05000000000000000000" pitchFamily="2" charset="2"/>
            </a:endParaRPr>
          </a:p>
        </p:txBody>
      </p:sp>
      <p:grpSp>
        <p:nvGrpSpPr>
          <p:cNvPr id="20" name="组合 8">
            <a:extLst>
              <a:ext uri="{FF2B5EF4-FFF2-40B4-BE49-F238E27FC236}">
                <a16:creationId xmlns:a16="http://schemas.microsoft.com/office/drawing/2014/main" id="{9EA7CC81-6675-4EA9-BF2F-57CA0658CB1A}"/>
              </a:ext>
            </a:extLst>
          </p:cNvPr>
          <p:cNvGrpSpPr>
            <a:grpSpLocks/>
          </p:cNvGrpSpPr>
          <p:nvPr/>
        </p:nvGrpSpPr>
        <p:grpSpPr bwMode="auto">
          <a:xfrm>
            <a:off x="4161068" y="1160637"/>
            <a:ext cx="4166465" cy="2169055"/>
            <a:chOff x="4287707" y="864067"/>
            <a:chExt cx="4166550" cy="2168726"/>
          </a:xfrm>
        </p:grpSpPr>
        <p:sp>
          <p:nvSpPr>
            <p:cNvPr id="21" name="矩形 34">
              <a:extLst>
                <a:ext uri="{FF2B5EF4-FFF2-40B4-BE49-F238E27FC236}">
                  <a16:creationId xmlns:a16="http://schemas.microsoft.com/office/drawing/2014/main" id="{C3D5B95C-9B0A-46E9-96D3-3F7FAE4015BC}"/>
                </a:ext>
              </a:extLst>
            </p:cNvPr>
            <p:cNvSpPr>
              <a:spLocks noChangeArrowheads="1"/>
            </p:cNvSpPr>
            <p:nvPr/>
          </p:nvSpPr>
          <p:spPr bwMode="auto">
            <a:xfrm>
              <a:off x="4514300" y="1128364"/>
              <a:ext cx="1488934" cy="593470"/>
            </a:xfrm>
            <a:prstGeom prst="rect">
              <a:avLst/>
            </a:prstGeom>
            <a:solidFill>
              <a:srgbClr val="D1FFE0"/>
            </a:solidFill>
            <a:ln w="3175">
              <a:solidFill>
                <a:schemeClr val="tx1"/>
              </a:solidFill>
              <a:miter lim="800000"/>
              <a:headEnd/>
              <a:tailEnd/>
            </a:ln>
          </p:spPr>
          <p:txBody>
            <a:bodyPr wrap="square"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部分可信协作终端信源模型</a:t>
              </a:r>
            </a:p>
          </p:txBody>
        </p:sp>
        <p:sp>
          <p:nvSpPr>
            <p:cNvPr id="22" name="矩形 37">
              <a:extLst>
                <a:ext uri="{FF2B5EF4-FFF2-40B4-BE49-F238E27FC236}">
                  <a16:creationId xmlns:a16="http://schemas.microsoft.com/office/drawing/2014/main" id="{2FB79AD1-0763-458E-B8FB-7DA3DD5B2CFB}"/>
                </a:ext>
              </a:extLst>
            </p:cNvPr>
            <p:cNvSpPr>
              <a:spLocks noChangeArrowheads="1"/>
            </p:cNvSpPr>
            <p:nvPr/>
          </p:nvSpPr>
          <p:spPr bwMode="auto">
            <a:xfrm>
              <a:off x="6842185" y="1122202"/>
              <a:ext cx="1612070" cy="593470"/>
            </a:xfrm>
            <a:prstGeom prst="rect">
              <a:avLst/>
            </a:prstGeom>
            <a:solidFill>
              <a:srgbClr val="D1FFE0"/>
            </a:solidFill>
            <a:ln w="3175">
              <a:solidFill>
                <a:schemeClr val="tx1"/>
              </a:solidFill>
              <a:miter lim="800000"/>
              <a:headEnd/>
              <a:tailEnd/>
            </a:ln>
          </p:spPr>
          <p:txBody>
            <a:bodyPr wrap="square"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两密钥（同时）</a:t>
              </a:r>
              <a:endParaRPr lang="en-US" altLang="zh-CN" sz="1800" b="1" dirty="0">
                <a:solidFill>
                  <a:srgbClr val="002060"/>
                </a:solidFill>
                <a:latin typeface="微软雅黑" panose="020B0503020204020204" pitchFamily="34" charset="-122"/>
                <a:ea typeface="微软雅黑" panose="020B0503020204020204" pitchFamily="34" charset="-122"/>
              </a:endParaRPr>
            </a:p>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容量分析</a:t>
              </a:r>
            </a:p>
          </p:txBody>
        </p:sp>
        <p:sp>
          <p:nvSpPr>
            <p:cNvPr id="23" name="Rectangle 5">
              <a:extLst>
                <a:ext uri="{FF2B5EF4-FFF2-40B4-BE49-F238E27FC236}">
                  <a16:creationId xmlns:a16="http://schemas.microsoft.com/office/drawing/2014/main" id="{7FF37B83-1CE4-4C5F-8D80-7D259A75BCA2}"/>
                </a:ext>
              </a:extLst>
            </p:cNvPr>
            <p:cNvSpPr>
              <a:spLocks noChangeArrowheads="1"/>
            </p:cNvSpPr>
            <p:nvPr/>
          </p:nvSpPr>
          <p:spPr bwMode="auto">
            <a:xfrm>
              <a:off x="6842186" y="2425384"/>
              <a:ext cx="1612071" cy="593560"/>
            </a:xfrm>
            <a:prstGeom prst="rect">
              <a:avLst/>
            </a:prstGeom>
            <a:solidFill>
              <a:srgbClr val="D1FFE0"/>
            </a:solidFill>
            <a:ln w="3175">
              <a:solidFill>
                <a:schemeClr val="tx1"/>
              </a:solidFill>
              <a:miter lim="800000"/>
              <a:headEnd/>
              <a:tailEnd/>
            </a:ln>
          </p:spPr>
          <p:txBody>
            <a:bodyPr wrap="square"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信源分布</a:t>
              </a:r>
              <a:endParaRPr lang="en-US" altLang="zh-CN" sz="1800" b="1" dirty="0">
                <a:solidFill>
                  <a:srgbClr val="002060"/>
                </a:solidFill>
                <a:latin typeface="微软雅黑" panose="020B0503020204020204" pitchFamily="34" charset="-122"/>
                <a:ea typeface="微软雅黑" panose="020B0503020204020204" pitchFamily="34" charset="-122"/>
              </a:endParaRPr>
            </a:p>
            <a:p>
              <a:pPr algn="ctr" eaLnBrk="1" hangingPunct="1">
                <a:lnSpc>
                  <a:spcPts val="2400"/>
                </a:lnSpc>
                <a:buFont typeface="Arial" panose="020B0604020202020204" pitchFamily="34" charset="0"/>
                <a:buNone/>
              </a:pPr>
              <a:r>
                <a:rPr lang="zh-CN" altLang="en-US" sz="1800" b="1" dirty="0">
                  <a:solidFill>
                    <a:srgbClr val="002060"/>
                  </a:solidFill>
                  <a:latin typeface="微软雅黑" panose="020B0503020204020204" pitchFamily="34" charset="-122"/>
                  <a:ea typeface="微软雅黑" panose="020B0503020204020204" pitchFamily="34" charset="-122"/>
                </a:rPr>
                <a:t>情况不同</a:t>
              </a:r>
            </a:p>
          </p:txBody>
        </p:sp>
        <p:sp>
          <p:nvSpPr>
            <p:cNvPr id="24" name="右箭头 1">
              <a:extLst>
                <a:ext uri="{FF2B5EF4-FFF2-40B4-BE49-F238E27FC236}">
                  <a16:creationId xmlns:a16="http://schemas.microsoft.com/office/drawing/2014/main" id="{460460FE-6E48-4AC1-92B2-43C525C092D9}"/>
                </a:ext>
              </a:extLst>
            </p:cNvPr>
            <p:cNvSpPr/>
            <p:nvPr/>
          </p:nvSpPr>
          <p:spPr>
            <a:xfrm>
              <a:off x="6038756" y="1178874"/>
              <a:ext cx="741227" cy="490464"/>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dirty="0">
                <a:solidFill>
                  <a:srgbClr val="FFFF00"/>
                </a:solidFill>
                <a:latin typeface="微软雅黑" pitchFamily="34" charset="-122"/>
              </a:endParaRPr>
            </a:p>
          </p:txBody>
        </p:sp>
        <p:sp>
          <p:nvSpPr>
            <p:cNvPr id="25" name="右箭头 32">
              <a:extLst>
                <a:ext uri="{FF2B5EF4-FFF2-40B4-BE49-F238E27FC236}">
                  <a16:creationId xmlns:a16="http://schemas.microsoft.com/office/drawing/2014/main" id="{57B9D985-494E-4F79-827F-0CD48382C22C}"/>
                </a:ext>
              </a:extLst>
            </p:cNvPr>
            <p:cNvSpPr/>
            <p:nvPr/>
          </p:nvSpPr>
          <p:spPr>
            <a:xfrm rot="5400000">
              <a:off x="5033905" y="1856594"/>
              <a:ext cx="671410" cy="468322"/>
            </a:xfrm>
            <a:prstGeom prst="rightArrow">
              <a:avLst/>
            </a:prstGeom>
            <a:solidFill>
              <a:schemeClr val="bg1">
                <a:lumMod val="85000"/>
              </a:schemeClr>
            </a:solidFill>
            <a:ln>
              <a:noFill/>
            </a:ln>
            <a:extLst/>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endParaRPr lang="zh-CN" altLang="en-US" sz="1600" b="1" dirty="0">
                <a:solidFill>
                  <a:srgbClr val="FFFF00"/>
                </a:solidFill>
                <a:latin typeface="微软雅黑" pitchFamily="34" charset="-122"/>
              </a:endParaRPr>
            </a:p>
          </p:txBody>
        </p:sp>
        <p:sp>
          <p:nvSpPr>
            <p:cNvPr id="36" name="文本框 2">
              <a:extLst>
                <a:ext uri="{FF2B5EF4-FFF2-40B4-BE49-F238E27FC236}">
                  <a16:creationId xmlns:a16="http://schemas.microsoft.com/office/drawing/2014/main" id="{7B9AE747-573F-4A40-B13E-AC94ED0A8518}"/>
                </a:ext>
              </a:extLst>
            </p:cNvPr>
            <p:cNvSpPr txBox="1">
              <a:spLocks noChangeArrowheads="1"/>
            </p:cNvSpPr>
            <p:nvPr/>
          </p:nvSpPr>
          <p:spPr bwMode="auto">
            <a:xfrm>
              <a:off x="5958489" y="864067"/>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pPr>
              <a:r>
                <a:rPr lang="zh-CN" altLang="en-US" sz="1600" b="1" dirty="0">
                  <a:solidFill>
                    <a:srgbClr val="002060"/>
                  </a:solidFill>
                  <a:latin typeface="微软雅黑" panose="020B0503020204020204" pitchFamily="34" charset="-122"/>
                  <a:ea typeface="微软雅黑" panose="020B0503020204020204" pitchFamily="34" charset="-122"/>
                </a:rPr>
                <a:t>研究目标</a:t>
              </a:r>
            </a:p>
          </p:txBody>
        </p:sp>
        <p:sp>
          <p:nvSpPr>
            <p:cNvPr id="37" name="文本框 2">
              <a:extLst>
                <a:ext uri="{FF2B5EF4-FFF2-40B4-BE49-F238E27FC236}">
                  <a16:creationId xmlns:a16="http://schemas.microsoft.com/office/drawing/2014/main" id="{104433A6-62C4-4399-B440-5DB75CC8334F}"/>
                </a:ext>
              </a:extLst>
            </p:cNvPr>
            <p:cNvSpPr txBox="1">
              <a:spLocks noChangeArrowheads="1"/>
            </p:cNvSpPr>
            <p:nvPr/>
          </p:nvSpPr>
          <p:spPr bwMode="auto">
            <a:xfrm>
              <a:off x="6111851" y="2212044"/>
              <a:ext cx="59503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pPr>
              <a:r>
                <a:rPr lang="zh-CN" altLang="en-US" sz="1600" b="1" dirty="0">
                  <a:solidFill>
                    <a:srgbClr val="002060"/>
                  </a:solidFill>
                  <a:latin typeface="微软雅黑" panose="020B0503020204020204" pitchFamily="34" charset="-122"/>
                  <a:ea typeface="微软雅黑" panose="020B0503020204020204" pitchFamily="34" charset="-122"/>
                </a:rPr>
                <a:t>挑战</a:t>
              </a:r>
            </a:p>
          </p:txBody>
        </p:sp>
        <p:sp>
          <p:nvSpPr>
            <p:cNvPr id="38" name="文本框 2">
              <a:extLst>
                <a:ext uri="{FF2B5EF4-FFF2-40B4-BE49-F238E27FC236}">
                  <a16:creationId xmlns:a16="http://schemas.microsoft.com/office/drawing/2014/main" id="{BDED90F5-3A1D-4FA3-AC36-1783744753D2}"/>
                </a:ext>
              </a:extLst>
            </p:cNvPr>
            <p:cNvSpPr txBox="1">
              <a:spLocks noChangeArrowheads="1"/>
            </p:cNvSpPr>
            <p:nvPr/>
          </p:nvSpPr>
          <p:spPr bwMode="auto">
            <a:xfrm>
              <a:off x="4287707" y="1847684"/>
              <a:ext cx="10064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buFont typeface="Arial" panose="020B0604020202020204" pitchFamily="34" charset="0"/>
                <a:buNone/>
              </a:pPr>
              <a:r>
                <a:rPr lang="zh-CN" altLang="en-US" sz="1600" b="1" dirty="0">
                  <a:solidFill>
                    <a:srgbClr val="002060"/>
                  </a:solidFill>
                  <a:latin typeface="微软雅黑" panose="020B0503020204020204" pitchFamily="34" charset="-122"/>
                  <a:ea typeface="微软雅黑" panose="020B0503020204020204" pitchFamily="34" charset="-122"/>
                </a:rPr>
                <a:t>理论基础</a:t>
              </a:r>
            </a:p>
          </p:txBody>
        </p:sp>
        <p:sp>
          <p:nvSpPr>
            <p:cNvPr id="39" name="矩形 34">
              <a:extLst>
                <a:ext uri="{FF2B5EF4-FFF2-40B4-BE49-F238E27FC236}">
                  <a16:creationId xmlns:a16="http://schemas.microsoft.com/office/drawing/2014/main" id="{B1D06D49-3A21-4B40-A2AE-F05CC27F436F}"/>
                </a:ext>
              </a:extLst>
            </p:cNvPr>
            <p:cNvSpPr>
              <a:spLocks noChangeArrowheads="1"/>
            </p:cNvSpPr>
            <p:nvPr/>
          </p:nvSpPr>
          <p:spPr bwMode="auto">
            <a:xfrm>
              <a:off x="4514300" y="2439233"/>
              <a:ext cx="1488934" cy="593560"/>
            </a:xfrm>
            <a:prstGeom prst="rect">
              <a:avLst/>
            </a:prstGeom>
            <a:solidFill>
              <a:srgbClr val="D1FFE0"/>
            </a:solidFill>
            <a:ln w="3175">
              <a:solidFill>
                <a:schemeClr val="tx1"/>
              </a:solidFill>
              <a:miter lim="800000"/>
              <a:headEnd/>
              <a:tailEnd/>
            </a:ln>
          </p:spPr>
          <p:txBody>
            <a:bodyPr wrap="square" lIns="0" tIns="0" rIns="0" bIns="0" anchor="ctr">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eaLnBrk="1" hangingPunct="1">
                <a:lnSpc>
                  <a:spcPts val="2400"/>
                </a:lnSpc>
                <a:buFont typeface="Arial" panose="020B0604020202020204" pitchFamily="34" charset="0"/>
                <a:buNone/>
              </a:pPr>
              <a:r>
                <a:rPr lang="zh-CN" altLang="en-US" sz="1800" b="1">
                  <a:solidFill>
                    <a:srgbClr val="002060"/>
                  </a:solidFill>
                  <a:latin typeface="微软雅黑" panose="020B0503020204020204" pitchFamily="34" charset="-122"/>
                  <a:ea typeface="微软雅黑" panose="020B0503020204020204" pitchFamily="34" charset="-122"/>
                </a:rPr>
                <a:t>割集理论</a:t>
              </a:r>
              <a:endParaRPr lang="en-US" altLang="zh-CN" sz="1800" b="1">
                <a:solidFill>
                  <a:srgbClr val="002060"/>
                </a:solidFill>
                <a:latin typeface="微软雅黑" panose="020B0503020204020204" pitchFamily="34" charset="-122"/>
                <a:ea typeface="微软雅黑" panose="020B0503020204020204" pitchFamily="34" charset="-122"/>
              </a:endParaRPr>
            </a:p>
            <a:p>
              <a:pPr algn="ctr" eaLnBrk="1" hangingPunct="1">
                <a:lnSpc>
                  <a:spcPts val="2400"/>
                </a:lnSpc>
                <a:buFont typeface="Arial" panose="020B0604020202020204" pitchFamily="34" charset="0"/>
                <a:buNone/>
              </a:pPr>
              <a:r>
                <a:rPr lang="zh-CN" altLang="en-US" sz="1800" b="1">
                  <a:solidFill>
                    <a:srgbClr val="002060"/>
                  </a:solidFill>
                  <a:latin typeface="微软雅黑" panose="020B0503020204020204" pitchFamily="34" charset="-122"/>
                  <a:ea typeface="微软雅黑" panose="020B0503020204020204" pitchFamily="34" charset="-122"/>
                </a:rPr>
                <a:t>典型序列</a:t>
              </a:r>
            </a:p>
          </p:txBody>
        </p:sp>
        <p:sp>
          <p:nvSpPr>
            <p:cNvPr id="40" name="右箭头 1">
              <a:extLst>
                <a:ext uri="{FF2B5EF4-FFF2-40B4-BE49-F238E27FC236}">
                  <a16:creationId xmlns:a16="http://schemas.microsoft.com/office/drawing/2014/main" id="{BC699CA4-A9FB-4137-A343-584443B558AC}"/>
                </a:ext>
              </a:extLst>
            </p:cNvPr>
            <p:cNvSpPr/>
            <p:nvPr/>
          </p:nvSpPr>
          <p:spPr>
            <a:xfrm>
              <a:off x="6035314" y="2476211"/>
              <a:ext cx="741227" cy="490464"/>
            </a:xfrm>
            <a:prstGeom prst="rightArrow">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200" b="1" dirty="0">
                <a:solidFill>
                  <a:srgbClr val="FFFF00"/>
                </a:solidFill>
                <a:latin typeface="微软雅黑" pitchFamily="34" charset="-122"/>
              </a:endParaRPr>
            </a:p>
          </p:txBody>
        </p:sp>
      </p:grpSp>
      <p:cxnSp>
        <p:nvCxnSpPr>
          <p:cNvPr id="41" name="直接连接符 40">
            <a:extLst>
              <a:ext uri="{FF2B5EF4-FFF2-40B4-BE49-F238E27FC236}">
                <a16:creationId xmlns:a16="http://schemas.microsoft.com/office/drawing/2014/main" id="{03ECC17A-7AE9-4781-B0FD-DA520D880743}"/>
              </a:ext>
            </a:extLst>
          </p:cNvPr>
          <p:cNvCxnSpPr/>
          <p:nvPr/>
        </p:nvCxnSpPr>
        <p:spPr>
          <a:xfrm>
            <a:off x="4148139" y="1231469"/>
            <a:ext cx="0" cy="2168525"/>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42" name="圆角矩形 9">
            <a:extLst>
              <a:ext uri="{FF2B5EF4-FFF2-40B4-BE49-F238E27FC236}">
                <a16:creationId xmlns:a16="http://schemas.microsoft.com/office/drawing/2014/main" id="{686D36F7-16D8-4C42-AC24-0E1792465690}"/>
              </a:ext>
            </a:extLst>
          </p:cNvPr>
          <p:cNvSpPr/>
          <p:nvPr/>
        </p:nvSpPr>
        <p:spPr>
          <a:xfrm>
            <a:off x="152401" y="4806324"/>
            <a:ext cx="11873344" cy="1833563"/>
          </a:xfrm>
          <a:prstGeom prst="roundRect">
            <a:avLst>
              <a:gd name="adj" fmla="val 9876"/>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 typeface="Arial" panose="020B0604020202090204" pitchFamily="34" charset="0"/>
              <a:buNone/>
              <a:defRPr/>
            </a:pPr>
            <a:endParaRPr lang="zh-CN" altLang="en-US">
              <a:solidFill>
                <a:srgbClr val="FFFFFF"/>
              </a:solidFill>
            </a:endParaRPr>
          </a:p>
        </p:txBody>
      </p:sp>
      <p:sp>
        <p:nvSpPr>
          <p:cNvPr id="45" name="transform">
            <a:extLst>
              <a:ext uri="{FF2B5EF4-FFF2-40B4-BE49-F238E27FC236}">
                <a16:creationId xmlns:a16="http://schemas.microsoft.com/office/drawing/2014/main" id="{377A46E8-DB74-425E-B88D-031EBE93059D}"/>
              </a:ext>
            </a:extLst>
          </p:cNvPr>
          <p:cNvSpPr txBox="1">
            <a:spLocks noChangeArrowheads="1"/>
          </p:cNvSpPr>
          <p:nvPr/>
        </p:nvSpPr>
        <p:spPr bwMode="auto">
          <a:xfrm>
            <a:off x="9088820" y="3077452"/>
            <a:ext cx="243762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密钥容量域：割集界</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sp>
        <p:nvSpPr>
          <p:cNvPr id="46" name="transform">
            <a:extLst>
              <a:ext uri="{FF2B5EF4-FFF2-40B4-BE49-F238E27FC236}">
                <a16:creationId xmlns:a16="http://schemas.microsoft.com/office/drawing/2014/main" id="{86C4B999-5999-4B8C-94BE-20FE4F8251CB}"/>
              </a:ext>
            </a:extLst>
          </p:cNvPr>
          <p:cNvSpPr txBox="1">
            <a:spLocks noChangeArrowheads="1"/>
          </p:cNvSpPr>
          <p:nvPr/>
        </p:nvSpPr>
        <p:spPr bwMode="auto">
          <a:xfrm>
            <a:off x="1121563" y="6250205"/>
            <a:ext cx="3997422"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码本分配方案</a:t>
            </a:r>
            <a:r>
              <a:rPr lang="en-US" altLang="zh-CN" sz="2000" b="1" dirty="0">
                <a:solidFill>
                  <a:srgbClr val="002060"/>
                </a:solidFill>
                <a:latin typeface="微软雅黑" panose="020B0503020204020204" pitchFamily="34" charset="-122"/>
                <a:ea typeface="微软雅黑" panose="020B0503020204020204" pitchFamily="34" charset="-122"/>
              </a:rPr>
              <a:t>:</a:t>
            </a:r>
            <a:r>
              <a:rPr lang="zh-CN" altLang="en-US" sz="2000" b="1" dirty="0">
                <a:solidFill>
                  <a:srgbClr val="002060"/>
                </a:solidFill>
                <a:latin typeface="微软雅黑" panose="020B0503020204020204" pitchFamily="34" charset="-122"/>
                <a:ea typeface="微软雅黑" panose="020B0503020204020204" pitchFamily="34" charset="-122"/>
              </a:rPr>
              <a:t>联合典型序列译码</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sp>
        <p:nvSpPr>
          <p:cNvPr id="47" name="右箭头 32">
            <a:extLst>
              <a:ext uri="{FF2B5EF4-FFF2-40B4-BE49-F238E27FC236}">
                <a16:creationId xmlns:a16="http://schemas.microsoft.com/office/drawing/2014/main" id="{1585AC79-4606-4469-8A15-ACD04EFFDC70}"/>
              </a:ext>
            </a:extLst>
          </p:cNvPr>
          <p:cNvSpPr/>
          <p:nvPr/>
        </p:nvSpPr>
        <p:spPr>
          <a:xfrm rot="10800000">
            <a:off x="5088009" y="5342657"/>
            <a:ext cx="946467" cy="471934"/>
          </a:xfrm>
          <a:prstGeom prst="rightArrow">
            <a:avLst/>
          </a:prstGeom>
          <a:solidFill>
            <a:schemeClr val="bg1">
              <a:lumMod val="75000"/>
            </a:schemeClr>
          </a:solidFill>
          <a:ln>
            <a:solidFill>
              <a:schemeClr val="bg1"/>
            </a:solidFill>
          </a:ln>
          <a:extLst/>
        </p:spPr>
        <p:style>
          <a:lnRef idx="2">
            <a:schemeClr val="accent1">
              <a:shade val="50000"/>
            </a:schemeClr>
          </a:lnRef>
          <a:fillRef idx="1">
            <a:schemeClr val="accent1"/>
          </a:fillRef>
          <a:effectRef idx="0">
            <a:schemeClr val="accent1"/>
          </a:effectRef>
          <a:fontRef idx="minor">
            <a:schemeClr val="lt1"/>
          </a:fontRef>
        </p:style>
        <p:txBody>
          <a:bodyPr vert="vert270" anchor="ctr"/>
          <a:lstStyle/>
          <a:p>
            <a:pPr algn="ctr">
              <a:defRPr/>
            </a:pPr>
            <a:endParaRPr lang="zh-CN" altLang="en-US" sz="1600" b="1" dirty="0">
              <a:solidFill>
                <a:srgbClr val="FFFF00"/>
              </a:solidFill>
              <a:latin typeface="微软雅黑" pitchFamily="34" charset="-122"/>
            </a:endParaRPr>
          </a:p>
        </p:txBody>
      </p:sp>
      <p:cxnSp>
        <p:nvCxnSpPr>
          <p:cNvPr id="28" name="直接连接符 27">
            <a:extLst>
              <a:ext uri="{FF2B5EF4-FFF2-40B4-BE49-F238E27FC236}">
                <a16:creationId xmlns:a16="http://schemas.microsoft.com/office/drawing/2014/main" id="{554ABC66-99D7-4DA7-AE2D-B0C56EEA8A5C}"/>
              </a:ext>
            </a:extLst>
          </p:cNvPr>
          <p:cNvCxnSpPr/>
          <p:nvPr/>
        </p:nvCxnSpPr>
        <p:spPr>
          <a:xfrm>
            <a:off x="8443914" y="1264355"/>
            <a:ext cx="0" cy="2168525"/>
          </a:xfrm>
          <a:prstGeom prst="line">
            <a:avLst/>
          </a:prstGeom>
          <a:ln w="12700">
            <a:prstDash val="dash"/>
          </a:ln>
        </p:spPr>
        <p:style>
          <a:lnRef idx="1">
            <a:schemeClr val="dk1"/>
          </a:lnRef>
          <a:fillRef idx="0">
            <a:schemeClr val="dk1"/>
          </a:fillRef>
          <a:effectRef idx="0">
            <a:schemeClr val="dk1"/>
          </a:effectRef>
          <a:fontRef idx="minor">
            <a:schemeClr val="tx1"/>
          </a:fontRef>
        </p:style>
      </p:cxnSp>
      <p:sp>
        <p:nvSpPr>
          <p:cNvPr id="29" name="transform">
            <a:extLst>
              <a:ext uri="{FF2B5EF4-FFF2-40B4-BE49-F238E27FC236}">
                <a16:creationId xmlns:a16="http://schemas.microsoft.com/office/drawing/2014/main" id="{C9A94944-B3E3-4241-A82A-10F532CBF0BC}"/>
              </a:ext>
            </a:extLst>
          </p:cNvPr>
          <p:cNvSpPr txBox="1">
            <a:spLocks noChangeArrowheads="1"/>
          </p:cNvSpPr>
          <p:nvPr/>
        </p:nvSpPr>
        <p:spPr bwMode="auto">
          <a:xfrm>
            <a:off x="8117725" y="6250205"/>
            <a:ext cx="235659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45719" rIns="45719">
            <a:spAutoFit/>
          </a:bodyPr>
          <a:lstStyle>
            <a:lvl1pPr>
              <a:defRPr sz="3200">
                <a:solidFill>
                  <a:schemeClr val="tx1"/>
                </a:solidFill>
                <a:latin typeface="Verdana" panose="020B0604030504040204" pitchFamily="34" charset="0"/>
                <a:ea typeface="宋体" panose="02010600030101010101" pitchFamily="2" charset="-122"/>
              </a:defRPr>
            </a:lvl1pPr>
            <a:lvl2pPr marL="742950" indent="-285750">
              <a:defRPr sz="3200">
                <a:solidFill>
                  <a:schemeClr val="tx1"/>
                </a:solidFill>
                <a:latin typeface="Verdana" panose="020B0604030504040204" pitchFamily="34" charset="0"/>
                <a:ea typeface="宋体" panose="02010600030101010101" pitchFamily="2" charset="-122"/>
              </a:defRPr>
            </a:lvl2pPr>
            <a:lvl3pPr marL="1143000" indent="-228600">
              <a:defRPr sz="3200">
                <a:solidFill>
                  <a:schemeClr val="tx1"/>
                </a:solidFill>
                <a:latin typeface="Verdana" panose="020B0604030504040204" pitchFamily="34" charset="0"/>
                <a:ea typeface="宋体" panose="02010600030101010101" pitchFamily="2" charset="-122"/>
              </a:defRPr>
            </a:lvl3pPr>
            <a:lvl4pPr marL="1600200" indent="-228600">
              <a:defRPr sz="3200">
                <a:solidFill>
                  <a:schemeClr val="tx1"/>
                </a:solidFill>
                <a:latin typeface="Verdana" panose="020B0604030504040204" pitchFamily="34" charset="0"/>
                <a:ea typeface="宋体" panose="02010600030101010101" pitchFamily="2" charset="-122"/>
              </a:defRPr>
            </a:lvl4pPr>
            <a:lvl5pPr marL="2057400" indent="-228600">
              <a:defRPr sz="32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3200">
                <a:solidFill>
                  <a:schemeClr val="tx1"/>
                </a:solidFill>
                <a:latin typeface="Verdana" panose="020B0604030504040204" pitchFamily="34" charset="0"/>
                <a:ea typeface="宋体" panose="02010600030101010101" pitchFamily="2" charset="-122"/>
              </a:defRPr>
            </a:lvl9pPr>
          </a:lstStyle>
          <a:p>
            <a:pPr algn="ctr">
              <a:lnSpc>
                <a:spcPts val="2500"/>
              </a:lnSpc>
              <a:buFont typeface="Arial" panose="020B0604020202020204" pitchFamily="34" charset="0"/>
              <a:buNone/>
            </a:pPr>
            <a:r>
              <a:rPr lang="zh-CN" altLang="en-US" sz="2000" b="1" dirty="0">
                <a:solidFill>
                  <a:srgbClr val="002060"/>
                </a:solidFill>
                <a:latin typeface="微软雅黑" panose="020B0503020204020204" pitchFamily="34" charset="-122"/>
                <a:ea typeface="微软雅黑" panose="020B0503020204020204" pitchFamily="34" charset="-122"/>
              </a:rPr>
              <a:t>密钥容量区域分析</a:t>
            </a:r>
            <a:endParaRPr lang="zh-CN" altLang="zh-CN" sz="2000" b="1" dirty="0">
              <a:solidFill>
                <a:srgbClr val="002060"/>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B0FCE7D7-9FDD-40A9-BF54-80A5122FB161}"/>
              </a:ext>
            </a:extLst>
          </p:cNvPr>
          <p:cNvPicPr>
            <a:picLocks noChangeAspect="1"/>
          </p:cNvPicPr>
          <p:nvPr/>
        </p:nvPicPr>
        <p:blipFill>
          <a:blip r:embed="rId4"/>
          <a:stretch>
            <a:fillRect/>
          </a:stretch>
        </p:blipFill>
        <p:spPr>
          <a:xfrm>
            <a:off x="433398" y="1141922"/>
            <a:ext cx="3400425" cy="2343150"/>
          </a:xfrm>
          <a:prstGeom prst="rect">
            <a:avLst/>
          </a:prstGeom>
        </p:spPr>
      </p:pic>
      <p:pic>
        <p:nvPicPr>
          <p:cNvPr id="9" name="图片 8">
            <a:extLst>
              <a:ext uri="{FF2B5EF4-FFF2-40B4-BE49-F238E27FC236}">
                <a16:creationId xmlns:a16="http://schemas.microsoft.com/office/drawing/2014/main" id="{CCBD2B63-54F0-4438-8144-D8D30955CB0E}"/>
              </a:ext>
            </a:extLst>
          </p:cNvPr>
          <p:cNvPicPr>
            <a:picLocks noChangeAspect="1"/>
          </p:cNvPicPr>
          <p:nvPr/>
        </p:nvPicPr>
        <p:blipFill>
          <a:blip r:embed="rId5"/>
          <a:stretch>
            <a:fillRect/>
          </a:stretch>
        </p:blipFill>
        <p:spPr>
          <a:xfrm>
            <a:off x="9620102" y="1210598"/>
            <a:ext cx="1074034" cy="854346"/>
          </a:xfrm>
          <a:prstGeom prst="rect">
            <a:avLst/>
          </a:prstGeom>
        </p:spPr>
      </p:pic>
      <p:pic>
        <p:nvPicPr>
          <p:cNvPr id="11" name="图片 10">
            <a:extLst>
              <a:ext uri="{FF2B5EF4-FFF2-40B4-BE49-F238E27FC236}">
                <a16:creationId xmlns:a16="http://schemas.microsoft.com/office/drawing/2014/main" id="{F313D52B-B6FD-4B10-845C-A514B4C839CB}"/>
              </a:ext>
            </a:extLst>
          </p:cNvPr>
          <p:cNvPicPr>
            <a:picLocks noChangeAspect="1"/>
          </p:cNvPicPr>
          <p:nvPr/>
        </p:nvPicPr>
        <p:blipFill>
          <a:blip r:embed="rId6"/>
          <a:stretch>
            <a:fillRect/>
          </a:stretch>
        </p:blipFill>
        <p:spPr>
          <a:xfrm>
            <a:off x="8561008" y="2113409"/>
            <a:ext cx="3494226" cy="970197"/>
          </a:xfrm>
          <a:prstGeom prst="rect">
            <a:avLst/>
          </a:prstGeom>
        </p:spPr>
      </p:pic>
      <p:pic>
        <p:nvPicPr>
          <p:cNvPr id="12" name="图片 11">
            <a:extLst>
              <a:ext uri="{FF2B5EF4-FFF2-40B4-BE49-F238E27FC236}">
                <a16:creationId xmlns:a16="http://schemas.microsoft.com/office/drawing/2014/main" id="{347CB92B-7496-4A23-88E2-D1DC83CE8C24}"/>
              </a:ext>
            </a:extLst>
          </p:cNvPr>
          <p:cNvPicPr>
            <a:picLocks noChangeAspect="1"/>
          </p:cNvPicPr>
          <p:nvPr/>
        </p:nvPicPr>
        <p:blipFill>
          <a:blip r:embed="rId7"/>
          <a:stretch>
            <a:fillRect/>
          </a:stretch>
        </p:blipFill>
        <p:spPr>
          <a:xfrm>
            <a:off x="6771697" y="4943829"/>
            <a:ext cx="1499629" cy="1384019"/>
          </a:xfrm>
          <a:prstGeom prst="rect">
            <a:avLst/>
          </a:prstGeom>
        </p:spPr>
      </p:pic>
      <p:pic>
        <p:nvPicPr>
          <p:cNvPr id="13" name="图片 12">
            <a:extLst>
              <a:ext uri="{FF2B5EF4-FFF2-40B4-BE49-F238E27FC236}">
                <a16:creationId xmlns:a16="http://schemas.microsoft.com/office/drawing/2014/main" id="{4A482F80-D6A4-4C41-B1F0-192235AA1E42}"/>
              </a:ext>
            </a:extLst>
          </p:cNvPr>
          <p:cNvPicPr>
            <a:picLocks noChangeAspect="1"/>
          </p:cNvPicPr>
          <p:nvPr/>
        </p:nvPicPr>
        <p:blipFill>
          <a:blip r:embed="rId8"/>
          <a:stretch>
            <a:fillRect/>
          </a:stretch>
        </p:blipFill>
        <p:spPr>
          <a:xfrm>
            <a:off x="7719974" y="4998567"/>
            <a:ext cx="4221591" cy="829954"/>
          </a:xfrm>
          <a:prstGeom prst="rect">
            <a:avLst/>
          </a:prstGeom>
        </p:spPr>
      </p:pic>
      <p:pic>
        <p:nvPicPr>
          <p:cNvPr id="14" name="图片 13">
            <a:extLst>
              <a:ext uri="{FF2B5EF4-FFF2-40B4-BE49-F238E27FC236}">
                <a16:creationId xmlns:a16="http://schemas.microsoft.com/office/drawing/2014/main" id="{DFF87584-3FA8-445E-AA02-E1B7E865B348}"/>
              </a:ext>
            </a:extLst>
          </p:cNvPr>
          <p:cNvPicPr>
            <a:picLocks noChangeAspect="1"/>
          </p:cNvPicPr>
          <p:nvPr/>
        </p:nvPicPr>
        <p:blipFill>
          <a:blip r:embed="rId9"/>
          <a:stretch>
            <a:fillRect/>
          </a:stretch>
        </p:blipFill>
        <p:spPr>
          <a:xfrm>
            <a:off x="1121563" y="4904023"/>
            <a:ext cx="3315157" cy="1267349"/>
          </a:xfrm>
          <a:prstGeom prst="rect">
            <a:avLst/>
          </a:prstGeom>
        </p:spPr>
      </p:pic>
    </p:spTree>
    <p:extLst>
      <p:ext uri="{BB962C8B-B14F-4D97-AF65-F5344CB8AC3E}">
        <p14:creationId xmlns:p14="http://schemas.microsoft.com/office/powerpoint/2010/main" val="1437738856"/>
      </p:ext>
    </p:extLst>
  </p:cSld>
  <p:clrMapOvr>
    <a:masterClrMapping/>
  </p:clrMapOvr>
</p:sld>
</file>

<file path=ppt/theme/theme1.xml><?xml version="1.0" encoding="utf-8"?>
<a:theme xmlns:a="http://schemas.openxmlformats.org/drawingml/2006/main" name="3_Presentation">
  <a:themeElements>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fontScheme name="演示稿（水平）">
      <a:majorFont>
        <a:latin typeface="Times New Roman"/>
        <a:ea typeface=""/>
        <a:cs typeface=""/>
      </a:majorFont>
      <a:minorFont>
        <a:latin typeface="Arial"/>
        <a:ea typeface=""/>
        <a:cs typeface=""/>
      </a:minorFont>
    </a:fontScheme>
    <a:fmtScheme name="沉稳">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2225" cap="flat" cmpd="sng" algn="ctr">
          <a:solidFill>
            <a:srgbClr val="C00000"/>
          </a:solidFill>
          <a:prstDash val="solid"/>
          <a:round/>
          <a:headEnd type="none" w="med" len="med"/>
          <a:tailEnd type="none" w="med" len="med"/>
        </a:ln>
        <a:effectLst/>
      </a:spPr>
      <a:bodyPr vert="horz" wrap="square" lIns="91440" tIns="45720" rIns="91440" bIns="45720" numCol="1" rtlCol="0"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b="1" dirty="0" smtClean="0">
            <a:latin typeface="微软雅黑" panose="020B0503020204020204" pitchFamily="34" charset="-122"/>
            <a:ea typeface="微软雅黑" panose="020B0503020204020204" pitchFamily="34"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演示稿（水平）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演示稿（水平）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演示稿（水平）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演示稿（水平）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演示稿（水平）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演示稿（水平）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演示稿（水平）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演示稿（水平） 9">
        <a:dk1>
          <a:srgbClr val="000000"/>
        </a:dk1>
        <a:lt1>
          <a:srgbClr val="FFFFFF"/>
        </a:lt1>
        <a:dk2>
          <a:srgbClr val="666699"/>
        </a:dk2>
        <a:lt2>
          <a:srgbClr val="FFCC00"/>
        </a:lt2>
        <a:accent1>
          <a:srgbClr val="FF9900"/>
        </a:accent1>
        <a:accent2>
          <a:srgbClr val="FF9900"/>
        </a:accent2>
        <a:accent3>
          <a:srgbClr val="FFFFFF"/>
        </a:accent3>
        <a:accent4>
          <a:srgbClr val="000000"/>
        </a:accent4>
        <a:accent5>
          <a:srgbClr val="FFCAAA"/>
        </a:accent5>
        <a:accent6>
          <a:srgbClr val="E78A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25018</TotalTime>
  <Words>1706</Words>
  <Application>Microsoft Office PowerPoint</Application>
  <PresentationFormat>宽屏</PresentationFormat>
  <Paragraphs>218</Paragraphs>
  <Slides>18</Slides>
  <Notes>18</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等线</vt:lpstr>
      <vt:lpstr>黑体</vt:lpstr>
      <vt:lpstr>楷体</vt:lpstr>
      <vt:lpstr>宋体</vt:lpstr>
      <vt:lpstr>微软雅黑</vt:lpstr>
      <vt:lpstr>Arial</vt:lpstr>
      <vt:lpstr>Times New Roman</vt:lpstr>
      <vt:lpstr>Wingdings</vt:lpstr>
      <vt:lpstr>3_Presentation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Gong Shixun</cp:lastModifiedBy>
  <cp:revision>1499</cp:revision>
  <dcterms:created xsi:type="dcterms:W3CDTF">2017-06-12T06:57:15Z</dcterms:created>
  <dcterms:modified xsi:type="dcterms:W3CDTF">2021-05-12T09:31:52Z</dcterms:modified>
</cp:coreProperties>
</file>