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p:scale>
          <a:sx n="244" d="100"/>
          <a:sy n="244" d="100"/>
        </p:scale>
        <p:origin x="14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A5B70-5925-664B-9A23-B0973854073F}" type="datetimeFigureOut">
              <a:rPr lang="en-US" smtClean="0"/>
              <a:t>9/5/25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3C381-838C-864C-98A1-AA937BB8674F}" type="slidenum">
              <a:rPr lang="en-US" smtClean="0"/>
              <a:t>‹#›</a:t>
            </a:fld>
            <a:endParaRPr lang="en-US"/>
          </a:p>
        </p:txBody>
      </p:sp>
    </p:spTree>
    <p:extLst>
      <p:ext uri="{BB962C8B-B14F-4D97-AF65-F5344CB8AC3E}">
        <p14:creationId xmlns:p14="http://schemas.microsoft.com/office/powerpoint/2010/main" val="79932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3C381-838C-864C-98A1-AA937BB8674F}" type="slidenum">
              <a:rPr lang="en-US" smtClean="0"/>
              <a:t>10</a:t>
            </a:fld>
            <a:endParaRPr lang="en-US"/>
          </a:p>
        </p:txBody>
      </p:sp>
    </p:spTree>
    <p:extLst>
      <p:ext uri="{BB962C8B-B14F-4D97-AF65-F5344CB8AC3E}">
        <p14:creationId xmlns:p14="http://schemas.microsoft.com/office/powerpoint/2010/main" val="3405787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31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88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86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015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838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598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764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65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56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08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92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20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590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15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93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04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71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9/5/25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12809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78B6-B541-67C8-5397-B87D0F70F2D7}"/>
              </a:ext>
            </a:extLst>
          </p:cNvPr>
          <p:cNvSpPr>
            <a:spLocks noGrp="1"/>
          </p:cNvSpPr>
          <p:nvPr>
            <p:ph type="ctrTitle"/>
          </p:nvPr>
        </p:nvSpPr>
        <p:spPr/>
        <p:txBody>
          <a:bodyPr>
            <a:normAutofit/>
          </a:bodyPr>
          <a:lstStyle/>
          <a:p>
            <a:r>
              <a:rPr lang="en-US" dirty="0"/>
              <a:t>Hybrid-Cloud Structure for </a:t>
            </a:r>
            <a:r>
              <a:rPr lang="en-US" dirty="0" err="1"/>
              <a:t>Balerica</a:t>
            </a:r>
            <a:r>
              <a:rPr lang="en-US" dirty="0"/>
              <a:t> Inc. Global Testing</a:t>
            </a:r>
          </a:p>
        </p:txBody>
      </p:sp>
      <p:sp>
        <p:nvSpPr>
          <p:cNvPr id="3" name="Subtitle 2">
            <a:extLst>
              <a:ext uri="{FF2B5EF4-FFF2-40B4-BE49-F238E27FC236}">
                <a16:creationId xmlns:a16="http://schemas.microsoft.com/office/drawing/2014/main" id="{995E5C1C-9458-CD74-0E01-971472998A8A}"/>
              </a:ext>
            </a:extLst>
          </p:cNvPr>
          <p:cNvSpPr>
            <a:spLocks noGrp="1"/>
          </p:cNvSpPr>
          <p:nvPr>
            <p:ph type="subTitle" idx="1"/>
          </p:nvPr>
        </p:nvSpPr>
        <p:spPr/>
        <p:txBody>
          <a:bodyPr>
            <a:normAutofit/>
          </a:bodyPr>
          <a:lstStyle/>
          <a:p>
            <a:r>
              <a:rPr lang="en-US" dirty="0"/>
              <a:t>Achieving Global Scale, Security, and Automation with AWS</a:t>
            </a:r>
          </a:p>
          <a:p>
            <a:r>
              <a:rPr lang="en-US" dirty="0"/>
              <a:t>By: Jaune Alcide</a:t>
            </a:r>
          </a:p>
        </p:txBody>
      </p:sp>
    </p:spTree>
    <p:extLst>
      <p:ext uri="{BB962C8B-B14F-4D97-AF65-F5344CB8AC3E}">
        <p14:creationId xmlns:p14="http://schemas.microsoft.com/office/powerpoint/2010/main" val="15720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3CB9-3304-21F9-04B0-F31EDFA44355}"/>
              </a:ext>
            </a:extLst>
          </p:cNvPr>
          <p:cNvSpPr>
            <a:spLocks noGrp="1"/>
          </p:cNvSpPr>
          <p:nvPr>
            <p:ph type="title"/>
          </p:nvPr>
        </p:nvSpPr>
        <p:spPr/>
        <p:txBody>
          <a:bodyPr/>
          <a:lstStyle/>
          <a:p>
            <a:r>
              <a:rPr lang="en-US" dirty="0"/>
              <a:t>Implementation Timeline in </a:t>
            </a:r>
            <a:r>
              <a:rPr lang="en-US" dirty="0" err="1"/>
              <a:t>Phaoses</a:t>
            </a:r>
            <a:endParaRPr lang="en-US" dirty="0"/>
          </a:p>
        </p:txBody>
      </p:sp>
      <p:sp>
        <p:nvSpPr>
          <p:cNvPr id="3" name="Content Placeholder 2">
            <a:extLst>
              <a:ext uri="{FF2B5EF4-FFF2-40B4-BE49-F238E27FC236}">
                <a16:creationId xmlns:a16="http://schemas.microsoft.com/office/drawing/2014/main" id="{5921C069-B410-005D-3F38-83DF124189DA}"/>
              </a:ext>
            </a:extLst>
          </p:cNvPr>
          <p:cNvSpPr>
            <a:spLocks noGrp="1"/>
          </p:cNvSpPr>
          <p:nvPr>
            <p:ph idx="1"/>
          </p:nvPr>
        </p:nvSpPr>
        <p:spPr>
          <a:xfrm>
            <a:off x="1154954" y="2267712"/>
            <a:ext cx="8825659" cy="3752088"/>
          </a:xfrm>
        </p:spPr>
        <p:txBody>
          <a:bodyPr>
            <a:normAutofit fontScale="47500" lnSpcReduction="20000"/>
          </a:bodyPr>
          <a:lstStyle/>
          <a:p>
            <a:r>
              <a:rPr lang="en-US" b="1" dirty="0"/>
              <a:t>Phase 1 (Months 1-2): Foundation &amp; Network</a:t>
            </a:r>
            <a:r>
              <a:rPr lang="en-US" dirty="0"/>
              <a:t> </a:t>
            </a:r>
          </a:p>
          <a:p>
            <a:pPr lvl="1">
              <a:buFont typeface="Wingdings" pitchFamily="2" charset="2"/>
              <a:buChar char="Ø"/>
            </a:pPr>
            <a:r>
              <a:rPr lang="en-US" dirty="0"/>
              <a:t>Setup AWS accounts, IAM, and billing.</a:t>
            </a:r>
          </a:p>
          <a:p>
            <a:pPr lvl="1">
              <a:buFont typeface="Wingdings" pitchFamily="2" charset="2"/>
              <a:buChar char="Ø"/>
            </a:pPr>
            <a:r>
              <a:rPr lang="en-US" dirty="0"/>
              <a:t>Deploy Transit Gateway and establish VPN connection to Sao Paulo HQ.</a:t>
            </a:r>
          </a:p>
          <a:p>
            <a:pPr lvl="1">
              <a:buFont typeface="Wingdings" pitchFamily="2" charset="2"/>
              <a:buChar char="Ø"/>
            </a:pPr>
            <a:r>
              <a:rPr lang="en-US" b="1" i="1" dirty="0"/>
              <a:t>Checkpoint</a:t>
            </a:r>
            <a:r>
              <a:rPr lang="en-US" i="1" dirty="0"/>
              <a:t>:</a:t>
            </a:r>
            <a:r>
              <a:rPr lang="en-US" dirty="0"/>
              <a:t> Secure connectivity between HQ and AWS is live.</a:t>
            </a:r>
          </a:p>
          <a:p>
            <a:r>
              <a:rPr lang="en-US" b="1" dirty="0"/>
              <a:t>Phase 2 (Months 2-4): Application Migration &amp; Modernization</a:t>
            </a:r>
            <a:r>
              <a:rPr lang="en-US" dirty="0"/>
              <a:t> </a:t>
            </a:r>
          </a:p>
          <a:p>
            <a:pPr lvl="1">
              <a:buFont typeface="Wingdings" pitchFamily="2" charset="2"/>
              <a:buChar char="Ø"/>
            </a:pPr>
            <a:r>
              <a:rPr lang="en-US" dirty="0"/>
              <a:t>Migrate database to Amazon RDS.</a:t>
            </a:r>
          </a:p>
          <a:p>
            <a:pPr lvl="1">
              <a:buFont typeface="Wingdings" pitchFamily="2" charset="2"/>
              <a:buChar char="Ø"/>
            </a:pPr>
            <a:r>
              <a:rPr lang="en-US" dirty="0"/>
              <a:t>Refactor application backend to Lambda/API Gateway.</a:t>
            </a:r>
          </a:p>
          <a:p>
            <a:pPr lvl="1">
              <a:buFont typeface="Wingdings" pitchFamily="2" charset="2"/>
              <a:buChar char="Ø"/>
            </a:pPr>
            <a:r>
              <a:rPr lang="en-US" b="1" i="1" dirty="0"/>
              <a:t>Checkpoint</a:t>
            </a:r>
            <a:r>
              <a:rPr lang="en-US" i="1" dirty="0"/>
              <a:t>:</a:t>
            </a:r>
            <a:r>
              <a:rPr lang="en-US" dirty="0"/>
              <a:t> New application is running in AWS and accessible via the private network.</a:t>
            </a:r>
          </a:p>
          <a:p>
            <a:r>
              <a:rPr lang="en-US" b="1" dirty="0"/>
              <a:t>Phase 3 (Months 4-6): Desktop Virtualization &amp; Pilot</a:t>
            </a:r>
            <a:r>
              <a:rPr lang="en-US" dirty="0"/>
              <a:t> </a:t>
            </a:r>
          </a:p>
          <a:p>
            <a:pPr lvl="1">
              <a:buFont typeface="Wingdings" pitchFamily="2" charset="2"/>
              <a:buChar char="Ø"/>
            </a:pPr>
            <a:r>
              <a:rPr lang="en-US" dirty="0"/>
              <a:t>Create </a:t>
            </a:r>
            <a:r>
              <a:rPr lang="en-US" dirty="0" err="1"/>
              <a:t>AppStream</a:t>
            </a:r>
            <a:r>
              <a:rPr lang="en-US" dirty="0"/>
              <a:t> 2.0 image with the new secure browser.</a:t>
            </a:r>
          </a:p>
          <a:p>
            <a:pPr lvl="1">
              <a:buFont typeface="Wingdings" pitchFamily="2" charset="2"/>
              <a:buChar char="Ø"/>
            </a:pPr>
            <a:r>
              <a:rPr lang="en-US" dirty="0"/>
              <a:t>Roll out to the Sao Paulo testing center as a pilot.</a:t>
            </a:r>
          </a:p>
          <a:p>
            <a:pPr lvl="1">
              <a:buFont typeface="Wingdings" pitchFamily="2" charset="2"/>
              <a:buChar char="Ø"/>
            </a:pPr>
            <a:r>
              <a:rPr lang="en-US" b="1" i="1" dirty="0"/>
              <a:t>Checkpoint</a:t>
            </a:r>
            <a:r>
              <a:rPr lang="en-US" i="1" dirty="0"/>
              <a:t>:</a:t>
            </a:r>
            <a:r>
              <a:rPr lang="en-US" dirty="0"/>
              <a:t> Sao Paulo center is fully operational using </a:t>
            </a:r>
            <a:r>
              <a:rPr lang="en-US" dirty="0" err="1"/>
              <a:t>AppStream</a:t>
            </a:r>
            <a:r>
              <a:rPr lang="en-US" dirty="0"/>
              <a:t>.</a:t>
            </a:r>
          </a:p>
          <a:p>
            <a:r>
              <a:rPr lang="en-US" b="1" dirty="0"/>
              <a:t>Phase 4 (Months 6-9): Global Rollout</a:t>
            </a:r>
            <a:r>
              <a:rPr lang="en-US" dirty="0"/>
              <a:t> </a:t>
            </a:r>
          </a:p>
          <a:p>
            <a:pPr lvl="1">
              <a:buFont typeface="Wingdings" pitchFamily="2" charset="2"/>
              <a:buChar char="Ø"/>
            </a:pPr>
            <a:r>
              <a:rPr lang="en-US" dirty="0"/>
              <a:t>Establish VPN connections to the other 4 international sites.</a:t>
            </a:r>
          </a:p>
          <a:p>
            <a:pPr lvl="1">
              <a:buFont typeface="Wingdings" pitchFamily="2" charset="2"/>
              <a:buChar char="Ø"/>
            </a:pPr>
            <a:r>
              <a:rPr lang="en-US" dirty="0"/>
              <a:t>Deploy desktops and train local staff.</a:t>
            </a:r>
          </a:p>
          <a:p>
            <a:pPr lvl="1">
              <a:buFont typeface="Wingdings" pitchFamily="2" charset="2"/>
              <a:buChar char="Ø"/>
            </a:pPr>
            <a:r>
              <a:rPr lang="en-US" b="1" i="1" dirty="0"/>
              <a:t>Checkpoint</a:t>
            </a:r>
            <a:r>
              <a:rPr lang="en-US" i="1" dirty="0"/>
              <a:t>:</a:t>
            </a:r>
            <a:r>
              <a:rPr lang="en-US" dirty="0"/>
              <a:t> All 5 countries are live on the new AWS platform.</a:t>
            </a:r>
          </a:p>
          <a:p>
            <a:endParaRPr lang="en-US" dirty="0"/>
          </a:p>
        </p:txBody>
      </p:sp>
    </p:spTree>
    <p:extLst>
      <p:ext uri="{BB962C8B-B14F-4D97-AF65-F5344CB8AC3E}">
        <p14:creationId xmlns:p14="http://schemas.microsoft.com/office/powerpoint/2010/main" val="345994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96BF-C71B-FF7F-6B19-83A5E3B8B99B}"/>
              </a:ext>
            </a:extLst>
          </p:cNvPr>
          <p:cNvSpPr>
            <a:spLocks noGrp="1"/>
          </p:cNvSpPr>
          <p:nvPr>
            <p:ph type="title"/>
          </p:nvPr>
        </p:nvSpPr>
        <p:spPr/>
        <p:txBody>
          <a:bodyPr/>
          <a:lstStyle/>
          <a:p>
            <a:r>
              <a:rPr lang="en-US" dirty="0"/>
              <a:t>My Reasoning and Sources</a:t>
            </a:r>
          </a:p>
        </p:txBody>
      </p:sp>
      <p:sp>
        <p:nvSpPr>
          <p:cNvPr id="3" name="Content Placeholder 2">
            <a:extLst>
              <a:ext uri="{FF2B5EF4-FFF2-40B4-BE49-F238E27FC236}">
                <a16:creationId xmlns:a16="http://schemas.microsoft.com/office/drawing/2014/main" id="{8B682A03-5C25-6FA1-6479-2777FF1B81C3}"/>
              </a:ext>
            </a:extLst>
          </p:cNvPr>
          <p:cNvSpPr>
            <a:spLocks noGrp="1"/>
          </p:cNvSpPr>
          <p:nvPr>
            <p:ph idx="1"/>
          </p:nvPr>
        </p:nvSpPr>
        <p:spPr>
          <a:xfrm>
            <a:off x="1154954" y="2293839"/>
            <a:ext cx="9013174" cy="4049484"/>
          </a:xfrm>
        </p:spPr>
        <p:txBody>
          <a:bodyPr>
            <a:normAutofit fontScale="55000" lnSpcReduction="20000"/>
          </a:bodyPr>
          <a:lstStyle/>
          <a:p>
            <a:pPr>
              <a:buNone/>
            </a:pPr>
            <a:r>
              <a:rPr lang="en-US" b="1" dirty="0">
                <a:effectLst/>
                <a:latin typeface="Roboto" panose="02000000000000000000" pitchFamily="2" charset="0"/>
              </a:rPr>
              <a:t>1. Strategy fo</a:t>
            </a:r>
            <a:r>
              <a:rPr lang="en-US" b="1" dirty="0">
                <a:latin typeface="Roboto" panose="02000000000000000000" pitchFamily="2" charset="0"/>
              </a:rPr>
              <a:t>r the </a:t>
            </a:r>
            <a:r>
              <a:rPr lang="en-US" b="1" dirty="0">
                <a:effectLst/>
                <a:latin typeface="Roboto" panose="02000000000000000000" pitchFamily="2" charset="0"/>
              </a:rPr>
              <a:t>Timeline &amp; Phased Approach:</a:t>
            </a:r>
            <a:endParaRPr lang="en-US" dirty="0">
              <a:effectLst/>
              <a:latin typeface="Roboto" panose="02000000000000000000" pitchFamily="2" charset="0"/>
            </a:endParaRPr>
          </a:p>
          <a:p>
            <a:pPr>
              <a:buFont typeface="Arial" panose="020B0604020202020204" pitchFamily="34" charset="0"/>
              <a:buChar char="•"/>
            </a:pPr>
            <a:r>
              <a:rPr lang="en-US" b="1" dirty="0">
                <a:effectLst/>
                <a:latin typeface="Roboto" panose="02000000000000000000" pitchFamily="2" charset="0"/>
              </a:rPr>
              <a:t>Title:</a:t>
            </a:r>
            <a:r>
              <a:rPr lang="en-US" dirty="0">
                <a:effectLst/>
                <a:latin typeface="Roboto" panose="02000000000000000000" pitchFamily="2" charset="0"/>
              </a:rPr>
              <a:t> AWS Cloud Adoption Framework (CAF)</a:t>
            </a:r>
          </a:p>
          <a:p>
            <a:pPr>
              <a:buFont typeface="Arial" panose="020B0604020202020204" pitchFamily="34" charset="0"/>
              <a:buChar char="•"/>
            </a:pPr>
            <a:r>
              <a:rPr lang="en-US" b="1" dirty="0">
                <a:effectLst/>
                <a:latin typeface="Roboto" panose="02000000000000000000" pitchFamily="2" charset="0"/>
              </a:rPr>
              <a:t>Link:</a:t>
            </a:r>
            <a:r>
              <a:rPr lang="en-US" dirty="0">
                <a:effectLst/>
                <a:latin typeface="Roboto" panose="02000000000000000000" pitchFamily="2" charset="0"/>
              </a:rPr>
              <a:t> https://</a:t>
            </a:r>
            <a:r>
              <a:rPr lang="en-US" dirty="0" err="1">
                <a:effectLst/>
                <a:latin typeface="Roboto" panose="02000000000000000000" pitchFamily="2" charset="0"/>
              </a:rPr>
              <a:t>aws.amazon.com</a:t>
            </a:r>
            <a:r>
              <a:rPr lang="en-US" dirty="0">
                <a:effectLst/>
                <a:latin typeface="Roboto" panose="02000000000000000000" pitchFamily="2" charset="0"/>
              </a:rPr>
              <a:t>/professional-services/CAF/</a:t>
            </a:r>
          </a:p>
          <a:p>
            <a:pPr>
              <a:buFont typeface="Arial" panose="020B0604020202020204" pitchFamily="34" charset="0"/>
              <a:buChar char="•"/>
            </a:pPr>
            <a:r>
              <a:rPr lang="en-US" b="1" dirty="0">
                <a:effectLst/>
                <a:latin typeface="Roboto" panose="02000000000000000000" pitchFamily="2" charset="0"/>
              </a:rPr>
              <a:t>Reasoning:</a:t>
            </a:r>
            <a:r>
              <a:rPr lang="en-US" dirty="0">
                <a:effectLst/>
                <a:latin typeface="Roboto" panose="02000000000000000000" pitchFamily="2" charset="0"/>
              </a:rPr>
              <a:t> This </a:t>
            </a:r>
            <a:r>
              <a:rPr lang="en-US" dirty="0">
                <a:latin typeface="Roboto" panose="02000000000000000000" pitchFamily="2" charset="0"/>
              </a:rPr>
              <a:t>proposed approach (Foundation -&gt; Migration -&gt; Pilot -&gt; Rollout) </a:t>
            </a:r>
            <a:r>
              <a:rPr lang="en-US" dirty="0">
                <a:effectLst/>
                <a:latin typeface="Roboto" panose="02000000000000000000" pitchFamily="2" charset="0"/>
              </a:rPr>
              <a:t>is drawn from </a:t>
            </a:r>
            <a:r>
              <a:rPr lang="en-US" dirty="0">
                <a:latin typeface="Roboto" panose="02000000000000000000" pitchFamily="2" charset="0"/>
              </a:rPr>
              <a:t>principles outlined in the AWS CAF, </a:t>
            </a:r>
            <a:r>
              <a:rPr lang="en-US" dirty="0">
                <a:effectLst/>
                <a:latin typeface="Roboto" panose="02000000000000000000" pitchFamily="2" charset="0"/>
              </a:rPr>
              <a:t>official AWS framework for cloud migration. This approach is an industry-standard methodology for reducing risk and ensuring a successful cloud adoption..</a:t>
            </a:r>
          </a:p>
          <a:p>
            <a:pPr marL="0" indent="0">
              <a:buNone/>
            </a:pPr>
            <a:endParaRPr lang="en-US" dirty="0">
              <a:effectLst/>
              <a:latin typeface="Roboto" panose="02000000000000000000" pitchFamily="2" charset="0"/>
            </a:endParaRPr>
          </a:p>
          <a:p>
            <a:pPr>
              <a:buNone/>
            </a:pPr>
            <a:r>
              <a:rPr lang="en-US" b="1" dirty="0">
                <a:effectLst/>
                <a:latin typeface="Roboto" panose="02000000000000000000" pitchFamily="2" charset="0"/>
              </a:rPr>
              <a:t>2. Strategy </a:t>
            </a:r>
            <a:r>
              <a:rPr lang="en-US" b="1" dirty="0">
                <a:latin typeface="Roboto" panose="02000000000000000000" pitchFamily="2" charset="0"/>
              </a:rPr>
              <a:t>f</a:t>
            </a:r>
            <a:r>
              <a:rPr lang="en-US" b="1" dirty="0">
                <a:effectLst/>
                <a:latin typeface="Roboto" panose="02000000000000000000" pitchFamily="2" charset="0"/>
              </a:rPr>
              <a:t>or the Global Network Architecture:</a:t>
            </a:r>
            <a:endParaRPr lang="en-US" dirty="0">
              <a:effectLst/>
              <a:latin typeface="Roboto" panose="02000000000000000000" pitchFamily="2" charset="0"/>
            </a:endParaRPr>
          </a:p>
          <a:p>
            <a:pPr>
              <a:buFont typeface="Arial" panose="020B0604020202020204" pitchFamily="34" charset="0"/>
              <a:buChar char="•"/>
            </a:pPr>
            <a:r>
              <a:rPr lang="en-US" b="1" dirty="0">
                <a:effectLst/>
                <a:latin typeface="Roboto" panose="02000000000000000000" pitchFamily="2" charset="0"/>
              </a:rPr>
              <a:t>Title:</a:t>
            </a:r>
            <a:r>
              <a:rPr lang="en-US" dirty="0">
                <a:effectLst/>
                <a:latin typeface="Roboto" panose="02000000000000000000" pitchFamily="2" charset="0"/>
              </a:rPr>
              <a:t> AWS Transit Gateway - Hub-and-Spoke Model</a:t>
            </a:r>
          </a:p>
          <a:p>
            <a:pPr>
              <a:buFont typeface="Arial" panose="020B0604020202020204" pitchFamily="34" charset="0"/>
              <a:buChar char="•"/>
            </a:pPr>
            <a:r>
              <a:rPr lang="en-US" b="1" dirty="0">
                <a:effectLst/>
                <a:latin typeface="Roboto" panose="02000000000000000000" pitchFamily="2" charset="0"/>
              </a:rPr>
              <a:t>Link:</a:t>
            </a:r>
            <a:r>
              <a:rPr lang="en-US" dirty="0">
                <a:effectLst/>
                <a:latin typeface="Roboto" panose="02000000000000000000" pitchFamily="2" charset="0"/>
              </a:rPr>
              <a:t> https://</a:t>
            </a:r>
            <a:r>
              <a:rPr lang="en-US" dirty="0" err="1">
                <a:effectLst/>
                <a:latin typeface="Roboto" panose="02000000000000000000" pitchFamily="2" charset="0"/>
              </a:rPr>
              <a:t>aws.amazon.com</a:t>
            </a:r>
            <a:r>
              <a:rPr lang="en-US" dirty="0">
                <a:effectLst/>
                <a:latin typeface="Roboto" panose="02000000000000000000" pitchFamily="2" charset="0"/>
              </a:rPr>
              <a:t>/transit-gateway/</a:t>
            </a:r>
          </a:p>
          <a:p>
            <a:pPr>
              <a:buFont typeface="Arial" panose="020B0604020202020204" pitchFamily="34" charset="0"/>
              <a:buChar char="•"/>
            </a:pPr>
            <a:r>
              <a:rPr lang="en-US" b="1" dirty="0">
                <a:effectLst/>
                <a:latin typeface="Roboto" panose="02000000000000000000" pitchFamily="2" charset="0"/>
              </a:rPr>
              <a:t>Reasoning:</a:t>
            </a:r>
            <a:r>
              <a:rPr lang="en-US" dirty="0">
                <a:effectLst/>
                <a:latin typeface="Roboto" panose="02000000000000000000" pitchFamily="2" charset="0"/>
              </a:rPr>
              <a:t> This source provides a high-level overview and diagrams of the Transit Gateway, which is the core of my proposed network. It explains the benefits of a central hub for connecting VPCs and on-premises networks, which validate my choice of a secure and scalable network design.</a:t>
            </a:r>
          </a:p>
          <a:p>
            <a:pPr marL="0" indent="0">
              <a:buNone/>
            </a:pPr>
            <a:endParaRPr lang="en-US" dirty="0">
              <a:effectLst/>
              <a:latin typeface="Roboto" panose="02000000000000000000" pitchFamily="2" charset="0"/>
            </a:endParaRPr>
          </a:p>
          <a:p>
            <a:pPr>
              <a:buNone/>
            </a:pPr>
            <a:r>
              <a:rPr lang="en-US" b="1" dirty="0">
                <a:effectLst/>
                <a:latin typeface="Roboto" panose="02000000000000000000" pitchFamily="2" charset="0"/>
              </a:rPr>
              <a:t>3. Strategy for the Application Streaming Solution:</a:t>
            </a:r>
            <a:endParaRPr lang="en-US" dirty="0">
              <a:effectLst/>
              <a:latin typeface="Roboto" panose="02000000000000000000" pitchFamily="2" charset="0"/>
            </a:endParaRPr>
          </a:p>
          <a:p>
            <a:pPr>
              <a:buFont typeface="Arial" panose="020B0604020202020204" pitchFamily="34" charset="0"/>
              <a:buChar char="•"/>
            </a:pPr>
            <a:r>
              <a:rPr lang="en-US" b="1" dirty="0">
                <a:effectLst/>
                <a:latin typeface="Roboto" panose="02000000000000000000" pitchFamily="2" charset="0"/>
              </a:rPr>
              <a:t>Title:</a:t>
            </a:r>
            <a:r>
              <a:rPr lang="en-US" dirty="0">
                <a:effectLst/>
                <a:latin typeface="Roboto" panose="02000000000000000000" pitchFamily="2" charset="0"/>
              </a:rPr>
              <a:t> Amazon </a:t>
            </a:r>
            <a:r>
              <a:rPr lang="en-US" dirty="0" err="1">
                <a:effectLst/>
                <a:latin typeface="Roboto" panose="02000000000000000000" pitchFamily="2" charset="0"/>
              </a:rPr>
              <a:t>AppStream</a:t>
            </a:r>
            <a:r>
              <a:rPr lang="en-US" dirty="0">
                <a:effectLst/>
                <a:latin typeface="Roboto" panose="02000000000000000000" pitchFamily="2" charset="0"/>
              </a:rPr>
              <a:t> 2.0</a:t>
            </a:r>
          </a:p>
          <a:p>
            <a:pPr>
              <a:buFont typeface="Arial" panose="020B0604020202020204" pitchFamily="34" charset="0"/>
              <a:buChar char="•"/>
            </a:pPr>
            <a:r>
              <a:rPr lang="en-US" b="1" dirty="0">
                <a:effectLst/>
                <a:latin typeface="Roboto" panose="02000000000000000000" pitchFamily="2" charset="0"/>
              </a:rPr>
              <a:t>Link:</a:t>
            </a:r>
            <a:r>
              <a:rPr lang="en-US" dirty="0">
                <a:effectLst/>
                <a:latin typeface="Roboto" panose="02000000000000000000" pitchFamily="2" charset="0"/>
              </a:rPr>
              <a:t> https://</a:t>
            </a:r>
            <a:r>
              <a:rPr lang="en-US" dirty="0" err="1">
                <a:effectLst/>
                <a:latin typeface="Roboto" panose="02000000000000000000" pitchFamily="2" charset="0"/>
              </a:rPr>
              <a:t>aws.amazon.com</a:t>
            </a:r>
            <a:r>
              <a:rPr lang="en-US" dirty="0">
                <a:effectLst/>
                <a:latin typeface="Roboto" panose="02000000000000000000" pitchFamily="2" charset="0"/>
              </a:rPr>
              <a:t>/appstream2/</a:t>
            </a:r>
          </a:p>
          <a:p>
            <a:pPr>
              <a:buFont typeface="Arial" panose="020B0604020202020204" pitchFamily="34" charset="0"/>
              <a:buChar char="•"/>
            </a:pPr>
            <a:r>
              <a:rPr lang="en-US" b="1" dirty="0">
                <a:effectLst/>
                <a:latin typeface="Roboto" panose="02000000000000000000" pitchFamily="2" charset="0"/>
              </a:rPr>
              <a:t>Reasoning:</a:t>
            </a:r>
            <a:r>
              <a:rPr lang="en-US" dirty="0">
                <a:effectLst/>
                <a:latin typeface="Roboto" panose="02000000000000000000" pitchFamily="2" charset="0"/>
              </a:rPr>
              <a:t> This is the main product page for Amazon’s </a:t>
            </a:r>
            <a:r>
              <a:rPr lang="en-US" dirty="0" err="1">
                <a:effectLst/>
                <a:latin typeface="Roboto" panose="02000000000000000000" pitchFamily="2" charset="0"/>
              </a:rPr>
              <a:t>AppStream</a:t>
            </a:r>
            <a:r>
              <a:rPr lang="en-US" dirty="0">
                <a:effectLst/>
                <a:latin typeface="Roboto" panose="02000000000000000000" pitchFamily="2" charset="0"/>
              </a:rPr>
              <a:t> 2.0 which lists it’s key benefits (centralize apps, secure access, no local installation) which go towards why it's the right choice over managing physical desktops.</a:t>
            </a:r>
          </a:p>
          <a:p>
            <a:endParaRPr lang="en-US" dirty="0"/>
          </a:p>
        </p:txBody>
      </p:sp>
    </p:spTree>
    <p:extLst>
      <p:ext uri="{BB962C8B-B14F-4D97-AF65-F5344CB8AC3E}">
        <p14:creationId xmlns:p14="http://schemas.microsoft.com/office/powerpoint/2010/main" val="202682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3007-F2BE-EAA1-2740-58072DA601AB}"/>
              </a:ext>
            </a:extLst>
          </p:cNvPr>
          <p:cNvSpPr>
            <a:spLocks noGrp="1"/>
          </p:cNvSpPr>
          <p:nvPr>
            <p:ph type="title"/>
          </p:nvPr>
        </p:nvSpPr>
        <p:spPr/>
        <p:txBody>
          <a:bodyPr/>
          <a:lstStyle/>
          <a:p>
            <a:r>
              <a:rPr lang="en-US" dirty="0"/>
              <a:t>My Reasoning and Sources Cont.</a:t>
            </a:r>
          </a:p>
        </p:txBody>
      </p:sp>
      <p:sp>
        <p:nvSpPr>
          <p:cNvPr id="3" name="Content Placeholder 2">
            <a:extLst>
              <a:ext uri="{FF2B5EF4-FFF2-40B4-BE49-F238E27FC236}">
                <a16:creationId xmlns:a16="http://schemas.microsoft.com/office/drawing/2014/main" id="{0E2F33D5-0FF2-9091-D0AE-839CA54A7381}"/>
              </a:ext>
            </a:extLst>
          </p:cNvPr>
          <p:cNvSpPr>
            <a:spLocks noGrp="1"/>
          </p:cNvSpPr>
          <p:nvPr>
            <p:ph idx="1"/>
          </p:nvPr>
        </p:nvSpPr>
        <p:spPr/>
        <p:txBody>
          <a:bodyPr>
            <a:normAutofit fontScale="77500" lnSpcReduction="20000"/>
          </a:bodyPr>
          <a:lstStyle/>
          <a:p>
            <a:pPr>
              <a:buNone/>
            </a:pPr>
            <a:r>
              <a:rPr lang="en-US" b="1" dirty="0">
                <a:latin typeface="Roboto" panose="02000000000000000000" pitchFamily="2" charset="0"/>
              </a:rPr>
              <a:t>4. Strategy for the Serverless Application Backend:</a:t>
            </a:r>
            <a:endParaRPr lang="en-US" dirty="0">
              <a:latin typeface="Roboto" panose="02000000000000000000" pitchFamily="2" charset="0"/>
            </a:endParaRPr>
          </a:p>
          <a:p>
            <a:pPr>
              <a:buFont typeface="Arial" panose="020B0604020202020204" pitchFamily="34" charset="0"/>
              <a:buChar char="•"/>
            </a:pPr>
            <a:r>
              <a:rPr lang="en-US" b="1" dirty="0">
                <a:latin typeface="Roboto" panose="02000000000000000000" pitchFamily="2" charset="0"/>
              </a:rPr>
              <a:t>Title:</a:t>
            </a:r>
            <a:r>
              <a:rPr lang="en-US" dirty="0">
                <a:latin typeface="Roboto" panose="02000000000000000000" pitchFamily="2" charset="0"/>
              </a:rPr>
              <a:t> Serverless on AWS</a:t>
            </a:r>
          </a:p>
          <a:p>
            <a:pPr>
              <a:buFont typeface="Arial" panose="020B0604020202020204" pitchFamily="34" charset="0"/>
              <a:buChar char="•"/>
            </a:pPr>
            <a:r>
              <a:rPr lang="en-US" b="1" dirty="0">
                <a:latin typeface="Roboto" panose="02000000000000000000" pitchFamily="2" charset="0"/>
              </a:rPr>
              <a:t>Link:</a:t>
            </a:r>
            <a:r>
              <a:rPr lang="en-US" dirty="0">
                <a:latin typeface="Roboto" panose="02000000000000000000" pitchFamily="2" charset="0"/>
              </a:rPr>
              <a:t> https://</a:t>
            </a:r>
            <a:r>
              <a:rPr lang="en-US" dirty="0" err="1">
                <a:latin typeface="Roboto" panose="02000000000000000000" pitchFamily="2" charset="0"/>
              </a:rPr>
              <a:t>aws.amazon.com</a:t>
            </a:r>
            <a:r>
              <a:rPr lang="en-US" dirty="0">
                <a:latin typeface="Roboto" panose="02000000000000000000" pitchFamily="2" charset="0"/>
              </a:rPr>
              <a:t>/serverless/</a:t>
            </a:r>
          </a:p>
          <a:p>
            <a:pPr>
              <a:buFont typeface="Arial" panose="020B0604020202020204" pitchFamily="34" charset="0"/>
              <a:buChar char="•"/>
            </a:pPr>
            <a:r>
              <a:rPr lang="en-US" b="1" dirty="0">
                <a:latin typeface="Roboto" panose="02000000000000000000" pitchFamily="2" charset="0"/>
              </a:rPr>
              <a:t>Reasoning:</a:t>
            </a:r>
            <a:r>
              <a:rPr lang="en-US" dirty="0">
                <a:latin typeface="Roboto" panose="02000000000000000000" pitchFamily="2" charset="0"/>
              </a:rPr>
              <a:t> </a:t>
            </a:r>
            <a:r>
              <a:rPr lang="en-US" dirty="0"/>
              <a:t>This Serverless on AWS page will explain the value of using AWS Lambda and managed databases, backing up my proposal to create a scalable and resilient application backend.</a:t>
            </a:r>
            <a:endParaRPr lang="en-US" dirty="0">
              <a:latin typeface="Roboto" panose="02000000000000000000" pitchFamily="2" charset="0"/>
            </a:endParaRPr>
          </a:p>
          <a:p>
            <a:pPr marL="0" indent="0">
              <a:buNone/>
            </a:pPr>
            <a:endParaRPr lang="en-US" dirty="0">
              <a:latin typeface="Roboto" panose="02000000000000000000" pitchFamily="2" charset="0"/>
            </a:endParaRPr>
          </a:p>
          <a:p>
            <a:pPr>
              <a:buNone/>
            </a:pPr>
            <a:r>
              <a:rPr lang="en-US" b="1" dirty="0">
                <a:latin typeface="Roboto" panose="02000000000000000000" pitchFamily="2" charset="0"/>
              </a:rPr>
              <a:t>5. For the </a:t>
            </a:r>
            <a:r>
              <a:rPr lang="en-US" b="1" dirty="0" err="1">
                <a:latin typeface="Roboto" panose="02000000000000000000" pitchFamily="2" charset="0"/>
              </a:rPr>
              <a:t>IaC</a:t>
            </a:r>
            <a:r>
              <a:rPr lang="en-US" b="1" dirty="0">
                <a:latin typeface="Roboto" panose="02000000000000000000" pitchFamily="2" charset="0"/>
              </a:rPr>
              <a:t> and Automation Toolchain:</a:t>
            </a:r>
            <a:endParaRPr lang="en-US" dirty="0">
              <a:latin typeface="Roboto" panose="02000000000000000000" pitchFamily="2" charset="0"/>
            </a:endParaRPr>
          </a:p>
          <a:p>
            <a:pPr>
              <a:buFont typeface="Arial" panose="020B0604020202020204" pitchFamily="34" charset="0"/>
              <a:buChar char="•"/>
            </a:pPr>
            <a:r>
              <a:rPr lang="en-US" b="1" dirty="0">
                <a:latin typeface="Roboto" panose="02000000000000000000" pitchFamily="2" charset="0"/>
              </a:rPr>
              <a:t>Title:</a:t>
            </a:r>
            <a:r>
              <a:rPr lang="en-US" dirty="0">
                <a:latin typeface="Roboto" panose="02000000000000000000" pitchFamily="2" charset="0"/>
              </a:rPr>
              <a:t> </a:t>
            </a:r>
            <a:r>
              <a:rPr lang="en-US" dirty="0" err="1">
                <a:latin typeface="Roboto" panose="02000000000000000000" pitchFamily="2" charset="0"/>
              </a:rPr>
              <a:t>HashiCorp</a:t>
            </a:r>
            <a:r>
              <a:rPr lang="en-US" dirty="0">
                <a:latin typeface="Roboto" panose="02000000000000000000" pitchFamily="2" charset="0"/>
              </a:rPr>
              <a:t> Terraform Cloud</a:t>
            </a:r>
          </a:p>
          <a:p>
            <a:pPr>
              <a:buFont typeface="Arial" panose="020B0604020202020204" pitchFamily="34" charset="0"/>
              <a:buChar char="•"/>
            </a:pPr>
            <a:r>
              <a:rPr lang="en-US" b="1" dirty="0">
                <a:latin typeface="Roboto" panose="02000000000000000000" pitchFamily="2" charset="0"/>
              </a:rPr>
              <a:t>Link:</a:t>
            </a:r>
            <a:r>
              <a:rPr lang="en-US" dirty="0">
                <a:latin typeface="Roboto" panose="02000000000000000000" pitchFamily="2" charset="0"/>
              </a:rPr>
              <a:t> https://</a:t>
            </a:r>
            <a:r>
              <a:rPr lang="en-US" dirty="0" err="1">
                <a:latin typeface="Roboto" panose="02000000000000000000" pitchFamily="2" charset="0"/>
              </a:rPr>
              <a:t>www.hashicorp.com</a:t>
            </a:r>
            <a:r>
              <a:rPr lang="en-US" dirty="0">
                <a:latin typeface="Roboto" panose="02000000000000000000" pitchFamily="2" charset="0"/>
              </a:rPr>
              <a:t>/products/terraform</a:t>
            </a:r>
          </a:p>
          <a:p>
            <a:pPr>
              <a:buFont typeface="Arial" panose="020B0604020202020204" pitchFamily="34" charset="0"/>
              <a:buChar char="•"/>
            </a:pPr>
            <a:r>
              <a:rPr lang="en-US" b="1" dirty="0">
                <a:latin typeface="Roboto" panose="02000000000000000000" pitchFamily="2" charset="0"/>
              </a:rPr>
              <a:t>Reasoning:</a:t>
            </a:r>
            <a:r>
              <a:rPr lang="en-US" dirty="0">
                <a:latin typeface="Roboto" panose="02000000000000000000" pitchFamily="2" charset="0"/>
              </a:rPr>
              <a:t> This is the official product page for Terraform and Terraform Cloud. It explains the value proposition of a collaborative, automated Infrastructure as Code workflow, directly supporting my choice of tooling.</a:t>
            </a:r>
          </a:p>
          <a:p>
            <a:endParaRPr lang="en-US" dirty="0"/>
          </a:p>
        </p:txBody>
      </p:sp>
    </p:spTree>
    <p:extLst>
      <p:ext uri="{BB962C8B-B14F-4D97-AF65-F5344CB8AC3E}">
        <p14:creationId xmlns:p14="http://schemas.microsoft.com/office/powerpoint/2010/main" val="64339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59BE-C9CB-548D-76D7-C5FE33521DBE}"/>
              </a:ext>
            </a:extLst>
          </p:cNvPr>
          <p:cNvSpPr>
            <a:spLocks noGrp="1"/>
          </p:cNvSpPr>
          <p:nvPr>
            <p:ph type="title"/>
          </p:nvPr>
        </p:nvSpPr>
        <p:spPr/>
        <p:txBody>
          <a:bodyPr>
            <a:normAutofit/>
          </a:bodyPr>
          <a:lstStyle/>
          <a:p>
            <a:r>
              <a:rPr lang="en-US" dirty="0" err="1"/>
              <a:t>Balerica’s</a:t>
            </a:r>
            <a:r>
              <a:rPr lang="en-US" dirty="0"/>
              <a:t> Goal &amp; Current Challenges</a:t>
            </a:r>
          </a:p>
        </p:txBody>
      </p:sp>
      <p:sp>
        <p:nvSpPr>
          <p:cNvPr id="3" name="Content Placeholder 2">
            <a:extLst>
              <a:ext uri="{FF2B5EF4-FFF2-40B4-BE49-F238E27FC236}">
                <a16:creationId xmlns:a16="http://schemas.microsoft.com/office/drawing/2014/main" id="{8DA26451-290F-189A-FC27-0CF5E594C23B}"/>
              </a:ext>
            </a:extLst>
          </p:cNvPr>
          <p:cNvSpPr>
            <a:spLocks noGrp="1"/>
          </p:cNvSpPr>
          <p:nvPr>
            <p:ph idx="1"/>
          </p:nvPr>
        </p:nvSpPr>
        <p:spPr/>
        <p:txBody>
          <a:bodyPr/>
          <a:lstStyle/>
          <a:p>
            <a:r>
              <a:rPr lang="en-US" dirty="0"/>
              <a:t> </a:t>
            </a:r>
            <a:r>
              <a:rPr lang="en-US" b="1" dirty="0"/>
              <a:t>Goal</a:t>
            </a:r>
            <a:r>
              <a:rPr lang="en-US" dirty="0"/>
              <a:t>: To become a global, scalable, and secure leader in IT education.</a:t>
            </a:r>
          </a:p>
          <a:p>
            <a:pPr marL="0" indent="0">
              <a:buNone/>
            </a:pPr>
            <a:endParaRPr lang="en-US" dirty="0"/>
          </a:p>
          <a:p>
            <a:r>
              <a:rPr lang="en-US" dirty="0"/>
              <a:t> An Understanding of the challenges </a:t>
            </a:r>
            <a:r>
              <a:rPr lang="en-US" dirty="0" err="1"/>
              <a:t>Balerica</a:t>
            </a:r>
            <a:r>
              <a:rPr lang="en-US" dirty="0"/>
              <a:t> faces:</a:t>
            </a:r>
          </a:p>
          <a:p>
            <a:pPr lvl="1">
              <a:buFont typeface="Wingdings" pitchFamily="2" charset="2"/>
              <a:buChar char="Ø"/>
            </a:pPr>
            <a:r>
              <a:rPr lang="en-US" dirty="0"/>
              <a:t>  Manual Processes ("Click Ops") are slow and risky.</a:t>
            </a:r>
          </a:p>
          <a:p>
            <a:pPr lvl="1">
              <a:buFont typeface="Wingdings" pitchFamily="2" charset="2"/>
              <a:buChar char="Ø"/>
            </a:pPr>
            <a:r>
              <a:rPr lang="en-US" dirty="0"/>
              <a:t>  Desktop Management is inefficient and doesn't scale.</a:t>
            </a:r>
          </a:p>
          <a:p>
            <a:pPr lvl="1">
              <a:buFont typeface="Wingdings" pitchFamily="2" charset="2"/>
              <a:buChar char="Ø"/>
            </a:pPr>
            <a:r>
              <a:rPr lang="en-US" dirty="0"/>
              <a:t>  Data Protection is "best effort," which is a critical business risk.</a:t>
            </a:r>
          </a:p>
          <a:p>
            <a:pPr lvl="1">
              <a:buFont typeface="Wingdings" pitchFamily="2" charset="2"/>
              <a:buChar char="Ø"/>
            </a:pPr>
            <a:r>
              <a:rPr lang="en-US" dirty="0"/>
              <a:t>  The current application is not ready for global scale.</a:t>
            </a:r>
          </a:p>
        </p:txBody>
      </p:sp>
    </p:spTree>
    <p:extLst>
      <p:ext uri="{BB962C8B-B14F-4D97-AF65-F5344CB8AC3E}">
        <p14:creationId xmlns:p14="http://schemas.microsoft.com/office/powerpoint/2010/main" val="3380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A5AE-489C-824C-BD5E-772A51145988}"/>
              </a:ext>
            </a:extLst>
          </p:cNvPr>
          <p:cNvSpPr>
            <a:spLocks noGrp="1"/>
          </p:cNvSpPr>
          <p:nvPr>
            <p:ph type="title"/>
          </p:nvPr>
        </p:nvSpPr>
        <p:spPr/>
        <p:txBody>
          <a:bodyPr>
            <a:normAutofit fontScale="90000"/>
          </a:bodyPr>
          <a:lstStyle/>
          <a:p>
            <a:r>
              <a:rPr lang="en-US" dirty="0"/>
              <a:t>Proposed Solution: A Modern Hybrid Cloud Platform</a:t>
            </a:r>
          </a:p>
        </p:txBody>
      </p:sp>
      <p:sp>
        <p:nvSpPr>
          <p:cNvPr id="3" name="Content Placeholder 2">
            <a:extLst>
              <a:ext uri="{FF2B5EF4-FFF2-40B4-BE49-F238E27FC236}">
                <a16:creationId xmlns:a16="http://schemas.microsoft.com/office/drawing/2014/main" id="{8315467A-50CA-1765-335C-8B0F1FE7451F}"/>
              </a:ext>
            </a:extLst>
          </p:cNvPr>
          <p:cNvSpPr>
            <a:spLocks noGrp="1"/>
          </p:cNvSpPr>
          <p:nvPr>
            <p:ph idx="1"/>
          </p:nvPr>
        </p:nvSpPr>
        <p:spPr>
          <a:xfrm>
            <a:off x="1154954" y="2468032"/>
            <a:ext cx="8825659" cy="3416300"/>
          </a:xfrm>
        </p:spPr>
        <p:txBody>
          <a:bodyPr>
            <a:noAutofit/>
          </a:bodyPr>
          <a:lstStyle/>
          <a:p>
            <a:r>
              <a:rPr lang="en-US" sz="1100" b="1" dirty="0"/>
              <a:t>Overview of Vision</a:t>
            </a:r>
            <a:r>
              <a:rPr lang="en-US" sz="1100" dirty="0"/>
              <a:t>: We will build a secure and automated center for your operations in AWS, while your physical testing centers remain on-premises in the specified location (Brazil, Japan, Italy, Thailand &amp; USA)</a:t>
            </a:r>
          </a:p>
          <a:p>
            <a:r>
              <a:rPr lang="en-US" sz="1100" dirty="0"/>
              <a:t>An example proposed structure will flow as follows:</a:t>
            </a:r>
          </a:p>
          <a:p>
            <a:pPr marL="800100" lvl="1" indent="-342900">
              <a:buFont typeface="+mj-lt"/>
              <a:buAutoNum type="arabicPeriod"/>
            </a:pPr>
            <a:r>
              <a:rPr lang="en-US" sz="1100" dirty="0"/>
              <a:t>A student sits at a managed desktop in any of the 5 global centers.</a:t>
            </a:r>
          </a:p>
          <a:p>
            <a:pPr marL="800100" lvl="1" indent="-342900">
              <a:buFont typeface="+mj-lt"/>
              <a:buAutoNum type="arabicPeriod"/>
            </a:pPr>
            <a:r>
              <a:rPr lang="en-US" sz="1100" dirty="0"/>
              <a:t>They see the "secure browser portal," which is being safely streamed to them by </a:t>
            </a:r>
            <a:r>
              <a:rPr lang="en-US" sz="1100" b="1" dirty="0" err="1"/>
              <a:t>AppStream</a:t>
            </a:r>
            <a:r>
              <a:rPr lang="en-US" sz="1100" b="1" dirty="0"/>
              <a:t> 2.0</a:t>
            </a:r>
            <a:r>
              <a:rPr lang="en-US" sz="1100" dirty="0"/>
              <a:t>.</a:t>
            </a:r>
          </a:p>
          <a:p>
            <a:pPr marL="800100" lvl="1" indent="-342900">
              <a:buFont typeface="+mj-lt"/>
              <a:buAutoNum type="arabicPeriod"/>
            </a:pPr>
            <a:r>
              <a:rPr lang="en-US" sz="1100" dirty="0"/>
              <a:t>When the student starts the exam, the exam application running on </a:t>
            </a:r>
            <a:r>
              <a:rPr lang="en-US" sz="1100" dirty="0" err="1"/>
              <a:t>AppStream</a:t>
            </a:r>
            <a:r>
              <a:rPr lang="en-US" sz="1100" dirty="0"/>
              <a:t> sends a secure request to the API Gateway and Lambda functions.</a:t>
            </a:r>
          </a:p>
          <a:p>
            <a:pPr marL="800100" lvl="1" indent="-342900">
              <a:buFont typeface="+mj-lt"/>
              <a:buAutoNum type="arabicPeriod"/>
            </a:pPr>
            <a:r>
              <a:rPr lang="en-US" sz="1100" dirty="0"/>
              <a:t>The Lambda functions will then securely fetch the questions from the Database (AWS RDS or DynamoDB, depending on whether you wish to stay with SQL or use NoSQL) in the private subnet and return them to the student. The API Gateway and Lambda function will be incorporated in all requests by the application and browser to the Database.</a:t>
            </a:r>
          </a:p>
          <a:p>
            <a:pPr marL="800100" lvl="1" indent="-342900">
              <a:buFont typeface="+mj-lt"/>
              <a:buAutoNum type="arabicPeriod"/>
            </a:pPr>
            <a:r>
              <a:rPr lang="en-US" sz="1100" dirty="0"/>
              <a:t>This entire process is protected by the secure VPN connection.</a:t>
            </a:r>
          </a:p>
          <a:p>
            <a:endParaRPr lang="en-US" sz="1100" dirty="0"/>
          </a:p>
          <a:p>
            <a:r>
              <a:rPr lang="en-US" sz="1100" b="1" dirty="0"/>
              <a:t>Management Model</a:t>
            </a:r>
            <a:r>
              <a:rPr lang="en-US" sz="1100" dirty="0"/>
              <a:t>: This is a Co-Managed/ </a:t>
            </a:r>
            <a:r>
              <a:rPr lang="en-US" sz="1100" dirty="0" err="1"/>
              <a:t>Hrbyid</a:t>
            </a:r>
            <a:r>
              <a:rPr lang="en-US" sz="1100" dirty="0"/>
              <a:t> solution. You manage your application and data, while AWS manages the underlying global infrastructure.</a:t>
            </a:r>
          </a:p>
        </p:txBody>
      </p:sp>
    </p:spTree>
    <p:extLst>
      <p:ext uri="{BB962C8B-B14F-4D97-AF65-F5344CB8AC3E}">
        <p14:creationId xmlns:p14="http://schemas.microsoft.com/office/powerpoint/2010/main" val="11512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7E66-6C7C-0ED9-1B92-83CCFD1B9958}"/>
              </a:ext>
            </a:extLst>
          </p:cNvPr>
          <p:cNvSpPr>
            <a:spLocks noGrp="1"/>
          </p:cNvSpPr>
          <p:nvPr>
            <p:ph type="title"/>
          </p:nvPr>
        </p:nvSpPr>
        <p:spPr>
          <a:xfrm>
            <a:off x="1154954" y="973668"/>
            <a:ext cx="9206504" cy="706964"/>
          </a:xfrm>
        </p:spPr>
        <p:txBody>
          <a:bodyPr/>
          <a:lstStyle/>
          <a:p>
            <a:r>
              <a:rPr lang="en-US" dirty="0"/>
              <a:t>Outline of the Proposed Hybrid Structure</a:t>
            </a:r>
          </a:p>
        </p:txBody>
      </p:sp>
      <p:pic>
        <p:nvPicPr>
          <p:cNvPr id="13" name="Content Placeholder 12">
            <a:extLst>
              <a:ext uri="{FF2B5EF4-FFF2-40B4-BE49-F238E27FC236}">
                <a16:creationId xmlns:a16="http://schemas.microsoft.com/office/drawing/2014/main" id="{DA7D53FE-4F72-4143-65FB-512FABAA4CB8}"/>
              </a:ext>
            </a:extLst>
          </p:cNvPr>
          <p:cNvPicPr>
            <a:picLocks noGrp="1" noChangeAspect="1"/>
          </p:cNvPicPr>
          <p:nvPr>
            <p:ph idx="1"/>
          </p:nvPr>
        </p:nvPicPr>
        <p:blipFill>
          <a:blip r:embed="rId2"/>
          <a:stretch>
            <a:fillRect/>
          </a:stretch>
        </p:blipFill>
        <p:spPr>
          <a:xfrm>
            <a:off x="4042982" y="2006568"/>
            <a:ext cx="4106035" cy="4013232"/>
          </a:xfrm>
          <a:prstGeom prst="rect">
            <a:avLst/>
          </a:prstGeom>
        </p:spPr>
      </p:pic>
    </p:spTree>
    <p:extLst>
      <p:ext uri="{BB962C8B-B14F-4D97-AF65-F5344CB8AC3E}">
        <p14:creationId xmlns:p14="http://schemas.microsoft.com/office/powerpoint/2010/main" val="171537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7B77-D66B-F308-76CB-3D4FB7F1DA71}"/>
              </a:ext>
            </a:extLst>
          </p:cNvPr>
          <p:cNvSpPr>
            <a:spLocks noGrp="1"/>
          </p:cNvSpPr>
          <p:nvPr>
            <p:ph type="title"/>
          </p:nvPr>
        </p:nvSpPr>
        <p:spPr/>
        <p:txBody>
          <a:bodyPr/>
          <a:lstStyle/>
          <a:p>
            <a:r>
              <a:rPr lang="en-US" dirty="0"/>
              <a:t>The Proposed Solution: A Hybrid Cloud Platform</a:t>
            </a:r>
          </a:p>
        </p:txBody>
      </p:sp>
      <p:sp>
        <p:nvSpPr>
          <p:cNvPr id="3" name="Content Placeholder 2">
            <a:extLst>
              <a:ext uri="{FF2B5EF4-FFF2-40B4-BE49-F238E27FC236}">
                <a16:creationId xmlns:a16="http://schemas.microsoft.com/office/drawing/2014/main" id="{EC66D29F-ECC8-CC94-F027-BA170294CCF8}"/>
              </a:ext>
            </a:extLst>
          </p:cNvPr>
          <p:cNvSpPr>
            <a:spLocks noGrp="1"/>
          </p:cNvSpPr>
          <p:nvPr>
            <p:ph idx="1"/>
          </p:nvPr>
        </p:nvSpPr>
        <p:spPr/>
        <p:txBody>
          <a:bodyPr/>
          <a:lstStyle/>
          <a:p>
            <a:r>
              <a:rPr lang="en-US" b="1" dirty="0"/>
              <a:t>On-Premises: </a:t>
            </a:r>
            <a:r>
              <a:rPr lang="en-US" dirty="0" err="1"/>
              <a:t>Balerica’s</a:t>
            </a:r>
            <a:r>
              <a:rPr lang="en-US" dirty="0"/>
              <a:t> Global Testing centers with desktops acting as secure terminals.</a:t>
            </a:r>
          </a:p>
          <a:p>
            <a:r>
              <a:rPr lang="en-US" b="1" dirty="0"/>
              <a:t>AWS Cloud: </a:t>
            </a:r>
            <a:r>
              <a:rPr lang="en-US" dirty="0"/>
              <a:t>The central brains of the operation—providing networking, applications, and data management globally.</a:t>
            </a:r>
          </a:p>
          <a:p>
            <a:r>
              <a:rPr lang="en-US" b="1" dirty="0" err="1"/>
              <a:t>Balerica’s</a:t>
            </a:r>
            <a:r>
              <a:rPr lang="en-US" b="1" dirty="0"/>
              <a:t> Remote Admin</a:t>
            </a:r>
            <a:r>
              <a:rPr lang="en-US" dirty="0"/>
              <a:t>: An administrator designated by </a:t>
            </a:r>
            <a:r>
              <a:rPr lang="en-US" dirty="0" err="1"/>
              <a:t>Balerica</a:t>
            </a:r>
            <a:r>
              <a:rPr lang="en-US" dirty="0"/>
              <a:t>, but connected to the cloud environment, who can define rules and policies.</a:t>
            </a:r>
          </a:p>
          <a:p>
            <a:r>
              <a:rPr lang="en-US" b="1" dirty="0"/>
              <a:t>Key Pillars: </a:t>
            </a:r>
            <a:r>
              <a:rPr lang="en-US" dirty="0"/>
              <a:t>Global Networking, Application Virtualization, Application Scalability, Full Automation.</a:t>
            </a:r>
          </a:p>
        </p:txBody>
      </p:sp>
    </p:spTree>
    <p:extLst>
      <p:ext uri="{BB962C8B-B14F-4D97-AF65-F5344CB8AC3E}">
        <p14:creationId xmlns:p14="http://schemas.microsoft.com/office/powerpoint/2010/main" val="403857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0DD-13E8-1240-22F9-7BF697396A2B}"/>
              </a:ext>
            </a:extLst>
          </p:cNvPr>
          <p:cNvSpPr>
            <a:spLocks noGrp="1"/>
          </p:cNvSpPr>
          <p:nvPr>
            <p:ph type="title"/>
          </p:nvPr>
        </p:nvSpPr>
        <p:spPr/>
        <p:txBody>
          <a:bodyPr/>
          <a:lstStyle/>
          <a:p>
            <a:r>
              <a:rPr lang="en-US" b="1" dirty="0"/>
              <a:t>Pillar 1 - A Secure Global Network</a:t>
            </a:r>
          </a:p>
        </p:txBody>
      </p:sp>
      <p:sp>
        <p:nvSpPr>
          <p:cNvPr id="3" name="Content Placeholder 2">
            <a:extLst>
              <a:ext uri="{FF2B5EF4-FFF2-40B4-BE49-F238E27FC236}">
                <a16:creationId xmlns:a16="http://schemas.microsoft.com/office/drawing/2014/main" id="{D23F3AF2-ECAB-37B0-6017-C4A64AC5A380}"/>
              </a:ext>
            </a:extLst>
          </p:cNvPr>
          <p:cNvSpPr>
            <a:spLocks noGrp="1"/>
          </p:cNvSpPr>
          <p:nvPr>
            <p:ph idx="1"/>
          </p:nvPr>
        </p:nvSpPr>
        <p:spPr/>
        <p:txBody>
          <a:bodyPr/>
          <a:lstStyle/>
          <a:p>
            <a:r>
              <a:rPr lang="en-US" b="1" dirty="0"/>
              <a:t>Service: </a:t>
            </a:r>
            <a:r>
              <a:rPr lang="en-US" dirty="0"/>
              <a:t>AWS Transit Gateway, AWS Site-to-Site VPN, AWS Client VPN.</a:t>
            </a:r>
          </a:p>
          <a:p>
            <a:pPr marL="0" indent="0">
              <a:buNone/>
            </a:pPr>
            <a:endParaRPr lang="en-US" dirty="0"/>
          </a:p>
          <a:p>
            <a:r>
              <a:rPr lang="en-US" b="1" dirty="0"/>
              <a:t>Benefit: </a:t>
            </a:r>
            <a:r>
              <a:rPr lang="en-US" dirty="0"/>
              <a:t>Connects all 5+ international testing centers into a single, private, and secure network. Also enables secure remote administration.</a:t>
            </a:r>
          </a:p>
          <a:p>
            <a:pPr marL="0" indent="0">
              <a:buNone/>
            </a:pPr>
            <a:endParaRPr lang="en-US" dirty="0"/>
          </a:p>
          <a:p>
            <a:r>
              <a:rPr lang="en-US" b="1" dirty="0"/>
              <a:t>Management Model: Hybrid - </a:t>
            </a:r>
            <a:r>
              <a:rPr lang="en-US" dirty="0" err="1"/>
              <a:t>Balerica</a:t>
            </a:r>
            <a:r>
              <a:rPr lang="en-US" dirty="0"/>
              <a:t> defines the security rules and policies; AWS manages the underlying network hardware and availability.</a:t>
            </a:r>
          </a:p>
          <a:p>
            <a:endParaRPr lang="en-US" dirty="0"/>
          </a:p>
        </p:txBody>
      </p:sp>
    </p:spTree>
    <p:extLst>
      <p:ext uri="{BB962C8B-B14F-4D97-AF65-F5344CB8AC3E}">
        <p14:creationId xmlns:p14="http://schemas.microsoft.com/office/powerpoint/2010/main" val="112351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DF0F-6174-C0D4-FE9B-1DFC238365DA}"/>
              </a:ext>
            </a:extLst>
          </p:cNvPr>
          <p:cNvSpPr>
            <a:spLocks noGrp="1"/>
          </p:cNvSpPr>
          <p:nvPr>
            <p:ph type="title"/>
          </p:nvPr>
        </p:nvSpPr>
        <p:spPr>
          <a:xfrm>
            <a:off x="1154954" y="973668"/>
            <a:ext cx="9290107" cy="706964"/>
          </a:xfrm>
        </p:spPr>
        <p:txBody>
          <a:bodyPr/>
          <a:lstStyle/>
          <a:p>
            <a:r>
              <a:rPr lang="en-US" b="1" dirty="0"/>
              <a:t>Pillar 2 - The Next-Gen Streaming Exam Experience</a:t>
            </a:r>
          </a:p>
        </p:txBody>
      </p:sp>
      <p:sp>
        <p:nvSpPr>
          <p:cNvPr id="3" name="Content Placeholder 2">
            <a:extLst>
              <a:ext uri="{FF2B5EF4-FFF2-40B4-BE49-F238E27FC236}">
                <a16:creationId xmlns:a16="http://schemas.microsoft.com/office/drawing/2014/main" id="{167324B7-410C-7AED-7132-E703EA41D719}"/>
              </a:ext>
            </a:extLst>
          </p:cNvPr>
          <p:cNvSpPr>
            <a:spLocks noGrp="1"/>
          </p:cNvSpPr>
          <p:nvPr>
            <p:ph idx="1"/>
          </p:nvPr>
        </p:nvSpPr>
        <p:spPr/>
        <p:txBody>
          <a:bodyPr>
            <a:normAutofit fontScale="85000" lnSpcReduction="20000"/>
          </a:bodyPr>
          <a:lstStyle/>
          <a:p>
            <a:r>
              <a:rPr lang="en-US" b="1" dirty="0"/>
              <a:t>What We'll Do:</a:t>
            </a:r>
            <a:r>
              <a:rPr lang="en-US" dirty="0"/>
              <a:t> Replace local installations with </a:t>
            </a:r>
            <a:r>
              <a:rPr lang="en-US" b="1" dirty="0"/>
              <a:t>Amazon </a:t>
            </a:r>
            <a:r>
              <a:rPr lang="en-US" b="1" dirty="0" err="1"/>
              <a:t>AppStream</a:t>
            </a:r>
            <a:r>
              <a:rPr lang="en-US" b="1" dirty="0"/>
              <a:t> 2.0</a:t>
            </a:r>
            <a:r>
              <a:rPr lang="en-US" dirty="0"/>
              <a:t>. We will stream the secure exam browser from AWS to the respective testing  desktops (at the testing sites).</a:t>
            </a:r>
          </a:p>
          <a:p>
            <a:pPr marL="0" indent="0">
              <a:buNone/>
            </a:pPr>
            <a:endParaRPr lang="en-US" dirty="0"/>
          </a:p>
          <a:p>
            <a:r>
              <a:rPr lang="en-US" b="1" dirty="0"/>
              <a:t>Business Benefit:</a:t>
            </a:r>
            <a:r>
              <a:rPr lang="en-US" dirty="0"/>
              <a:t> </a:t>
            </a:r>
          </a:p>
          <a:p>
            <a:pPr lvl="1">
              <a:buFont typeface="Wingdings" pitchFamily="2" charset="2"/>
              <a:buChar char="Ø"/>
            </a:pPr>
            <a:r>
              <a:rPr lang="en-US" dirty="0">
                <a:solidFill>
                  <a:schemeClr val="tx1"/>
                </a:solidFill>
              </a:rPr>
              <a:t>Drastically reduce desktop management time </a:t>
            </a:r>
          </a:p>
          <a:p>
            <a:pPr lvl="1">
              <a:buFont typeface="Wingdings" pitchFamily="2" charset="2"/>
              <a:buChar char="Ø"/>
            </a:pPr>
            <a:r>
              <a:rPr lang="en-US" dirty="0">
                <a:solidFill>
                  <a:schemeClr val="tx1"/>
                </a:solidFill>
              </a:rPr>
              <a:t>Delivers the secure exam browser as a stream to any desktop.</a:t>
            </a:r>
          </a:p>
          <a:p>
            <a:pPr lvl="1">
              <a:buFont typeface="Wingdings" pitchFamily="2" charset="2"/>
              <a:buChar char="Ø"/>
            </a:pPr>
            <a:r>
              <a:rPr lang="en-US" dirty="0">
                <a:solidFill>
                  <a:schemeClr val="tx1"/>
                </a:solidFill>
              </a:rPr>
              <a:t>Eliminates local installation and reimaging.</a:t>
            </a:r>
          </a:p>
          <a:p>
            <a:pPr lvl="1">
              <a:buFont typeface="Wingdings" pitchFamily="2" charset="2"/>
              <a:buChar char="Ø"/>
            </a:pPr>
            <a:r>
              <a:rPr lang="en-US" dirty="0">
                <a:solidFill>
                  <a:schemeClr val="tx1"/>
                </a:solidFill>
              </a:rPr>
              <a:t>Centralizes updates and management.</a:t>
            </a:r>
          </a:p>
          <a:p>
            <a:pPr lvl="1">
              <a:buFont typeface="Wingdings" pitchFamily="2" charset="2"/>
              <a:buChar char="Ø"/>
            </a:pPr>
            <a:r>
              <a:rPr lang="en-US" dirty="0">
                <a:solidFill>
                  <a:schemeClr val="tx1"/>
                </a:solidFill>
              </a:rPr>
              <a:t>Enhances security by isolating the exam from the local PC.</a:t>
            </a:r>
          </a:p>
          <a:p>
            <a:endParaRPr lang="en-US" dirty="0"/>
          </a:p>
          <a:p>
            <a:r>
              <a:rPr lang="en-US" b="1" dirty="0"/>
              <a:t>Management:</a:t>
            </a:r>
            <a:r>
              <a:rPr lang="en-US" dirty="0"/>
              <a:t> </a:t>
            </a:r>
            <a:r>
              <a:rPr lang="en-US" b="1" dirty="0"/>
              <a:t>AWS Managed -</a:t>
            </a:r>
            <a:r>
              <a:rPr lang="en-US" dirty="0"/>
              <a:t> AWS manages the complex streaming infrastructure; you only manage your application's "golden image."</a:t>
            </a:r>
          </a:p>
          <a:p>
            <a:pPr marL="0" indent="0">
              <a:buNone/>
            </a:pPr>
            <a:endParaRPr lang="en-US" dirty="0"/>
          </a:p>
        </p:txBody>
      </p:sp>
    </p:spTree>
    <p:extLst>
      <p:ext uri="{BB962C8B-B14F-4D97-AF65-F5344CB8AC3E}">
        <p14:creationId xmlns:p14="http://schemas.microsoft.com/office/powerpoint/2010/main" val="180023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F669-7588-D563-9A83-D4876A1CFE84}"/>
              </a:ext>
            </a:extLst>
          </p:cNvPr>
          <p:cNvSpPr>
            <a:spLocks noGrp="1"/>
          </p:cNvSpPr>
          <p:nvPr>
            <p:ph type="title"/>
          </p:nvPr>
        </p:nvSpPr>
        <p:spPr>
          <a:xfrm>
            <a:off x="1154954" y="942318"/>
            <a:ext cx="9415510" cy="706964"/>
          </a:xfrm>
        </p:spPr>
        <p:txBody>
          <a:bodyPr/>
          <a:lstStyle/>
          <a:p>
            <a:r>
              <a:rPr lang="en-US" b="1" dirty="0"/>
              <a:t>Pillar 3 - A Scalable &amp; Resilient Application Setup</a:t>
            </a:r>
          </a:p>
        </p:txBody>
      </p:sp>
      <p:sp>
        <p:nvSpPr>
          <p:cNvPr id="3" name="Content Placeholder 2">
            <a:extLst>
              <a:ext uri="{FF2B5EF4-FFF2-40B4-BE49-F238E27FC236}">
                <a16:creationId xmlns:a16="http://schemas.microsoft.com/office/drawing/2014/main" id="{0040A1E2-A148-507E-6E0F-47116D0C1C99}"/>
              </a:ext>
            </a:extLst>
          </p:cNvPr>
          <p:cNvSpPr>
            <a:spLocks noGrp="1"/>
          </p:cNvSpPr>
          <p:nvPr>
            <p:ph idx="1"/>
          </p:nvPr>
        </p:nvSpPr>
        <p:spPr/>
        <p:txBody>
          <a:bodyPr>
            <a:normAutofit fontScale="92500"/>
          </a:bodyPr>
          <a:lstStyle/>
          <a:p>
            <a:r>
              <a:rPr lang="en-US" b="1" dirty="0"/>
              <a:t>What We'll Do:</a:t>
            </a:r>
            <a:r>
              <a:rPr lang="en-US" dirty="0"/>
              <a:t> Re-architect your application structure and backend using serverless </a:t>
            </a:r>
            <a:r>
              <a:rPr lang="en-US" b="1" dirty="0"/>
              <a:t>AWS Lambda, API Gateway </a:t>
            </a:r>
            <a:r>
              <a:rPr lang="en-US" dirty="0"/>
              <a:t>and a managed </a:t>
            </a:r>
            <a:r>
              <a:rPr lang="en-US" b="1" dirty="0"/>
              <a:t>Amazon RDS</a:t>
            </a:r>
            <a:r>
              <a:rPr lang="en-US" dirty="0"/>
              <a:t> database. </a:t>
            </a:r>
            <a:r>
              <a:rPr lang="en-US" b="1" dirty="0"/>
              <a:t>N.B. </a:t>
            </a:r>
            <a:r>
              <a:rPr lang="en-US" dirty="0"/>
              <a:t>Your application department will have to do some slight refactoring of the browser and application codes to AWS Lambda and API Gateway backends.</a:t>
            </a:r>
          </a:p>
          <a:p>
            <a:pPr marL="0" indent="0">
              <a:buNone/>
            </a:pPr>
            <a:endParaRPr lang="en-US" dirty="0"/>
          </a:p>
          <a:p>
            <a:r>
              <a:rPr lang="en-US" b="1" dirty="0"/>
              <a:t>Business Benefit:</a:t>
            </a:r>
            <a:r>
              <a:rPr lang="en-US" dirty="0"/>
              <a:t> An application that scales automatically to meet any demand, with automated, continuous backups to protect your critical data.</a:t>
            </a:r>
          </a:p>
          <a:p>
            <a:pPr marL="0" indent="0">
              <a:buNone/>
            </a:pPr>
            <a:endParaRPr lang="en-US" dirty="0"/>
          </a:p>
          <a:p>
            <a:r>
              <a:rPr lang="en-US" b="1" dirty="0"/>
              <a:t>Management Model:</a:t>
            </a:r>
            <a:r>
              <a:rPr lang="en-US" dirty="0"/>
              <a:t> </a:t>
            </a:r>
            <a:r>
              <a:rPr lang="en-US" b="1" dirty="0"/>
              <a:t>AWS Managed</a:t>
            </a:r>
            <a:r>
              <a:rPr lang="en-US" dirty="0"/>
              <a:t>. AWS manages the servers, patching, backups, and availability; you manage your application code.</a:t>
            </a:r>
          </a:p>
          <a:p>
            <a:endParaRPr lang="en-US" dirty="0"/>
          </a:p>
        </p:txBody>
      </p:sp>
    </p:spTree>
    <p:extLst>
      <p:ext uri="{BB962C8B-B14F-4D97-AF65-F5344CB8AC3E}">
        <p14:creationId xmlns:p14="http://schemas.microsoft.com/office/powerpoint/2010/main" val="266202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261A-CD5D-C3D9-9633-A366BE98268F}"/>
              </a:ext>
            </a:extLst>
          </p:cNvPr>
          <p:cNvSpPr>
            <a:spLocks noGrp="1"/>
          </p:cNvSpPr>
          <p:nvPr>
            <p:ph type="title"/>
          </p:nvPr>
        </p:nvSpPr>
        <p:spPr/>
        <p:txBody>
          <a:bodyPr/>
          <a:lstStyle/>
          <a:p>
            <a:r>
              <a:rPr lang="en-US" b="1" dirty="0"/>
              <a:t>Pillar 4 - Full Automation with Infrastructure as Code</a:t>
            </a:r>
          </a:p>
        </p:txBody>
      </p:sp>
      <p:sp>
        <p:nvSpPr>
          <p:cNvPr id="3" name="Content Placeholder 2">
            <a:extLst>
              <a:ext uri="{FF2B5EF4-FFF2-40B4-BE49-F238E27FC236}">
                <a16:creationId xmlns:a16="http://schemas.microsoft.com/office/drawing/2014/main" id="{BBD75444-93DD-E111-EEED-71DCB8523812}"/>
              </a:ext>
            </a:extLst>
          </p:cNvPr>
          <p:cNvSpPr>
            <a:spLocks noGrp="1"/>
          </p:cNvSpPr>
          <p:nvPr>
            <p:ph idx="1"/>
          </p:nvPr>
        </p:nvSpPr>
        <p:spPr/>
        <p:txBody>
          <a:bodyPr/>
          <a:lstStyle/>
          <a:p>
            <a:r>
              <a:rPr lang="en-US" b="1" dirty="0"/>
              <a:t>What We'll Do:</a:t>
            </a:r>
            <a:r>
              <a:rPr lang="en-US" dirty="0"/>
              <a:t> Eliminate "click ops" by defining all infrastructure in code using </a:t>
            </a:r>
            <a:r>
              <a:rPr lang="en-US" b="1" dirty="0"/>
              <a:t>Terraform Community (free version), Terraform Cloud </a:t>
            </a:r>
            <a:r>
              <a:rPr lang="en-US" dirty="0"/>
              <a:t>and </a:t>
            </a:r>
            <a:r>
              <a:rPr lang="en-US" b="1" dirty="0"/>
              <a:t>GitHub Actions (CI/CD pipeline)</a:t>
            </a:r>
            <a:r>
              <a:rPr lang="en-US" dirty="0"/>
              <a:t>.</a:t>
            </a:r>
          </a:p>
          <a:p>
            <a:pPr marL="0" indent="0">
              <a:buNone/>
            </a:pPr>
            <a:endParaRPr lang="en-US" dirty="0"/>
          </a:p>
          <a:p>
            <a:r>
              <a:rPr lang="en-US" b="1" dirty="0"/>
              <a:t>Business Benefit:</a:t>
            </a:r>
            <a:r>
              <a:rPr lang="en-US" dirty="0"/>
              <a:t> Your infrastructure will be deployed faster, more reliably, with repeatability and a full audit trail of every change.</a:t>
            </a:r>
          </a:p>
          <a:p>
            <a:pPr marL="0" indent="0">
              <a:buNone/>
            </a:pPr>
            <a:endParaRPr lang="en-US" dirty="0"/>
          </a:p>
          <a:p>
            <a:r>
              <a:rPr lang="en-US" b="1" dirty="0"/>
              <a:t>Management Model:</a:t>
            </a:r>
            <a:r>
              <a:rPr lang="en-US" dirty="0"/>
              <a:t> </a:t>
            </a:r>
            <a:r>
              <a:rPr lang="en-US" dirty="0" err="1"/>
              <a:t>Balerica</a:t>
            </a:r>
            <a:r>
              <a:rPr lang="en-US" dirty="0"/>
              <a:t> Managed - You own the code; Terraform provides provides the tools with </a:t>
            </a:r>
            <a:r>
              <a:rPr lang="en-US" dirty="0" err="1"/>
              <a:t>reources</a:t>
            </a:r>
            <a:r>
              <a:rPr lang="en-US" dirty="0"/>
              <a:t> provisioned in AWS</a:t>
            </a:r>
          </a:p>
          <a:p>
            <a:endParaRPr lang="en-US" dirty="0"/>
          </a:p>
        </p:txBody>
      </p:sp>
    </p:spTree>
    <p:extLst>
      <p:ext uri="{BB962C8B-B14F-4D97-AF65-F5344CB8AC3E}">
        <p14:creationId xmlns:p14="http://schemas.microsoft.com/office/powerpoint/2010/main" val="424596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234</TotalTime>
  <Words>1294</Words>
  <Application>Microsoft Macintosh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Century Gothic</vt:lpstr>
      <vt:lpstr>Roboto</vt:lpstr>
      <vt:lpstr>Wingdings</vt:lpstr>
      <vt:lpstr>Wingdings 3</vt:lpstr>
      <vt:lpstr>Ion Boardroom</vt:lpstr>
      <vt:lpstr>Hybrid-Cloud Structure for Balerica Inc. Global Testing</vt:lpstr>
      <vt:lpstr>Balerica’s Goal &amp; Current Challenges</vt:lpstr>
      <vt:lpstr>Proposed Solution: A Modern Hybrid Cloud Platform</vt:lpstr>
      <vt:lpstr>Outline of the Proposed Hybrid Structure</vt:lpstr>
      <vt:lpstr>The Proposed Solution: A Hybrid Cloud Platform</vt:lpstr>
      <vt:lpstr>Pillar 1 - A Secure Global Network</vt:lpstr>
      <vt:lpstr>Pillar 2 - The Next-Gen Streaming Exam Experience</vt:lpstr>
      <vt:lpstr>Pillar 3 - A Scalable &amp; Resilient Application Setup</vt:lpstr>
      <vt:lpstr>Pillar 4 - Full Automation with Infrastructure as Code</vt:lpstr>
      <vt:lpstr>Implementation Timeline in Phaoses</vt:lpstr>
      <vt:lpstr>My Reasoning and Sources</vt:lpstr>
      <vt:lpstr>My Reasoning and Sources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Hades</dc:creator>
  <cp:lastModifiedBy>Hades</cp:lastModifiedBy>
  <cp:revision>2</cp:revision>
  <dcterms:created xsi:type="dcterms:W3CDTF">2025-09-05T16:35:54Z</dcterms:created>
  <dcterms:modified xsi:type="dcterms:W3CDTF">2025-09-05T20:30:09Z</dcterms:modified>
</cp:coreProperties>
</file>