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4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8AC6-D18A-45D8-96EE-93CA68DD2A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33A314-BEAC-4A1C-85AE-D96B65A9F1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ED574B-995A-40F7-B8D3-126222EE6EA3}"/>
              </a:ext>
            </a:extLst>
          </p:cNvPr>
          <p:cNvSpPr>
            <a:spLocks noGrp="1"/>
          </p:cNvSpPr>
          <p:nvPr>
            <p:ph type="dt" sz="half" idx="10"/>
          </p:nvPr>
        </p:nvSpPr>
        <p:spPr/>
        <p:txBody>
          <a:bodyPr/>
          <a:lstStyle/>
          <a:p>
            <a:fld id="{75B06A48-ED32-462A-8D3C-012EA2F729C0}" type="datetimeFigureOut">
              <a:rPr lang="en-IN" smtClean="0"/>
              <a:t>20-03-2018</a:t>
            </a:fld>
            <a:endParaRPr lang="en-IN"/>
          </a:p>
        </p:txBody>
      </p:sp>
      <p:sp>
        <p:nvSpPr>
          <p:cNvPr id="5" name="Footer Placeholder 4">
            <a:extLst>
              <a:ext uri="{FF2B5EF4-FFF2-40B4-BE49-F238E27FC236}">
                <a16:creationId xmlns:a16="http://schemas.microsoft.com/office/drawing/2014/main" id="{EDF07316-133A-4A06-AC56-07E3894573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6ADC5F-2794-41AF-AD53-62B2FBE6FFCE}"/>
              </a:ext>
            </a:extLst>
          </p:cNvPr>
          <p:cNvSpPr>
            <a:spLocks noGrp="1"/>
          </p:cNvSpPr>
          <p:nvPr>
            <p:ph type="sldNum" sz="quarter" idx="12"/>
          </p:nvPr>
        </p:nvSpPr>
        <p:spPr/>
        <p:txBody>
          <a:bodyPr/>
          <a:lstStyle/>
          <a:p>
            <a:fld id="{FA78FA4A-575C-4263-8CD3-E3A2F518DB01}" type="slidenum">
              <a:rPr lang="en-IN" smtClean="0"/>
              <a:t>‹#›</a:t>
            </a:fld>
            <a:endParaRPr lang="en-IN"/>
          </a:p>
        </p:txBody>
      </p:sp>
    </p:spTree>
    <p:extLst>
      <p:ext uri="{BB962C8B-B14F-4D97-AF65-F5344CB8AC3E}">
        <p14:creationId xmlns:p14="http://schemas.microsoft.com/office/powerpoint/2010/main" val="2721232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17352-F437-490A-8B43-EAA0B205C2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C9A151-7DB4-441C-87ED-3AC08AF1E1E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4A8635-D1EF-43A1-ADB9-2CAB1452F6F1}"/>
              </a:ext>
            </a:extLst>
          </p:cNvPr>
          <p:cNvSpPr>
            <a:spLocks noGrp="1"/>
          </p:cNvSpPr>
          <p:nvPr>
            <p:ph type="dt" sz="half" idx="10"/>
          </p:nvPr>
        </p:nvSpPr>
        <p:spPr/>
        <p:txBody>
          <a:bodyPr/>
          <a:lstStyle/>
          <a:p>
            <a:fld id="{75B06A48-ED32-462A-8D3C-012EA2F729C0}" type="datetimeFigureOut">
              <a:rPr lang="en-IN" smtClean="0"/>
              <a:t>20-03-2018</a:t>
            </a:fld>
            <a:endParaRPr lang="en-IN"/>
          </a:p>
        </p:txBody>
      </p:sp>
      <p:sp>
        <p:nvSpPr>
          <p:cNvPr id="5" name="Footer Placeholder 4">
            <a:extLst>
              <a:ext uri="{FF2B5EF4-FFF2-40B4-BE49-F238E27FC236}">
                <a16:creationId xmlns:a16="http://schemas.microsoft.com/office/drawing/2014/main" id="{8B2545E7-7A2E-41BF-98D8-941DBBC2B4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6D85C7-2C51-4D3B-9C07-A09DA9F69480}"/>
              </a:ext>
            </a:extLst>
          </p:cNvPr>
          <p:cNvSpPr>
            <a:spLocks noGrp="1"/>
          </p:cNvSpPr>
          <p:nvPr>
            <p:ph type="sldNum" sz="quarter" idx="12"/>
          </p:nvPr>
        </p:nvSpPr>
        <p:spPr/>
        <p:txBody>
          <a:bodyPr/>
          <a:lstStyle/>
          <a:p>
            <a:fld id="{FA78FA4A-575C-4263-8CD3-E3A2F518DB01}" type="slidenum">
              <a:rPr lang="en-IN" smtClean="0"/>
              <a:t>‹#›</a:t>
            </a:fld>
            <a:endParaRPr lang="en-IN"/>
          </a:p>
        </p:txBody>
      </p:sp>
    </p:spTree>
    <p:extLst>
      <p:ext uri="{BB962C8B-B14F-4D97-AF65-F5344CB8AC3E}">
        <p14:creationId xmlns:p14="http://schemas.microsoft.com/office/powerpoint/2010/main" val="4004237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677D0C-8171-4EE4-95CB-C829A65A86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61F604-40A9-4203-A865-C2E4AE42DCE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51F3A2-4AE1-4FBF-A34F-17F83F6F3806}"/>
              </a:ext>
            </a:extLst>
          </p:cNvPr>
          <p:cNvSpPr>
            <a:spLocks noGrp="1"/>
          </p:cNvSpPr>
          <p:nvPr>
            <p:ph type="dt" sz="half" idx="10"/>
          </p:nvPr>
        </p:nvSpPr>
        <p:spPr/>
        <p:txBody>
          <a:bodyPr/>
          <a:lstStyle/>
          <a:p>
            <a:fld id="{75B06A48-ED32-462A-8D3C-012EA2F729C0}" type="datetimeFigureOut">
              <a:rPr lang="en-IN" smtClean="0"/>
              <a:t>20-03-2018</a:t>
            </a:fld>
            <a:endParaRPr lang="en-IN"/>
          </a:p>
        </p:txBody>
      </p:sp>
      <p:sp>
        <p:nvSpPr>
          <p:cNvPr id="5" name="Footer Placeholder 4">
            <a:extLst>
              <a:ext uri="{FF2B5EF4-FFF2-40B4-BE49-F238E27FC236}">
                <a16:creationId xmlns:a16="http://schemas.microsoft.com/office/drawing/2014/main" id="{5AAC43EB-4548-4ABB-86D2-8BD5944D0C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27B6EB-6563-45F0-9163-1449F77B1871}"/>
              </a:ext>
            </a:extLst>
          </p:cNvPr>
          <p:cNvSpPr>
            <a:spLocks noGrp="1"/>
          </p:cNvSpPr>
          <p:nvPr>
            <p:ph type="sldNum" sz="quarter" idx="12"/>
          </p:nvPr>
        </p:nvSpPr>
        <p:spPr/>
        <p:txBody>
          <a:bodyPr/>
          <a:lstStyle/>
          <a:p>
            <a:fld id="{FA78FA4A-575C-4263-8CD3-E3A2F518DB01}" type="slidenum">
              <a:rPr lang="en-IN" smtClean="0"/>
              <a:t>‹#›</a:t>
            </a:fld>
            <a:endParaRPr lang="en-IN"/>
          </a:p>
        </p:txBody>
      </p:sp>
    </p:spTree>
    <p:extLst>
      <p:ext uri="{BB962C8B-B14F-4D97-AF65-F5344CB8AC3E}">
        <p14:creationId xmlns:p14="http://schemas.microsoft.com/office/powerpoint/2010/main" val="2927026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FE4B-BD66-40FB-9FE2-324020E640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9F0589-0F36-49B6-95F1-388E054CB9D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48FEDB-76DE-48D4-85DB-B7D4A07D2B89}"/>
              </a:ext>
            </a:extLst>
          </p:cNvPr>
          <p:cNvSpPr>
            <a:spLocks noGrp="1"/>
          </p:cNvSpPr>
          <p:nvPr>
            <p:ph type="dt" sz="half" idx="10"/>
          </p:nvPr>
        </p:nvSpPr>
        <p:spPr/>
        <p:txBody>
          <a:bodyPr/>
          <a:lstStyle/>
          <a:p>
            <a:fld id="{75B06A48-ED32-462A-8D3C-012EA2F729C0}" type="datetimeFigureOut">
              <a:rPr lang="en-IN" smtClean="0"/>
              <a:t>20-03-2018</a:t>
            </a:fld>
            <a:endParaRPr lang="en-IN"/>
          </a:p>
        </p:txBody>
      </p:sp>
      <p:sp>
        <p:nvSpPr>
          <p:cNvPr id="5" name="Footer Placeholder 4">
            <a:extLst>
              <a:ext uri="{FF2B5EF4-FFF2-40B4-BE49-F238E27FC236}">
                <a16:creationId xmlns:a16="http://schemas.microsoft.com/office/drawing/2014/main" id="{687575C8-66DE-4F32-8F04-B3277FE69D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2E75D0-0BE5-449F-89DA-B0B7303811C8}"/>
              </a:ext>
            </a:extLst>
          </p:cNvPr>
          <p:cNvSpPr>
            <a:spLocks noGrp="1"/>
          </p:cNvSpPr>
          <p:nvPr>
            <p:ph type="sldNum" sz="quarter" idx="12"/>
          </p:nvPr>
        </p:nvSpPr>
        <p:spPr/>
        <p:txBody>
          <a:bodyPr/>
          <a:lstStyle/>
          <a:p>
            <a:fld id="{FA78FA4A-575C-4263-8CD3-E3A2F518DB01}" type="slidenum">
              <a:rPr lang="en-IN" smtClean="0"/>
              <a:t>‹#›</a:t>
            </a:fld>
            <a:endParaRPr lang="en-IN"/>
          </a:p>
        </p:txBody>
      </p:sp>
    </p:spTree>
    <p:extLst>
      <p:ext uri="{BB962C8B-B14F-4D97-AF65-F5344CB8AC3E}">
        <p14:creationId xmlns:p14="http://schemas.microsoft.com/office/powerpoint/2010/main" val="2064857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96F93-6C8E-427D-965E-E50D108C5F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6B4930-0BBF-4F91-81ED-7B4FF127B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8DF713-6B91-485D-AEB3-3ED6E8B7E46F}"/>
              </a:ext>
            </a:extLst>
          </p:cNvPr>
          <p:cNvSpPr>
            <a:spLocks noGrp="1"/>
          </p:cNvSpPr>
          <p:nvPr>
            <p:ph type="dt" sz="half" idx="10"/>
          </p:nvPr>
        </p:nvSpPr>
        <p:spPr/>
        <p:txBody>
          <a:bodyPr/>
          <a:lstStyle/>
          <a:p>
            <a:fld id="{75B06A48-ED32-462A-8D3C-012EA2F729C0}" type="datetimeFigureOut">
              <a:rPr lang="en-IN" smtClean="0"/>
              <a:t>20-03-2018</a:t>
            </a:fld>
            <a:endParaRPr lang="en-IN"/>
          </a:p>
        </p:txBody>
      </p:sp>
      <p:sp>
        <p:nvSpPr>
          <p:cNvPr id="5" name="Footer Placeholder 4">
            <a:extLst>
              <a:ext uri="{FF2B5EF4-FFF2-40B4-BE49-F238E27FC236}">
                <a16:creationId xmlns:a16="http://schemas.microsoft.com/office/drawing/2014/main" id="{BC61F3BF-6A7A-4516-96F6-5893A3F2FF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83B626-F273-48BF-9BE4-C5A046345806}"/>
              </a:ext>
            </a:extLst>
          </p:cNvPr>
          <p:cNvSpPr>
            <a:spLocks noGrp="1"/>
          </p:cNvSpPr>
          <p:nvPr>
            <p:ph type="sldNum" sz="quarter" idx="12"/>
          </p:nvPr>
        </p:nvSpPr>
        <p:spPr/>
        <p:txBody>
          <a:bodyPr/>
          <a:lstStyle/>
          <a:p>
            <a:fld id="{FA78FA4A-575C-4263-8CD3-E3A2F518DB01}" type="slidenum">
              <a:rPr lang="en-IN" smtClean="0"/>
              <a:t>‹#›</a:t>
            </a:fld>
            <a:endParaRPr lang="en-IN"/>
          </a:p>
        </p:txBody>
      </p:sp>
    </p:spTree>
    <p:extLst>
      <p:ext uri="{BB962C8B-B14F-4D97-AF65-F5344CB8AC3E}">
        <p14:creationId xmlns:p14="http://schemas.microsoft.com/office/powerpoint/2010/main" val="932761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37B25-FC57-460E-AB18-E50433F0EC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C4EEBD-7C97-43FD-A453-5BB94BE99E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6C1097-7A9D-464C-B4AA-25EC1D32ACF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C91179-3CE1-4BEE-81CB-E59BFE36581A}"/>
              </a:ext>
            </a:extLst>
          </p:cNvPr>
          <p:cNvSpPr>
            <a:spLocks noGrp="1"/>
          </p:cNvSpPr>
          <p:nvPr>
            <p:ph type="dt" sz="half" idx="10"/>
          </p:nvPr>
        </p:nvSpPr>
        <p:spPr/>
        <p:txBody>
          <a:bodyPr/>
          <a:lstStyle/>
          <a:p>
            <a:fld id="{75B06A48-ED32-462A-8D3C-012EA2F729C0}" type="datetimeFigureOut">
              <a:rPr lang="en-IN" smtClean="0"/>
              <a:t>20-03-2018</a:t>
            </a:fld>
            <a:endParaRPr lang="en-IN"/>
          </a:p>
        </p:txBody>
      </p:sp>
      <p:sp>
        <p:nvSpPr>
          <p:cNvPr id="6" name="Footer Placeholder 5">
            <a:extLst>
              <a:ext uri="{FF2B5EF4-FFF2-40B4-BE49-F238E27FC236}">
                <a16:creationId xmlns:a16="http://schemas.microsoft.com/office/drawing/2014/main" id="{2D55A283-A1B4-4744-A148-65BBD05144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5B8FE3-E8C1-4369-B272-4B6B330F46CC}"/>
              </a:ext>
            </a:extLst>
          </p:cNvPr>
          <p:cNvSpPr>
            <a:spLocks noGrp="1"/>
          </p:cNvSpPr>
          <p:nvPr>
            <p:ph type="sldNum" sz="quarter" idx="12"/>
          </p:nvPr>
        </p:nvSpPr>
        <p:spPr/>
        <p:txBody>
          <a:bodyPr/>
          <a:lstStyle/>
          <a:p>
            <a:fld id="{FA78FA4A-575C-4263-8CD3-E3A2F518DB01}" type="slidenum">
              <a:rPr lang="en-IN" smtClean="0"/>
              <a:t>‹#›</a:t>
            </a:fld>
            <a:endParaRPr lang="en-IN"/>
          </a:p>
        </p:txBody>
      </p:sp>
    </p:spTree>
    <p:extLst>
      <p:ext uri="{BB962C8B-B14F-4D97-AF65-F5344CB8AC3E}">
        <p14:creationId xmlns:p14="http://schemas.microsoft.com/office/powerpoint/2010/main" val="427797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184F-1208-4806-85CA-3F24A0FD33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D71F74-B033-4A6B-B995-83661DB8F4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3471547-BD06-4855-8B3C-B42D5405F41E}"/>
              </a:ext>
            </a:extLst>
          </p:cNvPr>
          <p:cNvSpPr>
            <a:spLocks noGrp="1"/>
          </p:cNvSpPr>
          <p:nvPr>
            <p:ph sz="half" idx="2"/>
          </p:nvPr>
        </p:nvSpPr>
        <p:spPr>
          <a:xfrm>
            <a:off x="839788"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a:extLst>
              <a:ext uri="{FF2B5EF4-FFF2-40B4-BE49-F238E27FC236}">
                <a16:creationId xmlns:a16="http://schemas.microsoft.com/office/drawing/2014/main" id="{CACE5BDA-49DD-45A3-8745-79910F1650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B963680-4930-45ED-BFA1-CD8E774E7E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AFFC2C-DC3E-427E-B577-043A5AAD9B56}"/>
              </a:ext>
            </a:extLst>
          </p:cNvPr>
          <p:cNvSpPr>
            <a:spLocks noGrp="1"/>
          </p:cNvSpPr>
          <p:nvPr>
            <p:ph type="dt" sz="half" idx="10"/>
          </p:nvPr>
        </p:nvSpPr>
        <p:spPr/>
        <p:txBody>
          <a:bodyPr/>
          <a:lstStyle/>
          <a:p>
            <a:fld id="{75B06A48-ED32-462A-8D3C-012EA2F729C0}" type="datetimeFigureOut">
              <a:rPr lang="en-IN" smtClean="0"/>
              <a:t>20-03-2018</a:t>
            </a:fld>
            <a:endParaRPr lang="en-IN"/>
          </a:p>
        </p:txBody>
      </p:sp>
      <p:sp>
        <p:nvSpPr>
          <p:cNvPr id="8" name="Footer Placeholder 7">
            <a:extLst>
              <a:ext uri="{FF2B5EF4-FFF2-40B4-BE49-F238E27FC236}">
                <a16:creationId xmlns:a16="http://schemas.microsoft.com/office/drawing/2014/main" id="{05961FE7-D101-49BF-9758-38E9B105E5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F77A54-27FD-4921-A0D0-9E79E2504E35}"/>
              </a:ext>
            </a:extLst>
          </p:cNvPr>
          <p:cNvSpPr>
            <a:spLocks noGrp="1"/>
          </p:cNvSpPr>
          <p:nvPr>
            <p:ph type="sldNum" sz="quarter" idx="12"/>
          </p:nvPr>
        </p:nvSpPr>
        <p:spPr/>
        <p:txBody>
          <a:bodyPr/>
          <a:lstStyle/>
          <a:p>
            <a:fld id="{FA78FA4A-575C-4263-8CD3-E3A2F518DB01}" type="slidenum">
              <a:rPr lang="en-IN" smtClean="0"/>
              <a:t>‹#›</a:t>
            </a:fld>
            <a:endParaRPr lang="en-IN"/>
          </a:p>
        </p:txBody>
      </p:sp>
    </p:spTree>
    <p:extLst>
      <p:ext uri="{BB962C8B-B14F-4D97-AF65-F5344CB8AC3E}">
        <p14:creationId xmlns:p14="http://schemas.microsoft.com/office/powerpoint/2010/main" val="61412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6FB56-C091-49C3-A5AF-F07D7B35DC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74323F-D567-4B5A-94F6-45CFA3FDA6E4}"/>
              </a:ext>
            </a:extLst>
          </p:cNvPr>
          <p:cNvSpPr>
            <a:spLocks noGrp="1"/>
          </p:cNvSpPr>
          <p:nvPr>
            <p:ph type="dt" sz="half" idx="10"/>
          </p:nvPr>
        </p:nvSpPr>
        <p:spPr/>
        <p:txBody>
          <a:bodyPr/>
          <a:lstStyle/>
          <a:p>
            <a:fld id="{75B06A48-ED32-462A-8D3C-012EA2F729C0}" type="datetimeFigureOut">
              <a:rPr lang="en-IN" smtClean="0"/>
              <a:t>20-03-2018</a:t>
            </a:fld>
            <a:endParaRPr lang="en-IN"/>
          </a:p>
        </p:txBody>
      </p:sp>
      <p:sp>
        <p:nvSpPr>
          <p:cNvPr id="4" name="Footer Placeholder 3">
            <a:extLst>
              <a:ext uri="{FF2B5EF4-FFF2-40B4-BE49-F238E27FC236}">
                <a16:creationId xmlns:a16="http://schemas.microsoft.com/office/drawing/2014/main" id="{8747F21D-81A9-4A91-AF5D-63A77DA4229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EE4306-FA57-47D8-B78A-9CC222EB87A3}"/>
              </a:ext>
            </a:extLst>
          </p:cNvPr>
          <p:cNvSpPr>
            <a:spLocks noGrp="1"/>
          </p:cNvSpPr>
          <p:nvPr>
            <p:ph type="sldNum" sz="quarter" idx="12"/>
          </p:nvPr>
        </p:nvSpPr>
        <p:spPr/>
        <p:txBody>
          <a:bodyPr/>
          <a:lstStyle/>
          <a:p>
            <a:fld id="{FA78FA4A-575C-4263-8CD3-E3A2F518DB01}" type="slidenum">
              <a:rPr lang="en-IN" smtClean="0"/>
              <a:t>‹#›</a:t>
            </a:fld>
            <a:endParaRPr lang="en-IN"/>
          </a:p>
        </p:txBody>
      </p:sp>
    </p:spTree>
    <p:extLst>
      <p:ext uri="{BB962C8B-B14F-4D97-AF65-F5344CB8AC3E}">
        <p14:creationId xmlns:p14="http://schemas.microsoft.com/office/powerpoint/2010/main" val="2121781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a:blip r:embed="rId2"/>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7AA0E2-1D07-41A7-83B2-FADA2FF9045A}"/>
              </a:ext>
            </a:extLst>
          </p:cNvPr>
          <p:cNvSpPr>
            <a:spLocks noGrp="1"/>
          </p:cNvSpPr>
          <p:nvPr>
            <p:ph type="dt" sz="half" idx="10"/>
          </p:nvPr>
        </p:nvSpPr>
        <p:spPr/>
        <p:txBody>
          <a:bodyPr/>
          <a:lstStyle/>
          <a:p>
            <a:fld id="{75B06A48-ED32-462A-8D3C-012EA2F729C0}" type="datetimeFigureOut">
              <a:rPr lang="en-IN" smtClean="0"/>
              <a:t>20-03-2018</a:t>
            </a:fld>
            <a:endParaRPr lang="en-IN"/>
          </a:p>
        </p:txBody>
      </p:sp>
      <p:sp>
        <p:nvSpPr>
          <p:cNvPr id="3" name="Footer Placeholder 2">
            <a:extLst>
              <a:ext uri="{FF2B5EF4-FFF2-40B4-BE49-F238E27FC236}">
                <a16:creationId xmlns:a16="http://schemas.microsoft.com/office/drawing/2014/main" id="{78C546C5-297E-4375-BB2E-9A29FC80C27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D4C891-1320-434B-A51E-4093F8D7DD6B}"/>
              </a:ext>
            </a:extLst>
          </p:cNvPr>
          <p:cNvSpPr>
            <a:spLocks noGrp="1"/>
          </p:cNvSpPr>
          <p:nvPr>
            <p:ph type="sldNum" sz="quarter" idx="12"/>
          </p:nvPr>
        </p:nvSpPr>
        <p:spPr/>
        <p:txBody>
          <a:bodyPr/>
          <a:lstStyle/>
          <a:p>
            <a:fld id="{FA78FA4A-575C-4263-8CD3-E3A2F518DB01}" type="slidenum">
              <a:rPr lang="en-IN" smtClean="0"/>
              <a:t>‹#›</a:t>
            </a:fld>
            <a:endParaRPr lang="en-IN"/>
          </a:p>
        </p:txBody>
      </p:sp>
    </p:spTree>
    <p:extLst>
      <p:ext uri="{BB962C8B-B14F-4D97-AF65-F5344CB8AC3E}">
        <p14:creationId xmlns:p14="http://schemas.microsoft.com/office/powerpoint/2010/main" val="3029149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98475-5231-4DD1-A207-14C4F6F808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3F1551-7416-4698-AE59-44A9A20E20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C572C6-478E-458F-A878-AF94BDA42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145B13C-ACA0-443C-9C6B-37E31B2FAE90}"/>
              </a:ext>
            </a:extLst>
          </p:cNvPr>
          <p:cNvSpPr>
            <a:spLocks noGrp="1"/>
          </p:cNvSpPr>
          <p:nvPr>
            <p:ph type="dt" sz="half" idx="10"/>
          </p:nvPr>
        </p:nvSpPr>
        <p:spPr/>
        <p:txBody>
          <a:bodyPr/>
          <a:lstStyle/>
          <a:p>
            <a:fld id="{75B06A48-ED32-462A-8D3C-012EA2F729C0}" type="datetimeFigureOut">
              <a:rPr lang="en-IN" smtClean="0"/>
              <a:t>20-03-2018</a:t>
            </a:fld>
            <a:endParaRPr lang="en-IN"/>
          </a:p>
        </p:txBody>
      </p:sp>
      <p:sp>
        <p:nvSpPr>
          <p:cNvPr id="6" name="Footer Placeholder 5">
            <a:extLst>
              <a:ext uri="{FF2B5EF4-FFF2-40B4-BE49-F238E27FC236}">
                <a16:creationId xmlns:a16="http://schemas.microsoft.com/office/drawing/2014/main" id="{68BC8E69-A6B4-401C-A988-6E03EAFAB1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BBC95C-4FC1-43A0-8CD9-89B2B05D328E}"/>
              </a:ext>
            </a:extLst>
          </p:cNvPr>
          <p:cNvSpPr>
            <a:spLocks noGrp="1"/>
          </p:cNvSpPr>
          <p:nvPr>
            <p:ph type="sldNum" sz="quarter" idx="12"/>
          </p:nvPr>
        </p:nvSpPr>
        <p:spPr/>
        <p:txBody>
          <a:bodyPr/>
          <a:lstStyle/>
          <a:p>
            <a:fld id="{FA78FA4A-575C-4263-8CD3-E3A2F518DB01}" type="slidenum">
              <a:rPr lang="en-IN" smtClean="0"/>
              <a:t>‹#›</a:t>
            </a:fld>
            <a:endParaRPr lang="en-IN"/>
          </a:p>
        </p:txBody>
      </p:sp>
    </p:spTree>
    <p:extLst>
      <p:ext uri="{BB962C8B-B14F-4D97-AF65-F5344CB8AC3E}">
        <p14:creationId xmlns:p14="http://schemas.microsoft.com/office/powerpoint/2010/main" val="1386442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393F-2481-47FA-952B-08257C010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40E9C3-A088-40B1-9690-1982A39AC1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D7AE7E-954C-417F-95DF-F36886FC5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17547B2-E1EC-49BA-86C3-D7E349C98586}"/>
              </a:ext>
            </a:extLst>
          </p:cNvPr>
          <p:cNvSpPr>
            <a:spLocks noGrp="1"/>
          </p:cNvSpPr>
          <p:nvPr>
            <p:ph type="dt" sz="half" idx="10"/>
          </p:nvPr>
        </p:nvSpPr>
        <p:spPr/>
        <p:txBody>
          <a:bodyPr/>
          <a:lstStyle/>
          <a:p>
            <a:fld id="{75B06A48-ED32-462A-8D3C-012EA2F729C0}" type="datetimeFigureOut">
              <a:rPr lang="en-IN" smtClean="0"/>
              <a:t>20-03-2018</a:t>
            </a:fld>
            <a:endParaRPr lang="en-IN"/>
          </a:p>
        </p:txBody>
      </p:sp>
      <p:sp>
        <p:nvSpPr>
          <p:cNvPr id="6" name="Footer Placeholder 5">
            <a:extLst>
              <a:ext uri="{FF2B5EF4-FFF2-40B4-BE49-F238E27FC236}">
                <a16:creationId xmlns:a16="http://schemas.microsoft.com/office/drawing/2014/main" id="{D0B6AF20-DDF9-446D-B7EC-572CD0C615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2EE160-EF64-4226-93D5-2664176BA9B7}"/>
              </a:ext>
            </a:extLst>
          </p:cNvPr>
          <p:cNvSpPr>
            <a:spLocks noGrp="1"/>
          </p:cNvSpPr>
          <p:nvPr>
            <p:ph type="sldNum" sz="quarter" idx="12"/>
          </p:nvPr>
        </p:nvSpPr>
        <p:spPr/>
        <p:txBody>
          <a:bodyPr/>
          <a:lstStyle/>
          <a:p>
            <a:fld id="{FA78FA4A-575C-4263-8CD3-E3A2F518DB01}" type="slidenum">
              <a:rPr lang="en-IN" smtClean="0"/>
              <a:t>‹#›</a:t>
            </a:fld>
            <a:endParaRPr lang="en-IN"/>
          </a:p>
        </p:txBody>
      </p:sp>
    </p:spTree>
    <p:extLst>
      <p:ext uri="{BB962C8B-B14F-4D97-AF65-F5344CB8AC3E}">
        <p14:creationId xmlns:p14="http://schemas.microsoft.com/office/powerpoint/2010/main" val="2920331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D446CF-F466-4FBB-9C2E-68C4B8B5CD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99A45E-D8B4-43CC-A5FD-0981372068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3F2BAC-525C-4B22-9C0F-4D0FA05B72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B06A48-ED32-462A-8D3C-012EA2F729C0}" type="datetimeFigureOut">
              <a:rPr lang="en-IN" smtClean="0"/>
              <a:t>20-03-2018</a:t>
            </a:fld>
            <a:endParaRPr lang="en-IN"/>
          </a:p>
        </p:txBody>
      </p:sp>
      <p:sp>
        <p:nvSpPr>
          <p:cNvPr id="5" name="Footer Placeholder 4">
            <a:extLst>
              <a:ext uri="{FF2B5EF4-FFF2-40B4-BE49-F238E27FC236}">
                <a16:creationId xmlns:a16="http://schemas.microsoft.com/office/drawing/2014/main" id="{80E2FC01-DAA3-4FA9-90C9-EF72A1FAF6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2A0069-F63F-4EC0-85D9-8CE130F83B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78FA4A-575C-4263-8CD3-E3A2F518DB01}" type="slidenum">
              <a:rPr lang="en-IN" smtClean="0"/>
              <a:t>‹#›</a:t>
            </a:fld>
            <a:endParaRPr lang="en-IN"/>
          </a:p>
        </p:txBody>
      </p:sp>
    </p:spTree>
    <p:extLst>
      <p:ext uri="{BB962C8B-B14F-4D97-AF65-F5344CB8AC3E}">
        <p14:creationId xmlns:p14="http://schemas.microsoft.com/office/powerpoint/2010/main" val="3858621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2ED9D3-A667-4CEF-9841-ABCA7F0E315D}"/>
              </a:ext>
            </a:extLst>
          </p:cNvPr>
          <p:cNvSpPr txBox="1"/>
          <p:nvPr/>
        </p:nvSpPr>
        <p:spPr>
          <a:xfrm>
            <a:off x="2095500" y="1708728"/>
            <a:ext cx="8143875" cy="1938992"/>
          </a:xfrm>
          <a:prstGeom prst="rect">
            <a:avLst/>
          </a:prstGeom>
          <a:noFill/>
        </p:spPr>
        <p:txBody>
          <a:bodyPr wrap="square" rtlCol="0">
            <a:spAutoFit/>
          </a:bodyPr>
          <a:lstStyle/>
          <a:p>
            <a:pPr algn="ctr"/>
            <a:r>
              <a:rPr lang="en-IN" sz="6000" b="1" u="sng" dirty="0">
                <a:effectLst>
                  <a:outerShdw blurRad="38100" dist="38100" dir="2700000" algn="tl">
                    <a:srgbClr val="000000">
                      <a:alpha val="43137"/>
                    </a:srgbClr>
                  </a:outerShdw>
                </a:effectLst>
              </a:rPr>
              <a:t>CERVICAL CANCER PREDICATOR</a:t>
            </a:r>
          </a:p>
        </p:txBody>
      </p:sp>
    </p:spTree>
    <p:extLst>
      <p:ext uri="{BB962C8B-B14F-4D97-AF65-F5344CB8AC3E}">
        <p14:creationId xmlns:p14="http://schemas.microsoft.com/office/powerpoint/2010/main" val="100301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F1D5C6-012A-49F0-A817-78B20BCA8536}"/>
              </a:ext>
            </a:extLst>
          </p:cNvPr>
          <p:cNvSpPr/>
          <p:nvPr/>
        </p:nvSpPr>
        <p:spPr>
          <a:xfrm>
            <a:off x="1333500" y="765512"/>
            <a:ext cx="6896100" cy="5940088"/>
          </a:xfrm>
          <a:prstGeom prst="rect">
            <a:avLst/>
          </a:prstGeom>
        </p:spPr>
        <p:txBody>
          <a:bodyPr wrap="square">
            <a:spAutoFit/>
          </a:bodyPr>
          <a:lstStyle/>
          <a:p>
            <a:r>
              <a:rPr lang="en-IN" sz="2000" b="0" i="0" dirty="0">
                <a:solidFill>
                  <a:srgbClr val="123654"/>
                </a:solidFill>
                <a:effectLst/>
                <a:latin typeface="Arial" panose="020B0604020202020204" pitchFamily="34" charset="0"/>
              </a:rPr>
              <a:t> </a:t>
            </a:r>
            <a:r>
              <a:rPr lang="en-IN" sz="2000" b="0" i="0" dirty="0" err="1">
                <a:solidFill>
                  <a:srgbClr val="123654"/>
                </a:solidFill>
                <a:effectLst/>
                <a:latin typeface="Arial" panose="020B0604020202020204" pitchFamily="34" charset="0"/>
              </a:rPr>
              <a:t>STDs:condylomatosis</a:t>
            </a:r>
            <a:r>
              <a:rPr lang="en-IN" sz="2000" b="0" i="0" dirty="0">
                <a:solidFill>
                  <a:srgbClr val="123654"/>
                </a:solidFill>
                <a:effectLst/>
                <a:latin typeface="Arial" panose="020B0604020202020204" pitchFamily="34" charset="0"/>
              </a:rPr>
              <a:t> </a:t>
            </a:r>
            <a:br>
              <a:rPr lang="en-IN" sz="2000" dirty="0"/>
            </a:br>
            <a:r>
              <a:rPr lang="en-IN" sz="2000" b="0" i="0" dirty="0">
                <a:solidFill>
                  <a:srgbClr val="123654"/>
                </a:solidFill>
                <a:effectLst/>
                <a:latin typeface="Arial" panose="020B0604020202020204" pitchFamily="34" charset="0"/>
              </a:rPr>
              <a:t> </a:t>
            </a:r>
            <a:r>
              <a:rPr lang="en-IN" sz="2000" b="0" i="0" dirty="0" err="1">
                <a:solidFill>
                  <a:srgbClr val="123654"/>
                </a:solidFill>
                <a:effectLst/>
                <a:latin typeface="Arial" panose="020B0604020202020204" pitchFamily="34" charset="0"/>
              </a:rPr>
              <a:t>STDs:cervical</a:t>
            </a:r>
            <a:r>
              <a:rPr lang="en-IN" sz="2000" b="0" i="0" dirty="0">
                <a:solidFill>
                  <a:srgbClr val="123654"/>
                </a:solidFill>
                <a:effectLst/>
                <a:latin typeface="Arial" panose="020B0604020202020204" pitchFamily="34" charset="0"/>
              </a:rPr>
              <a:t> </a:t>
            </a:r>
            <a:r>
              <a:rPr lang="en-IN" sz="2000" b="0" i="0" dirty="0" err="1">
                <a:solidFill>
                  <a:srgbClr val="123654"/>
                </a:solidFill>
                <a:effectLst/>
                <a:latin typeface="Arial" panose="020B0604020202020204" pitchFamily="34" charset="0"/>
              </a:rPr>
              <a:t>condylomatosis</a:t>
            </a:r>
            <a:r>
              <a:rPr lang="en-IN" sz="2000" b="0" i="0" dirty="0">
                <a:solidFill>
                  <a:srgbClr val="123654"/>
                </a:solidFill>
                <a:effectLst/>
                <a:latin typeface="Arial" panose="020B0604020202020204" pitchFamily="34" charset="0"/>
              </a:rPr>
              <a:t> </a:t>
            </a:r>
            <a:br>
              <a:rPr lang="en-IN" sz="2000" dirty="0"/>
            </a:br>
            <a:r>
              <a:rPr lang="en-IN" sz="2000" b="0" i="0" dirty="0">
                <a:solidFill>
                  <a:srgbClr val="123654"/>
                </a:solidFill>
                <a:effectLst/>
                <a:latin typeface="Arial" panose="020B0604020202020204" pitchFamily="34" charset="0"/>
              </a:rPr>
              <a:t> </a:t>
            </a:r>
            <a:r>
              <a:rPr lang="en-IN" sz="2000" b="0" i="0" dirty="0" err="1">
                <a:solidFill>
                  <a:srgbClr val="123654"/>
                </a:solidFill>
                <a:effectLst/>
                <a:latin typeface="Arial" panose="020B0604020202020204" pitchFamily="34" charset="0"/>
              </a:rPr>
              <a:t>STDs:vaginal</a:t>
            </a:r>
            <a:r>
              <a:rPr lang="en-IN" sz="2000" b="0" i="0" dirty="0">
                <a:solidFill>
                  <a:srgbClr val="123654"/>
                </a:solidFill>
                <a:effectLst/>
                <a:latin typeface="Arial" panose="020B0604020202020204" pitchFamily="34" charset="0"/>
              </a:rPr>
              <a:t> </a:t>
            </a:r>
            <a:r>
              <a:rPr lang="en-IN" sz="2000" b="0" i="0" dirty="0" err="1">
                <a:solidFill>
                  <a:srgbClr val="123654"/>
                </a:solidFill>
                <a:effectLst/>
                <a:latin typeface="Arial" panose="020B0604020202020204" pitchFamily="34" charset="0"/>
              </a:rPr>
              <a:t>condylomatosis</a:t>
            </a:r>
            <a:r>
              <a:rPr lang="en-IN" sz="2000" b="0" i="0" dirty="0">
                <a:solidFill>
                  <a:srgbClr val="123654"/>
                </a:solidFill>
                <a:effectLst/>
                <a:latin typeface="Arial" panose="020B0604020202020204" pitchFamily="34" charset="0"/>
              </a:rPr>
              <a:t> </a:t>
            </a:r>
            <a:br>
              <a:rPr lang="en-IN" sz="2000" dirty="0"/>
            </a:br>
            <a:r>
              <a:rPr lang="en-IN" sz="2000" b="0" i="0" dirty="0">
                <a:solidFill>
                  <a:srgbClr val="123654"/>
                </a:solidFill>
                <a:effectLst/>
                <a:latin typeface="Arial" panose="020B0604020202020204" pitchFamily="34" charset="0"/>
              </a:rPr>
              <a:t> </a:t>
            </a:r>
            <a:r>
              <a:rPr lang="en-IN" sz="2000" b="0" i="0" dirty="0" err="1">
                <a:solidFill>
                  <a:srgbClr val="123654"/>
                </a:solidFill>
                <a:effectLst/>
                <a:latin typeface="Arial" panose="020B0604020202020204" pitchFamily="34" charset="0"/>
              </a:rPr>
              <a:t>STDs:vulvo-perineal</a:t>
            </a:r>
            <a:r>
              <a:rPr lang="en-IN" sz="2000" b="0" i="0" dirty="0">
                <a:solidFill>
                  <a:srgbClr val="123654"/>
                </a:solidFill>
                <a:effectLst/>
                <a:latin typeface="Arial" panose="020B0604020202020204" pitchFamily="34" charset="0"/>
              </a:rPr>
              <a:t> </a:t>
            </a:r>
            <a:r>
              <a:rPr lang="en-IN" sz="2000" b="0" i="0" dirty="0" err="1">
                <a:solidFill>
                  <a:srgbClr val="123654"/>
                </a:solidFill>
                <a:effectLst/>
                <a:latin typeface="Arial" panose="020B0604020202020204" pitchFamily="34" charset="0"/>
              </a:rPr>
              <a:t>condylomatosis</a:t>
            </a:r>
            <a:r>
              <a:rPr lang="en-IN" sz="2000" b="0" i="0" dirty="0">
                <a:solidFill>
                  <a:srgbClr val="123654"/>
                </a:solidFill>
                <a:effectLst/>
                <a:latin typeface="Arial" panose="020B0604020202020204" pitchFamily="34" charset="0"/>
              </a:rPr>
              <a:t> </a:t>
            </a:r>
            <a:br>
              <a:rPr lang="en-IN" sz="2000" dirty="0"/>
            </a:br>
            <a:r>
              <a:rPr lang="en-IN" sz="2000" b="0" i="0" dirty="0">
                <a:solidFill>
                  <a:srgbClr val="123654"/>
                </a:solidFill>
                <a:effectLst/>
                <a:latin typeface="Arial" panose="020B0604020202020204" pitchFamily="34" charset="0"/>
              </a:rPr>
              <a:t> </a:t>
            </a:r>
            <a:r>
              <a:rPr lang="en-IN" sz="2000" b="0" i="0" dirty="0" err="1">
                <a:solidFill>
                  <a:srgbClr val="123654"/>
                </a:solidFill>
                <a:effectLst/>
                <a:latin typeface="Arial" panose="020B0604020202020204" pitchFamily="34" charset="0"/>
              </a:rPr>
              <a:t>STDs:syphilis</a:t>
            </a:r>
            <a:r>
              <a:rPr lang="en-IN" sz="2000" b="0" i="0" dirty="0">
                <a:solidFill>
                  <a:srgbClr val="123654"/>
                </a:solidFill>
                <a:effectLst/>
                <a:latin typeface="Arial" panose="020B0604020202020204" pitchFamily="34" charset="0"/>
              </a:rPr>
              <a:t> </a:t>
            </a:r>
            <a:br>
              <a:rPr lang="en-IN" sz="2000" dirty="0"/>
            </a:br>
            <a:r>
              <a:rPr lang="en-IN" sz="2000" b="0" i="0" dirty="0">
                <a:solidFill>
                  <a:srgbClr val="123654"/>
                </a:solidFill>
                <a:effectLst/>
                <a:latin typeface="Arial" panose="020B0604020202020204" pitchFamily="34" charset="0"/>
              </a:rPr>
              <a:t> </a:t>
            </a:r>
            <a:r>
              <a:rPr lang="en-IN" sz="2000" b="0" i="0" dirty="0" err="1">
                <a:solidFill>
                  <a:srgbClr val="123654"/>
                </a:solidFill>
                <a:effectLst/>
                <a:latin typeface="Arial" panose="020B0604020202020204" pitchFamily="34" charset="0"/>
              </a:rPr>
              <a:t>STDs:pelvic</a:t>
            </a:r>
            <a:r>
              <a:rPr lang="en-IN" sz="2000" b="0" i="0" dirty="0">
                <a:solidFill>
                  <a:srgbClr val="123654"/>
                </a:solidFill>
                <a:effectLst/>
                <a:latin typeface="Arial" panose="020B0604020202020204" pitchFamily="34" charset="0"/>
              </a:rPr>
              <a:t> inflammatory disease </a:t>
            </a:r>
            <a:br>
              <a:rPr lang="en-IN" sz="2000" dirty="0"/>
            </a:br>
            <a:r>
              <a:rPr lang="en-IN" sz="2000" b="0" i="0" dirty="0">
                <a:solidFill>
                  <a:srgbClr val="123654"/>
                </a:solidFill>
                <a:effectLst/>
                <a:latin typeface="Arial" panose="020B0604020202020204" pitchFamily="34" charset="0"/>
              </a:rPr>
              <a:t> </a:t>
            </a:r>
            <a:r>
              <a:rPr lang="en-IN" sz="2000" b="0" i="0" dirty="0" err="1">
                <a:solidFill>
                  <a:srgbClr val="123654"/>
                </a:solidFill>
                <a:effectLst/>
                <a:latin typeface="Arial" panose="020B0604020202020204" pitchFamily="34" charset="0"/>
              </a:rPr>
              <a:t>STDs:genital</a:t>
            </a:r>
            <a:r>
              <a:rPr lang="en-IN" sz="2000" b="0" i="0" dirty="0">
                <a:solidFill>
                  <a:srgbClr val="123654"/>
                </a:solidFill>
                <a:effectLst/>
                <a:latin typeface="Arial" panose="020B0604020202020204" pitchFamily="34" charset="0"/>
              </a:rPr>
              <a:t> herpes </a:t>
            </a:r>
            <a:br>
              <a:rPr lang="en-IN" sz="2000" dirty="0"/>
            </a:br>
            <a:r>
              <a:rPr lang="en-IN" sz="2000" b="0" i="0" dirty="0">
                <a:solidFill>
                  <a:srgbClr val="123654"/>
                </a:solidFill>
                <a:effectLst/>
                <a:latin typeface="Arial" panose="020B0604020202020204" pitchFamily="34" charset="0"/>
              </a:rPr>
              <a:t> </a:t>
            </a:r>
            <a:r>
              <a:rPr lang="en-IN" sz="2000" b="0" i="0" dirty="0" err="1">
                <a:solidFill>
                  <a:srgbClr val="123654"/>
                </a:solidFill>
                <a:effectLst/>
                <a:latin typeface="Arial" panose="020B0604020202020204" pitchFamily="34" charset="0"/>
              </a:rPr>
              <a:t>STDs:molluscum</a:t>
            </a:r>
            <a:r>
              <a:rPr lang="en-IN" sz="2000" b="0" i="0" dirty="0">
                <a:solidFill>
                  <a:srgbClr val="123654"/>
                </a:solidFill>
                <a:effectLst/>
                <a:latin typeface="Arial" panose="020B0604020202020204" pitchFamily="34" charset="0"/>
              </a:rPr>
              <a:t> contagiosum </a:t>
            </a:r>
            <a:br>
              <a:rPr lang="en-IN" sz="2000" dirty="0"/>
            </a:br>
            <a:r>
              <a:rPr lang="en-IN" sz="2000" b="0" i="0" dirty="0">
                <a:solidFill>
                  <a:srgbClr val="123654"/>
                </a:solidFill>
                <a:effectLst/>
                <a:latin typeface="Arial" panose="020B0604020202020204" pitchFamily="34" charset="0"/>
              </a:rPr>
              <a:t> </a:t>
            </a:r>
            <a:r>
              <a:rPr lang="en-IN" sz="2000" b="0" i="0" dirty="0" err="1">
                <a:solidFill>
                  <a:srgbClr val="123654"/>
                </a:solidFill>
                <a:effectLst/>
                <a:latin typeface="Arial" panose="020B0604020202020204" pitchFamily="34" charset="0"/>
              </a:rPr>
              <a:t>STDs:AIDS</a:t>
            </a:r>
            <a:r>
              <a:rPr lang="en-IN" sz="2000" b="0" i="0" dirty="0">
                <a:solidFill>
                  <a:srgbClr val="123654"/>
                </a:solidFill>
                <a:effectLst/>
                <a:latin typeface="Arial" panose="020B0604020202020204" pitchFamily="34" charset="0"/>
              </a:rPr>
              <a:t> </a:t>
            </a:r>
            <a:br>
              <a:rPr lang="en-IN" sz="2000" dirty="0"/>
            </a:br>
            <a:r>
              <a:rPr lang="en-IN" sz="2000" b="0" i="0" dirty="0">
                <a:solidFill>
                  <a:srgbClr val="123654"/>
                </a:solidFill>
                <a:effectLst/>
                <a:latin typeface="Arial" panose="020B0604020202020204" pitchFamily="34" charset="0"/>
              </a:rPr>
              <a:t> </a:t>
            </a:r>
            <a:r>
              <a:rPr lang="en-IN" sz="2000" b="0" i="0" dirty="0" err="1">
                <a:solidFill>
                  <a:srgbClr val="123654"/>
                </a:solidFill>
                <a:effectLst/>
                <a:latin typeface="Arial" panose="020B0604020202020204" pitchFamily="34" charset="0"/>
              </a:rPr>
              <a:t>STDs:HIV</a:t>
            </a:r>
            <a:r>
              <a:rPr lang="en-IN" sz="2000" b="0" i="0" dirty="0">
                <a:solidFill>
                  <a:srgbClr val="123654"/>
                </a:solidFill>
                <a:effectLst/>
                <a:latin typeface="Arial" panose="020B0604020202020204" pitchFamily="34" charset="0"/>
              </a:rPr>
              <a:t> </a:t>
            </a:r>
            <a:br>
              <a:rPr lang="en-IN" sz="2000" dirty="0"/>
            </a:br>
            <a:r>
              <a:rPr lang="en-IN" sz="2000" b="0" i="0" dirty="0">
                <a:solidFill>
                  <a:srgbClr val="123654"/>
                </a:solidFill>
                <a:effectLst/>
                <a:latin typeface="Arial" panose="020B0604020202020204" pitchFamily="34" charset="0"/>
              </a:rPr>
              <a:t> </a:t>
            </a:r>
            <a:r>
              <a:rPr lang="en-IN" sz="2000" b="0" i="0" dirty="0" err="1">
                <a:solidFill>
                  <a:srgbClr val="123654"/>
                </a:solidFill>
                <a:effectLst/>
                <a:latin typeface="Arial" panose="020B0604020202020204" pitchFamily="34" charset="0"/>
              </a:rPr>
              <a:t>STDs:Hepatitis</a:t>
            </a:r>
            <a:r>
              <a:rPr lang="en-IN" sz="2000" b="0" i="0" dirty="0">
                <a:solidFill>
                  <a:srgbClr val="123654"/>
                </a:solidFill>
                <a:effectLst/>
                <a:latin typeface="Arial" panose="020B0604020202020204" pitchFamily="34" charset="0"/>
              </a:rPr>
              <a:t> B </a:t>
            </a:r>
            <a:br>
              <a:rPr lang="en-IN" sz="2000" dirty="0"/>
            </a:br>
            <a:r>
              <a:rPr lang="en-IN" sz="2000" b="0" i="0" dirty="0">
                <a:solidFill>
                  <a:srgbClr val="123654"/>
                </a:solidFill>
                <a:effectLst/>
                <a:latin typeface="Arial" panose="020B0604020202020204" pitchFamily="34" charset="0"/>
              </a:rPr>
              <a:t> </a:t>
            </a:r>
            <a:r>
              <a:rPr lang="en-IN" sz="2000" b="0" i="0" dirty="0" err="1">
                <a:solidFill>
                  <a:srgbClr val="123654"/>
                </a:solidFill>
                <a:effectLst/>
                <a:latin typeface="Arial" panose="020B0604020202020204" pitchFamily="34" charset="0"/>
              </a:rPr>
              <a:t>STDs:HPV</a:t>
            </a:r>
            <a:r>
              <a:rPr lang="en-IN" sz="2000" b="0" i="0" dirty="0">
                <a:solidFill>
                  <a:srgbClr val="123654"/>
                </a:solidFill>
                <a:effectLst/>
                <a:latin typeface="Arial" panose="020B0604020202020204" pitchFamily="34" charset="0"/>
              </a:rPr>
              <a:t> </a:t>
            </a:r>
            <a:br>
              <a:rPr lang="en-IN" sz="2000" dirty="0"/>
            </a:br>
            <a:r>
              <a:rPr lang="en-IN" sz="2000" b="0" i="0" dirty="0">
                <a:solidFill>
                  <a:srgbClr val="123654"/>
                </a:solidFill>
                <a:effectLst/>
                <a:latin typeface="Arial" panose="020B0604020202020204" pitchFamily="34" charset="0"/>
              </a:rPr>
              <a:t> STDs: Number of diagnosis </a:t>
            </a:r>
            <a:br>
              <a:rPr lang="en-IN" sz="2000" dirty="0"/>
            </a:br>
            <a:r>
              <a:rPr lang="en-IN" sz="2000" b="0" i="0" dirty="0">
                <a:solidFill>
                  <a:srgbClr val="123654"/>
                </a:solidFill>
                <a:effectLst/>
                <a:latin typeface="Arial" panose="020B0604020202020204" pitchFamily="34" charset="0"/>
              </a:rPr>
              <a:t> STDs: Time since first diagnosis  </a:t>
            </a:r>
            <a:br>
              <a:rPr lang="en-IN" sz="2000" dirty="0"/>
            </a:br>
            <a:r>
              <a:rPr lang="en-IN" sz="2000" dirty="0"/>
              <a:t> </a:t>
            </a:r>
            <a:r>
              <a:rPr lang="en-IN" sz="2000" b="0" i="0" dirty="0">
                <a:solidFill>
                  <a:srgbClr val="123654"/>
                </a:solidFill>
                <a:effectLst/>
                <a:latin typeface="Arial" panose="020B0604020202020204" pitchFamily="34" charset="0"/>
              </a:rPr>
              <a:t>STDs: Time since last diagnosis </a:t>
            </a:r>
            <a:br>
              <a:rPr lang="en-IN" sz="2000" dirty="0"/>
            </a:br>
            <a:r>
              <a:rPr lang="en-IN" sz="2000" dirty="0"/>
              <a:t> </a:t>
            </a:r>
            <a:r>
              <a:rPr lang="en-IN" sz="2000" b="0" i="0" dirty="0" err="1">
                <a:solidFill>
                  <a:srgbClr val="123654"/>
                </a:solidFill>
                <a:effectLst/>
                <a:latin typeface="Arial" panose="020B0604020202020204" pitchFamily="34" charset="0"/>
              </a:rPr>
              <a:t>Dx:Cancer</a:t>
            </a:r>
            <a:r>
              <a:rPr lang="en-IN" sz="2000" b="0" i="0" dirty="0">
                <a:solidFill>
                  <a:srgbClr val="123654"/>
                </a:solidFill>
                <a:effectLst/>
                <a:latin typeface="Arial" panose="020B0604020202020204" pitchFamily="34" charset="0"/>
              </a:rPr>
              <a:t> </a:t>
            </a:r>
            <a:br>
              <a:rPr lang="en-IN" sz="2000" dirty="0"/>
            </a:br>
            <a:r>
              <a:rPr lang="en-IN" sz="2000" b="0" i="0" dirty="0">
                <a:solidFill>
                  <a:srgbClr val="123654"/>
                </a:solidFill>
                <a:effectLst/>
                <a:latin typeface="Arial" panose="020B0604020202020204" pitchFamily="34" charset="0"/>
              </a:rPr>
              <a:t> </a:t>
            </a:r>
            <a:r>
              <a:rPr lang="en-IN" sz="2000" b="0" i="0" dirty="0" err="1">
                <a:solidFill>
                  <a:srgbClr val="123654"/>
                </a:solidFill>
                <a:effectLst/>
                <a:latin typeface="Arial" panose="020B0604020202020204" pitchFamily="34" charset="0"/>
              </a:rPr>
              <a:t>Dx:CIN</a:t>
            </a:r>
            <a:r>
              <a:rPr lang="en-IN" sz="2000" b="0" i="0" dirty="0">
                <a:solidFill>
                  <a:srgbClr val="123654"/>
                </a:solidFill>
                <a:effectLst/>
                <a:latin typeface="Arial" panose="020B0604020202020204" pitchFamily="34" charset="0"/>
              </a:rPr>
              <a:t> </a:t>
            </a:r>
            <a:br>
              <a:rPr lang="en-IN" sz="2000" dirty="0"/>
            </a:br>
            <a:r>
              <a:rPr lang="en-IN" sz="2000" dirty="0"/>
              <a:t> </a:t>
            </a:r>
            <a:r>
              <a:rPr lang="en-IN" sz="2000" b="0" i="0" dirty="0" err="1">
                <a:solidFill>
                  <a:srgbClr val="123654"/>
                </a:solidFill>
                <a:effectLst/>
                <a:latin typeface="Arial" panose="020B0604020202020204" pitchFamily="34" charset="0"/>
              </a:rPr>
              <a:t>Dx:HPV</a:t>
            </a:r>
            <a:r>
              <a:rPr lang="en-IN" sz="2000" b="0" i="0" dirty="0">
                <a:solidFill>
                  <a:srgbClr val="123654"/>
                </a:solidFill>
                <a:effectLst/>
                <a:latin typeface="Arial" panose="020B0604020202020204" pitchFamily="34" charset="0"/>
              </a:rPr>
              <a:t> </a:t>
            </a:r>
            <a:br>
              <a:rPr lang="en-IN" sz="2000" dirty="0"/>
            </a:br>
            <a:r>
              <a:rPr lang="en-IN" sz="2000" b="0" i="0" dirty="0">
                <a:solidFill>
                  <a:srgbClr val="123654"/>
                </a:solidFill>
                <a:effectLst/>
                <a:latin typeface="Arial" panose="020B0604020202020204" pitchFamily="34" charset="0"/>
              </a:rPr>
              <a:t> </a:t>
            </a:r>
            <a:r>
              <a:rPr lang="en-IN" sz="2000" b="0" i="0" dirty="0" err="1">
                <a:solidFill>
                  <a:srgbClr val="123654"/>
                </a:solidFill>
                <a:effectLst/>
                <a:latin typeface="Arial" panose="020B0604020202020204" pitchFamily="34" charset="0"/>
              </a:rPr>
              <a:t>Dx</a:t>
            </a:r>
            <a:r>
              <a:rPr lang="en-IN" sz="2000" b="0" i="0" dirty="0">
                <a:solidFill>
                  <a:srgbClr val="123654"/>
                </a:solidFill>
                <a:effectLst/>
                <a:latin typeface="Arial" panose="020B0604020202020204" pitchFamily="34" charset="0"/>
              </a:rPr>
              <a:t> </a:t>
            </a:r>
            <a:endParaRPr lang="en-IN" sz="2000" dirty="0"/>
          </a:p>
        </p:txBody>
      </p:sp>
      <p:sp>
        <p:nvSpPr>
          <p:cNvPr id="3" name="TextBox 2">
            <a:extLst>
              <a:ext uri="{FF2B5EF4-FFF2-40B4-BE49-F238E27FC236}">
                <a16:creationId xmlns:a16="http://schemas.microsoft.com/office/drawing/2014/main" id="{E7E3843C-7290-44D3-B834-AD3ECE5E960B}"/>
              </a:ext>
            </a:extLst>
          </p:cNvPr>
          <p:cNvSpPr txBox="1"/>
          <p:nvPr/>
        </p:nvSpPr>
        <p:spPr>
          <a:xfrm>
            <a:off x="1428750" y="219075"/>
            <a:ext cx="2676525" cy="369332"/>
          </a:xfrm>
          <a:prstGeom prst="rect">
            <a:avLst/>
          </a:prstGeom>
          <a:noFill/>
        </p:spPr>
        <p:txBody>
          <a:bodyPr wrap="square" rtlCol="0">
            <a:spAutoFit/>
          </a:bodyPr>
          <a:lstStyle/>
          <a:p>
            <a:r>
              <a:rPr lang="en-IN" dirty="0"/>
              <a:t>Continued..</a:t>
            </a:r>
          </a:p>
        </p:txBody>
      </p:sp>
    </p:spTree>
    <p:extLst>
      <p:ext uri="{BB962C8B-B14F-4D97-AF65-F5344CB8AC3E}">
        <p14:creationId xmlns:p14="http://schemas.microsoft.com/office/powerpoint/2010/main" val="2144735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C8211E-22AA-4B8C-BD94-92F54A50DACC}"/>
              </a:ext>
            </a:extLst>
          </p:cNvPr>
          <p:cNvSpPr txBox="1"/>
          <p:nvPr/>
        </p:nvSpPr>
        <p:spPr>
          <a:xfrm>
            <a:off x="3924300" y="2655153"/>
            <a:ext cx="7753350" cy="830997"/>
          </a:xfrm>
          <a:prstGeom prst="rect">
            <a:avLst/>
          </a:prstGeom>
          <a:noFill/>
        </p:spPr>
        <p:txBody>
          <a:bodyPr wrap="square" rtlCol="0">
            <a:spAutoFit/>
          </a:bodyPr>
          <a:lstStyle/>
          <a:p>
            <a:r>
              <a:rPr lang="en-IN" sz="4800" b="1" u="sng"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230516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3405AE-FEB0-4EEC-95A7-6FEEA830FA33}"/>
              </a:ext>
            </a:extLst>
          </p:cNvPr>
          <p:cNvSpPr txBox="1"/>
          <p:nvPr/>
        </p:nvSpPr>
        <p:spPr>
          <a:xfrm>
            <a:off x="365701" y="481156"/>
            <a:ext cx="10445174" cy="5632311"/>
          </a:xfrm>
          <a:prstGeom prst="rect">
            <a:avLst/>
          </a:prstGeom>
          <a:noFill/>
        </p:spPr>
        <p:txBody>
          <a:bodyPr wrap="square" rtlCol="0">
            <a:spAutoFit/>
          </a:bodyPr>
          <a:lstStyle/>
          <a:p>
            <a:pPr algn="just"/>
            <a:r>
              <a:rPr lang="en-US" sz="2400" b="1" u="sng" dirty="0">
                <a:effectLst>
                  <a:outerShdw blurRad="38100" dist="38100" dir="2700000" algn="tl">
                    <a:srgbClr val="000000">
                      <a:alpha val="43137"/>
                    </a:srgbClr>
                  </a:outerShdw>
                </a:effectLst>
              </a:rPr>
              <a:t>PROBLEM STATMENT</a:t>
            </a:r>
            <a:r>
              <a:rPr lang="en-US" sz="2400" b="1" u="sng" dirty="0"/>
              <a:t>:</a:t>
            </a:r>
          </a:p>
          <a:p>
            <a:pPr algn="just"/>
            <a:endParaRPr lang="en-US" sz="2400" dirty="0"/>
          </a:p>
          <a:p>
            <a:pPr algn="just"/>
            <a:r>
              <a:rPr lang="en-US" sz="2400" dirty="0"/>
              <a:t>Health care as a department is a very critical topic and when this topic revolves around cancer it become more crucial and important to think upon.</a:t>
            </a:r>
          </a:p>
          <a:p>
            <a:pPr algn="just"/>
            <a:r>
              <a:rPr lang="en-US" sz="2400" dirty="0"/>
              <a:t>Cancer detection usually occurs at very last stage because of less awareness.</a:t>
            </a:r>
          </a:p>
          <a:p>
            <a:pPr algn="just"/>
            <a:r>
              <a:rPr lang="en-US" sz="2400" dirty="0"/>
              <a:t>Cervical cancer is most curable cancer and </a:t>
            </a:r>
            <a:r>
              <a:rPr lang="en-US" sz="2400" dirty="0">
                <a:solidFill>
                  <a:srgbClr val="222222"/>
                </a:solidFill>
                <a:latin typeface="arial" panose="020B0604020202020204" pitchFamily="34" charset="0"/>
              </a:rPr>
              <a:t>i</a:t>
            </a:r>
            <a:r>
              <a:rPr lang="en-US" sz="2400" b="0" i="0" dirty="0">
                <a:solidFill>
                  <a:srgbClr val="222222"/>
                </a:solidFill>
                <a:effectLst/>
                <a:latin typeface="arial" panose="020B0604020202020204" pitchFamily="34" charset="0"/>
              </a:rPr>
              <a:t>n contrast to developed countries, cervical cancer is a public health problem in developing countries like India, so much that India alone accounts for one-quarter of the worldwide burden of cervical cancers.</a:t>
            </a:r>
            <a:endParaRPr lang="en-US" sz="2400" dirty="0"/>
          </a:p>
          <a:p>
            <a:pPr algn="just"/>
            <a:r>
              <a:rPr lang="en-US" sz="2400" dirty="0"/>
              <a:t>Surveys have shown that many a times people are suggested to take test by just observing 2-3 general symptoms which ends to be a failure in some cases.</a:t>
            </a:r>
          </a:p>
          <a:p>
            <a:pPr algn="just"/>
            <a:r>
              <a:rPr lang="en-US" sz="2400" dirty="0"/>
              <a:t>Our main purpose is to reduce taking medical tests unnecessarily and hence minimize the usage of time, money and resource.</a:t>
            </a:r>
          </a:p>
          <a:p>
            <a:pPr algn="just"/>
            <a:endParaRPr lang="en-IN" sz="2400" dirty="0"/>
          </a:p>
          <a:p>
            <a:pPr algn="just"/>
            <a:endParaRPr lang="en-US" sz="2400" dirty="0"/>
          </a:p>
        </p:txBody>
      </p:sp>
    </p:spTree>
    <p:extLst>
      <p:ext uri="{BB962C8B-B14F-4D97-AF65-F5344CB8AC3E}">
        <p14:creationId xmlns:p14="http://schemas.microsoft.com/office/powerpoint/2010/main" val="2068670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A2E975-BFDE-4252-B971-B96B5926065B}"/>
              </a:ext>
            </a:extLst>
          </p:cNvPr>
          <p:cNvSpPr/>
          <p:nvPr/>
        </p:nvSpPr>
        <p:spPr>
          <a:xfrm>
            <a:off x="1191488" y="1434620"/>
            <a:ext cx="9924187" cy="2554545"/>
          </a:xfrm>
          <a:prstGeom prst="rect">
            <a:avLst/>
          </a:prstGeom>
        </p:spPr>
        <p:txBody>
          <a:bodyPr wrap="square">
            <a:spAutoFit/>
          </a:bodyPr>
          <a:lstStyle/>
          <a:p>
            <a:r>
              <a:rPr lang="en-US" sz="3200" b="1" i="0" u="sng" dirty="0">
                <a:solidFill>
                  <a:srgbClr val="222222"/>
                </a:solidFill>
                <a:effectLst>
                  <a:outerShdw blurRad="38100" dist="38100" dir="2700000" algn="tl">
                    <a:srgbClr val="000000">
                      <a:alpha val="43137"/>
                    </a:srgbClr>
                  </a:outerShdw>
                </a:effectLst>
                <a:latin typeface="Arial" panose="020B0604020202020204" pitchFamily="34" charset="0"/>
              </a:rPr>
              <a:t>CERVICAL CANCER</a:t>
            </a:r>
          </a:p>
          <a:p>
            <a:r>
              <a:rPr lang="en-US" sz="3200" dirty="0">
                <a:solidFill>
                  <a:srgbClr val="222222"/>
                </a:solidFill>
                <a:latin typeface="Arial" panose="020B0604020202020204" pitchFamily="34" charset="0"/>
              </a:rPr>
              <a:t>C</a:t>
            </a:r>
            <a:r>
              <a:rPr lang="en-US" sz="3200" b="0" i="0" dirty="0">
                <a:solidFill>
                  <a:srgbClr val="222222"/>
                </a:solidFill>
                <a:effectLst/>
                <a:latin typeface="Arial" panose="020B0604020202020204" pitchFamily="34" charset="0"/>
              </a:rPr>
              <a:t>ervical cancer is a  arising from the cervix</a:t>
            </a:r>
            <a:r>
              <a:rPr lang="en-US" sz="3200" u="none" strike="noStrike" dirty="0">
                <a:solidFill>
                  <a:srgbClr val="222222"/>
                </a:solidFill>
                <a:latin typeface="Arial" panose="020B0604020202020204" pitchFamily="34" charset="0"/>
              </a:rPr>
              <a:t>.</a:t>
            </a:r>
            <a:r>
              <a:rPr lang="en-US" sz="3200" b="0" i="0" dirty="0">
                <a:solidFill>
                  <a:srgbClr val="222222"/>
                </a:solidFill>
                <a:effectLst/>
                <a:latin typeface="Arial" panose="020B0604020202020204" pitchFamily="34" charset="0"/>
              </a:rPr>
              <a:t> It is due to the abnormal growth of cells that have the ability to invade or spread to other parts of the body. Early on, typically no symptoms are seen. </a:t>
            </a:r>
          </a:p>
        </p:txBody>
      </p:sp>
    </p:spTree>
    <p:extLst>
      <p:ext uri="{BB962C8B-B14F-4D97-AF65-F5344CB8AC3E}">
        <p14:creationId xmlns:p14="http://schemas.microsoft.com/office/powerpoint/2010/main" val="1521122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2826FB-5E19-41C5-BE4E-BAEC51417E36}"/>
              </a:ext>
            </a:extLst>
          </p:cNvPr>
          <p:cNvSpPr/>
          <p:nvPr/>
        </p:nvSpPr>
        <p:spPr>
          <a:xfrm>
            <a:off x="342900" y="866150"/>
            <a:ext cx="11163300" cy="5355312"/>
          </a:xfrm>
          <a:prstGeom prst="rect">
            <a:avLst/>
          </a:prstGeom>
        </p:spPr>
        <p:txBody>
          <a:bodyPr wrap="square">
            <a:spAutoFit/>
          </a:bodyPr>
          <a:lstStyle/>
          <a:p>
            <a:r>
              <a:rPr lang="en-US" b="0" i="0" dirty="0">
                <a:solidFill>
                  <a:srgbClr val="222222"/>
                </a:solidFill>
                <a:effectLst/>
                <a:latin typeface="arial" panose="020B0604020202020204" pitchFamily="34" charset="0"/>
              </a:rPr>
              <a:t>Cancer is one of the leading causes of adult deaths worldwide. Every year about 14 million new cancer cases are detected and 8 million people die of cancer. However, there is a marked difference in the distribution of cancer sites across different regions of the world. In contrast to developed countries, cervical cancer is a public health problem in developing countries like India, so much so that India alone accounts for one-quarter of the worldwide burden of cervical cancers. It is the one of the leading cause of cancer mortality, accounting for 17% of all cancer deaths among women aged between 30 and 69 years. It is estimated that cervical cancer occurs in approximately 1 in 53 Indian women during their lifetime compared with 1 in 100 women in more developed regions of the world.</a:t>
            </a:r>
          </a:p>
          <a:p>
            <a:endParaRPr lang="en-US" b="0" i="0" dirty="0">
              <a:solidFill>
                <a:srgbClr val="222222"/>
              </a:solidFill>
              <a:effectLst/>
              <a:latin typeface="arial" panose="020B0604020202020204" pitchFamily="34" charset="0"/>
            </a:endParaRPr>
          </a:p>
          <a:p>
            <a:r>
              <a:rPr lang="en-US" b="0" i="0" dirty="0">
                <a:solidFill>
                  <a:srgbClr val="222222"/>
                </a:solidFill>
                <a:effectLst/>
                <a:latin typeface="arial" panose="020B0604020202020204" pitchFamily="34" charset="0"/>
              </a:rPr>
              <a:t>Cervical cancer is the fourth most common cancer in women and the seventh most common cancer overall. In 2012, worldwide, there were estimated to have been around 528,000 new cases. Around 85 percent of the global burden occurs in the less developed regions, where cervical cancer accounts for almost 12 percent of all cancers in females. </a:t>
            </a:r>
          </a:p>
          <a:p>
            <a:endParaRPr lang="en-US" b="0" i="0" dirty="0">
              <a:solidFill>
                <a:srgbClr val="222222"/>
              </a:solidFill>
              <a:effectLst/>
              <a:latin typeface="arial" panose="020B0604020202020204" pitchFamily="34" charset="0"/>
            </a:endParaRPr>
          </a:p>
          <a:p>
            <a:r>
              <a:rPr lang="en-US" b="0" i="0" dirty="0">
                <a:solidFill>
                  <a:srgbClr val="222222"/>
                </a:solidFill>
                <a:effectLst/>
                <a:latin typeface="arial" panose="020B0604020202020204" pitchFamily="34" charset="0"/>
              </a:rPr>
              <a:t>More than 85 percent of patients with cervical cancer were from age group 40 years and above. The maximum numbers of cases were reported in 50–59 years of age group amounting to 27.37 percent of all cervical carcinoma cases, noted the study. </a:t>
            </a:r>
          </a:p>
          <a:p>
            <a:br>
              <a:rPr lang="en-US" dirty="0"/>
            </a:br>
            <a:endParaRPr lang="en-IN" dirty="0"/>
          </a:p>
        </p:txBody>
      </p:sp>
      <p:sp>
        <p:nvSpPr>
          <p:cNvPr id="5" name="TextBox 4">
            <a:extLst>
              <a:ext uri="{FF2B5EF4-FFF2-40B4-BE49-F238E27FC236}">
                <a16:creationId xmlns:a16="http://schemas.microsoft.com/office/drawing/2014/main" id="{AB68C70F-FEB2-4FE7-9168-C7EDD32D4A17}"/>
              </a:ext>
            </a:extLst>
          </p:cNvPr>
          <p:cNvSpPr txBox="1"/>
          <p:nvPr/>
        </p:nvSpPr>
        <p:spPr>
          <a:xfrm>
            <a:off x="257175" y="171450"/>
            <a:ext cx="3790950" cy="523220"/>
          </a:xfrm>
          <a:prstGeom prst="rect">
            <a:avLst/>
          </a:prstGeom>
          <a:noFill/>
        </p:spPr>
        <p:txBody>
          <a:bodyPr wrap="square" rtlCol="0">
            <a:spAutoFit/>
          </a:bodyPr>
          <a:lstStyle/>
          <a:p>
            <a:r>
              <a:rPr lang="en-IN" sz="2800" b="1" u="sng" dirty="0">
                <a:effectLst>
                  <a:outerShdw blurRad="38100" dist="38100" dir="2700000" algn="tl">
                    <a:srgbClr val="000000">
                      <a:alpha val="43137"/>
                    </a:srgbClr>
                  </a:outerShdw>
                </a:effectLst>
              </a:rPr>
              <a:t>INTRODUCTION</a:t>
            </a:r>
          </a:p>
        </p:txBody>
      </p:sp>
    </p:spTree>
    <p:extLst>
      <p:ext uri="{BB962C8B-B14F-4D97-AF65-F5344CB8AC3E}">
        <p14:creationId xmlns:p14="http://schemas.microsoft.com/office/powerpoint/2010/main" val="767356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4D34D1-E06A-4A6A-ADF7-2464A8FCF45F}"/>
              </a:ext>
            </a:extLst>
          </p:cNvPr>
          <p:cNvSpPr txBox="1"/>
          <p:nvPr/>
        </p:nvSpPr>
        <p:spPr>
          <a:xfrm>
            <a:off x="690130" y="640913"/>
            <a:ext cx="8587220" cy="6217087"/>
          </a:xfrm>
          <a:prstGeom prst="rect">
            <a:avLst/>
          </a:prstGeom>
          <a:noFill/>
        </p:spPr>
        <p:txBody>
          <a:bodyPr wrap="square" rtlCol="0">
            <a:spAutoFit/>
          </a:bodyPr>
          <a:lstStyle/>
          <a:p>
            <a:r>
              <a:rPr lang="en-IN" sz="3200" b="1" u="sng" dirty="0">
                <a:effectLst>
                  <a:outerShdw blurRad="38100" dist="38100" dir="2700000" algn="tl">
                    <a:srgbClr val="000000">
                      <a:alpha val="43137"/>
                    </a:srgbClr>
                  </a:outerShdw>
                </a:effectLst>
              </a:rPr>
              <a:t>CAUSES</a:t>
            </a:r>
            <a:r>
              <a:rPr lang="en-IN" sz="3200" u="sng" dirty="0"/>
              <a:t>:</a:t>
            </a:r>
          </a:p>
          <a:p>
            <a:r>
              <a:rPr lang="en-IN" sz="2400" dirty="0"/>
              <a:t>Human papillomavirus :infection with the common human papillomavirus (HPV) is a cause of approximately 90%of all the cervical cancers.</a:t>
            </a:r>
          </a:p>
          <a:p>
            <a:r>
              <a:rPr lang="en-IN" sz="2400" dirty="0"/>
              <a:t>Sexual </a:t>
            </a:r>
            <a:r>
              <a:rPr lang="en-IN" sz="2400" dirty="0" err="1"/>
              <a:t>history:A</a:t>
            </a:r>
            <a:r>
              <a:rPr lang="en-IN" sz="2400" dirty="0"/>
              <a:t> woman has a higher than average risk of developing cervical if she :</a:t>
            </a:r>
          </a:p>
          <a:p>
            <a:pPr marL="285750" indent="-285750">
              <a:buFont typeface="Wingdings" panose="05000000000000000000" pitchFamily="2" charset="2"/>
              <a:buChar char="§"/>
            </a:pPr>
            <a:r>
              <a:rPr lang="en-IN" sz="2400" dirty="0"/>
              <a:t>Has ha multiple sexual partners</a:t>
            </a:r>
          </a:p>
          <a:p>
            <a:pPr marL="285750" indent="-285750">
              <a:buFont typeface="Wingdings" panose="05000000000000000000" pitchFamily="2" charset="2"/>
              <a:buChar char="§"/>
            </a:pPr>
            <a:r>
              <a:rPr lang="en-IN" sz="2400" dirty="0"/>
              <a:t>Began having sexual relations before the age of 18</a:t>
            </a:r>
          </a:p>
          <a:p>
            <a:pPr marL="285750" indent="-285750">
              <a:buFont typeface="Wingdings" panose="05000000000000000000" pitchFamily="2" charset="2"/>
              <a:buChar char="§"/>
            </a:pPr>
            <a:r>
              <a:rPr lang="en-IN" sz="2400" dirty="0"/>
              <a:t>Has a partner who has had sexual contact with a woman with cervical cancer</a:t>
            </a:r>
          </a:p>
          <a:p>
            <a:pPr marL="285750" indent="-285750">
              <a:buFont typeface="Wingdings" panose="05000000000000000000" pitchFamily="2" charset="2"/>
              <a:buChar char="§"/>
            </a:pPr>
            <a:r>
              <a:rPr lang="en-US" sz="2400" dirty="0"/>
              <a:t>a history of other sexually transmitted infections, such as chlamydia or gonorrhea</a:t>
            </a:r>
          </a:p>
          <a:p>
            <a:r>
              <a:rPr lang="en-US" sz="2400" dirty="0"/>
              <a:t>long-term use (more than 5 years) of oral contraceptives</a:t>
            </a:r>
          </a:p>
          <a:p>
            <a:endParaRPr lang="en-US" sz="2400" dirty="0"/>
          </a:p>
          <a:p>
            <a:br>
              <a:rPr lang="en-US" dirty="0"/>
            </a:br>
            <a:endParaRPr lang="en-IN" dirty="0"/>
          </a:p>
          <a:p>
            <a:endParaRPr lang="en-IN" dirty="0"/>
          </a:p>
        </p:txBody>
      </p:sp>
    </p:spTree>
    <p:extLst>
      <p:ext uri="{BB962C8B-B14F-4D97-AF65-F5344CB8AC3E}">
        <p14:creationId xmlns:p14="http://schemas.microsoft.com/office/powerpoint/2010/main" val="3528794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0DD3FA-09D3-483D-BE9D-9B7827418A9F}"/>
              </a:ext>
            </a:extLst>
          </p:cNvPr>
          <p:cNvSpPr/>
          <p:nvPr/>
        </p:nvSpPr>
        <p:spPr>
          <a:xfrm>
            <a:off x="541918" y="202466"/>
            <a:ext cx="2021707" cy="523220"/>
          </a:xfrm>
          <a:prstGeom prst="rect">
            <a:avLst/>
          </a:prstGeom>
        </p:spPr>
        <p:txBody>
          <a:bodyPr wrap="none">
            <a:spAutoFit/>
          </a:bodyPr>
          <a:lstStyle/>
          <a:p>
            <a:r>
              <a:rPr lang="en-IN" sz="2800" b="1" u="sng" dirty="0">
                <a:solidFill>
                  <a:srgbClr val="333333"/>
                </a:solidFill>
                <a:effectLst>
                  <a:outerShdw blurRad="38100" dist="38100" dir="2700000" algn="tl">
                    <a:srgbClr val="000000">
                      <a:alpha val="43137"/>
                    </a:srgbClr>
                  </a:outerShdw>
                </a:effectLst>
                <a:latin typeface="Roboto"/>
              </a:rPr>
              <a:t>S</a:t>
            </a:r>
            <a:r>
              <a:rPr lang="en-IN" sz="2800" b="1" i="0" u="sng" dirty="0">
                <a:solidFill>
                  <a:srgbClr val="333333"/>
                </a:solidFill>
                <a:effectLst>
                  <a:outerShdw blurRad="38100" dist="38100" dir="2700000" algn="tl">
                    <a:srgbClr val="000000">
                      <a:alpha val="43137"/>
                    </a:srgbClr>
                  </a:outerShdw>
                </a:effectLst>
                <a:latin typeface="Roboto"/>
              </a:rPr>
              <a:t>ymptoms</a:t>
            </a:r>
          </a:p>
        </p:txBody>
      </p:sp>
      <p:sp>
        <p:nvSpPr>
          <p:cNvPr id="3" name="Rectangle 2">
            <a:extLst>
              <a:ext uri="{FF2B5EF4-FFF2-40B4-BE49-F238E27FC236}">
                <a16:creationId xmlns:a16="http://schemas.microsoft.com/office/drawing/2014/main" id="{DC9438F2-D399-4CDB-9292-135BAAAAA086}"/>
              </a:ext>
            </a:extLst>
          </p:cNvPr>
          <p:cNvSpPr/>
          <p:nvPr/>
        </p:nvSpPr>
        <p:spPr>
          <a:xfrm>
            <a:off x="475243" y="813911"/>
            <a:ext cx="10164182" cy="1569660"/>
          </a:xfrm>
          <a:prstGeom prst="rect">
            <a:avLst/>
          </a:prstGeom>
        </p:spPr>
        <p:txBody>
          <a:bodyPr wrap="square">
            <a:spAutoFit/>
          </a:bodyPr>
          <a:lstStyle/>
          <a:p>
            <a:r>
              <a:rPr lang="en-US" sz="2400" b="0" i="0" dirty="0">
                <a:solidFill>
                  <a:srgbClr val="333333"/>
                </a:solidFill>
                <a:effectLst/>
                <a:latin typeface="Roboto"/>
              </a:rPr>
              <a:t>Cervical cancer may not produce any symptoms or signs. In particular, early stage cervical cancers, like precancerous changes, typically do not produce symptoms. Symptoms may develop when the cervical cancer cells start to invade surrounding tissues.</a:t>
            </a:r>
            <a:endParaRPr lang="en-IN" sz="2400" dirty="0"/>
          </a:p>
        </p:txBody>
      </p:sp>
      <p:sp>
        <p:nvSpPr>
          <p:cNvPr id="4" name="Rectangle 3">
            <a:extLst>
              <a:ext uri="{FF2B5EF4-FFF2-40B4-BE49-F238E27FC236}">
                <a16:creationId xmlns:a16="http://schemas.microsoft.com/office/drawing/2014/main" id="{D0C260B3-1EA7-43DA-9441-39BF3703D026}"/>
              </a:ext>
            </a:extLst>
          </p:cNvPr>
          <p:cNvSpPr/>
          <p:nvPr/>
        </p:nvSpPr>
        <p:spPr>
          <a:xfrm>
            <a:off x="475242" y="2471795"/>
            <a:ext cx="10554707" cy="3046988"/>
          </a:xfrm>
          <a:prstGeom prst="rect">
            <a:avLst/>
          </a:prstGeom>
        </p:spPr>
        <p:txBody>
          <a:bodyPr wrap="square">
            <a:spAutoFit/>
          </a:bodyPr>
          <a:lstStyle/>
          <a:p>
            <a:r>
              <a:rPr lang="en-IN" sz="2400" b="1" i="0" dirty="0">
                <a:solidFill>
                  <a:srgbClr val="333333"/>
                </a:solidFill>
                <a:effectLst/>
                <a:latin typeface="Roboto"/>
              </a:rPr>
              <a:t>Symptoms and signs of cervical cancer include:</a:t>
            </a:r>
          </a:p>
          <a:p>
            <a:pPr>
              <a:buFont typeface="Arial" panose="020B0604020202020204" pitchFamily="34" charset="0"/>
              <a:buChar char="•"/>
            </a:pPr>
            <a:r>
              <a:rPr lang="en-IN" sz="2400" b="0" i="0" dirty="0">
                <a:solidFill>
                  <a:srgbClr val="333333"/>
                </a:solidFill>
                <a:effectLst/>
                <a:latin typeface="Roboto"/>
              </a:rPr>
              <a:t>Abnormal vaginal bleeding</a:t>
            </a:r>
          </a:p>
          <a:p>
            <a:pPr>
              <a:buFont typeface="Arial" panose="020B0604020202020204" pitchFamily="34" charset="0"/>
              <a:buChar char="•"/>
            </a:pPr>
            <a:r>
              <a:rPr lang="en-IN" sz="2400" b="0" i="0" dirty="0">
                <a:solidFill>
                  <a:srgbClr val="333333"/>
                </a:solidFill>
                <a:effectLst/>
                <a:latin typeface="Roboto"/>
              </a:rPr>
              <a:t>Vaginal bleeding after menopause</a:t>
            </a:r>
          </a:p>
          <a:p>
            <a:pPr>
              <a:buFont typeface="Arial" panose="020B0604020202020204" pitchFamily="34" charset="0"/>
              <a:buChar char="•"/>
            </a:pPr>
            <a:r>
              <a:rPr lang="en-IN" sz="2400" b="0" i="0" dirty="0">
                <a:solidFill>
                  <a:srgbClr val="333333"/>
                </a:solidFill>
                <a:effectLst/>
                <a:latin typeface="Roboto"/>
              </a:rPr>
              <a:t>Vaginal bleeding after sex</a:t>
            </a:r>
          </a:p>
          <a:p>
            <a:pPr>
              <a:buFont typeface="Arial" panose="020B0604020202020204" pitchFamily="34" charset="0"/>
              <a:buChar char="•"/>
            </a:pPr>
            <a:r>
              <a:rPr lang="en-IN" sz="2400" b="0" i="0" dirty="0">
                <a:solidFill>
                  <a:srgbClr val="333333"/>
                </a:solidFill>
                <a:effectLst/>
                <a:latin typeface="Roboto"/>
              </a:rPr>
              <a:t>Bleeding or spotting between periods</a:t>
            </a:r>
          </a:p>
          <a:p>
            <a:pPr>
              <a:buFont typeface="Arial" panose="020B0604020202020204" pitchFamily="34" charset="0"/>
              <a:buChar char="•"/>
            </a:pPr>
            <a:r>
              <a:rPr lang="en-IN" sz="2400" b="0" i="0" dirty="0">
                <a:solidFill>
                  <a:srgbClr val="333333"/>
                </a:solidFill>
                <a:effectLst/>
                <a:latin typeface="Roboto"/>
              </a:rPr>
              <a:t>Longer or heavier menstrual periods than usual</a:t>
            </a:r>
          </a:p>
          <a:p>
            <a:pPr>
              <a:buFont typeface="Arial" panose="020B0604020202020204" pitchFamily="34" charset="0"/>
              <a:buChar char="•"/>
            </a:pPr>
            <a:r>
              <a:rPr lang="en-IN" sz="2400" b="0" i="0" dirty="0">
                <a:solidFill>
                  <a:srgbClr val="333333"/>
                </a:solidFill>
                <a:effectLst/>
                <a:latin typeface="Roboto"/>
              </a:rPr>
              <a:t>Other abnormal vaginal discharge</a:t>
            </a:r>
          </a:p>
          <a:p>
            <a:pPr>
              <a:buFont typeface="Arial" panose="020B0604020202020204" pitchFamily="34" charset="0"/>
              <a:buChar char="•"/>
            </a:pPr>
            <a:r>
              <a:rPr lang="en-IN" sz="2400" b="0" i="0" dirty="0">
                <a:solidFill>
                  <a:srgbClr val="333333"/>
                </a:solidFill>
                <a:effectLst/>
                <a:latin typeface="Roboto"/>
              </a:rPr>
              <a:t>Pain during sexual intercourse</a:t>
            </a:r>
          </a:p>
        </p:txBody>
      </p:sp>
    </p:spTree>
    <p:extLst>
      <p:ext uri="{BB962C8B-B14F-4D97-AF65-F5344CB8AC3E}">
        <p14:creationId xmlns:p14="http://schemas.microsoft.com/office/powerpoint/2010/main" val="1595273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295055-1AD2-4765-AF25-E18BCED1B0DA}"/>
              </a:ext>
            </a:extLst>
          </p:cNvPr>
          <p:cNvSpPr/>
          <p:nvPr/>
        </p:nvSpPr>
        <p:spPr>
          <a:xfrm>
            <a:off x="759070" y="72509"/>
            <a:ext cx="5522666" cy="523220"/>
          </a:xfrm>
          <a:prstGeom prst="rect">
            <a:avLst/>
          </a:prstGeom>
        </p:spPr>
        <p:txBody>
          <a:bodyPr wrap="none">
            <a:spAutoFit/>
          </a:bodyPr>
          <a:lstStyle/>
          <a:p>
            <a:r>
              <a:rPr lang="en-US" sz="2800" b="1" u="sng" dirty="0">
                <a:solidFill>
                  <a:srgbClr val="333333"/>
                </a:solidFill>
                <a:effectLst>
                  <a:outerShdw blurRad="38100" dist="38100" dir="2700000" algn="tl">
                    <a:srgbClr val="000000">
                      <a:alpha val="43137"/>
                    </a:srgbClr>
                  </a:outerShdw>
                </a:effectLst>
                <a:latin typeface="Roboto"/>
              </a:rPr>
              <a:t>R</a:t>
            </a:r>
            <a:r>
              <a:rPr lang="en-US" sz="2800" b="1" i="0" u="sng" dirty="0">
                <a:solidFill>
                  <a:srgbClr val="333333"/>
                </a:solidFill>
                <a:effectLst>
                  <a:outerShdw blurRad="38100" dist="38100" dir="2700000" algn="tl">
                    <a:srgbClr val="000000">
                      <a:alpha val="43137"/>
                    </a:srgbClr>
                  </a:outerShdw>
                </a:effectLst>
                <a:latin typeface="Roboto"/>
              </a:rPr>
              <a:t>isk factors for cervical cancer</a:t>
            </a:r>
          </a:p>
        </p:txBody>
      </p:sp>
      <p:sp>
        <p:nvSpPr>
          <p:cNvPr id="3" name="Rectangle 2">
            <a:extLst>
              <a:ext uri="{FF2B5EF4-FFF2-40B4-BE49-F238E27FC236}">
                <a16:creationId xmlns:a16="http://schemas.microsoft.com/office/drawing/2014/main" id="{CA5440B2-4D3E-40F3-B335-AEC968F71CD8}"/>
              </a:ext>
            </a:extLst>
          </p:cNvPr>
          <p:cNvSpPr/>
          <p:nvPr/>
        </p:nvSpPr>
        <p:spPr>
          <a:xfrm>
            <a:off x="700087" y="713348"/>
            <a:ext cx="10791825" cy="830997"/>
          </a:xfrm>
          <a:prstGeom prst="rect">
            <a:avLst/>
          </a:prstGeom>
        </p:spPr>
        <p:txBody>
          <a:bodyPr wrap="square">
            <a:spAutoFit/>
          </a:bodyPr>
          <a:lstStyle/>
          <a:p>
            <a:r>
              <a:rPr lang="en-US" sz="2400" b="0" i="0" dirty="0">
                <a:solidFill>
                  <a:schemeClr val="bg2">
                    <a:lumMod val="25000"/>
                  </a:schemeClr>
                </a:solidFill>
                <a:effectLst/>
                <a:latin typeface="Roboto"/>
              </a:rPr>
              <a:t>Certain risk factors have been identified that increase a woman's risk for developing cervical cancer:</a:t>
            </a:r>
            <a:endParaRPr lang="en-IN" sz="2400" dirty="0">
              <a:solidFill>
                <a:schemeClr val="bg2">
                  <a:lumMod val="25000"/>
                </a:schemeClr>
              </a:solidFill>
            </a:endParaRPr>
          </a:p>
        </p:txBody>
      </p:sp>
      <p:sp>
        <p:nvSpPr>
          <p:cNvPr id="4" name="Rectangle 3">
            <a:extLst>
              <a:ext uri="{FF2B5EF4-FFF2-40B4-BE49-F238E27FC236}">
                <a16:creationId xmlns:a16="http://schemas.microsoft.com/office/drawing/2014/main" id="{D77D0FCB-F0B2-4CAB-8012-88777C218B9D}"/>
              </a:ext>
            </a:extLst>
          </p:cNvPr>
          <p:cNvSpPr/>
          <p:nvPr/>
        </p:nvSpPr>
        <p:spPr>
          <a:xfrm>
            <a:off x="759069" y="1548959"/>
            <a:ext cx="9756531" cy="4524315"/>
          </a:xfrm>
          <a:prstGeom prst="rect">
            <a:avLst/>
          </a:prstGeom>
        </p:spPr>
        <p:txBody>
          <a:bodyPr wrap="square">
            <a:spAutoFit/>
          </a:bodyPr>
          <a:lstStyle/>
          <a:p>
            <a:pPr>
              <a:buFont typeface="Arial" panose="020B0604020202020204" pitchFamily="34" charset="0"/>
              <a:buChar char="•"/>
            </a:pPr>
            <a:r>
              <a:rPr lang="en-US" sz="2400" b="0" i="0" u="none" strike="noStrike" dirty="0">
                <a:solidFill>
                  <a:schemeClr val="bg2">
                    <a:lumMod val="25000"/>
                  </a:schemeClr>
                </a:solidFill>
                <a:effectLst/>
                <a:latin typeface="Roboto"/>
              </a:rPr>
              <a:t>Tobacco smoking</a:t>
            </a:r>
            <a:endParaRPr lang="en-US" sz="2400" b="0" i="0" dirty="0">
              <a:solidFill>
                <a:schemeClr val="bg2">
                  <a:lumMod val="25000"/>
                </a:schemeClr>
              </a:solidFill>
              <a:effectLst/>
              <a:latin typeface="Roboto"/>
            </a:endParaRPr>
          </a:p>
          <a:p>
            <a:pPr>
              <a:buFont typeface="Arial" panose="020B0604020202020204" pitchFamily="34" charset="0"/>
              <a:buChar char="•"/>
            </a:pPr>
            <a:r>
              <a:rPr lang="en-US" sz="2400" b="0" i="0" u="none" strike="noStrike" dirty="0">
                <a:solidFill>
                  <a:schemeClr val="bg2">
                    <a:lumMod val="25000"/>
                  </a:schemeClr>
                </a:solidFill>
                <a:effectLst/>
                <a:latin typeface="Roboto"/>
              </a:rPr>
              <a:t>HIV</a:t>
            </a:r>
            <a:r>
              <a:rPr lang="en-US" sz="2400" b="0" i="0" dirty="0">
                <a:solidFill>
                  <a:schemeClr val="bg2">
                    <a:lumMod val="25000"/>
                  </a:schemeClr>
                </a:solidFill>
                <a:effectLst/>
                <a:latin typeface="Roboto"/>
              </a:rPr>
              <a:t> infection</a:t>
            </a:r>
          </a:p>
          <a:p>
            <a:pPr>
              <a:buFont typeface="Arial" panose="020B0604020202020204" pitchFamily="34" charset="0"/>
              <a:buChar char="•"/>
            </a:pPr>
            <a:r>
              <a:rPr lang="en-US" sz="2400" b="0" i="0" dirty="0">
                <a:solidFill>
                  <a:schemeClr val="bg2">
                    <a:lumMod val="25000"/>
                  </a:schemeClr>
                </a:solidFill>
                <a:effectLst/>
                <a:latin typeface="Roboto"/>
              </a:rPr>
              <a:t>Immune system suppression</a:t>
            </a:r>
          </a:p>
          <a:p>
            <a:pPr>
              <a:buFont typeface="Arial" panose="020B0604020202020204" pitchFamily="34" charset="0"/>
              <a:buChar char="•"/>
            </a:pPr>
            <a:r>
              <a:rPr lang="en-US" sz="2400" b="0" i="0" dirty="0">
                <a:solidFill>
                  <a:schemeClr val="bg2">
                    <a:lumMod val="25000"/>
                  </a:schemeClr>
                </a:solidFill>
                <a:effectLst/>
                <a:latin typeface="Roboto"/>
              </a:rPr>
              <a:t>Past or current </a:t>
            </a:r>
            <a:r>
              <a:rPr lang="en-US" sz="2400" b="0" i="0" u="none" strike="noStrike" dirty="0">
                <a:solidFill>
                  <a:schemeClr val="bg2">
                    <a:lumMod val="25000"/>
                  </a:schemeClr>
                </a:solidFill>
                <a:effectLst/>
                <a:latin typeface="Roboto"/>
              </a:rPr>
              <a:t>Chlamydia</a:t>
            </a:r>
            <a:r>
              <a:rPr lang="en-US" sz="2400" b="0" i="0" dirty="0">
                <a:solidFill>
                  <a:schemeClr val="bg2">
                    <a:lumMod val="25000"/>
                  </a:schemeClr>
                </a:solidFill>
                <a:effectLst/>
                <a:latin typeface="Roboto"/>
              </a:rPr>
              <a:t> infection</a:t>
            </a:r>
          </a:p>
          <a:p>
            <a:pPr>
              <a:buFont typeface="Arial" panose="020B0604020202020204" pitchFamily="34" charset="0"/>
              <a:buChar char="•"/>
            </a:pPr>
            <a:r>
              <a:rPr lang="en-US" sz="2400" b="0" i="0" u="none" strike="noStrike" dirty="0">
                <a:solidFill>
                  <a:schemeClr val="bg2">
                    <a:lumMod val="25000"/>
                  </a:schemeClr>
                </a:solidFill>
                <a:effectLst/>
                <a:latin typeface="Roboto"/>
              </a:rPr>
              <a:t>Overweight</a:t>
            </a:r>
            <a:endParaRPr lang="en-US" sz="2400" b="0" i="0" dirty="0">
              <a:solidFill>
                <a:schemeClr val="bg2">
                  <a:lumMod val="25000"/>
                </a:schemeClr>
              </a:solidFill>
              <a:effectLst/>
              <a:latin typeface="Roboto"/>
            </a:endParaRPr>
          </a:p>
          <a:p>
            <a:pPr>
              <a:buFont typeface="Arial" panose="020B0604020202020204" pitchFamily="34" charset="0"/>
              <a:buChar char="•"/>
            </a:pPr>
            <a:r>
              <a:rPr lang="en-US" sz="2400" b="0" i="0" dirty="0">
                <a:solidFill>
                  <a:schemeClr val="bg2">
                    <a:lumMod val="25000"/>
                  </a:schemeClr>
                </a:solidFill>
                <a:effectLst/>
                <a:latin typeface="Roboto"/>
              </a:rPr>
              <a:t>Long-term use of </a:t>
            </a:r>
            <a:r>
              <a:rPr lang="en-US" sz="2400" b="0" i="0" u="none" strike="noStrike" dirty="0">
                <a:solidFill>
                  <a:schemeClr val="bg2">
                    <a:lumMod val="25000"/>
                  </a:schemeClr>
                </a:solidFill>
                <a:effectLst/>
                <a:latin typeface="Roboto"/>
              </a:rPr>
              <a:t>oral contraceptives</a:t>
            </a:r>
            <a:r>
              <a:rPr lang="en-US" sz="2400" b="0" i="0" dirty="0">
                <a:solidFill>
                  <a:schemeClr val="bg2">
                    <a:lumMod val="25000"/>
                  </a:schemeClr>
                </a:solidFill>
                <a:effectLst/>
                <a:latin typeface="Roboto"/>
              </a:rPr>
              <a:t> (although the risk returns to          normal when the </a:t>
            </a:r>
            <a:r>
              <a:rPr lang="en-US" sz="2400" b="0" i="0" u="none" strike="noStrike" dirty="0">
                <a:solidFill>
                  <a:schemeClr val="bg2">
                    <a:lumMod val="25000"/>
                  </a:schemeClr>
                </a:solidFill>
                <a:effectLst/>
                <a:latin typeface="Roboto"/>
              </a:rPr>
              <a:t>contraceptive</a:t>
            </a:r>
            <a:r>
              <a:rPr lang="en-US" sz="2400" b="0" i="0" dirty="0">
                <a:solidFill>
                  <a:schemeClr val="bg2">
                    <a:lumMod val="25000"/>
                  </a:schemeClr>
                </a:solidFill>
                <a:effectLst/>
                <a:latin typeface="Roboto"/>
              </a:rPr>
              <a:t> pills are discontinued)</a:t>
            </a:r>
          </a:p>
          <a:p>
            <a:pPr>
              <a:buFont typeface="Arial" panose="020B0604020202020204" pitchFamily="34" charset="0"/>
              <a:buChar char="•"/>
            </a:pPr>
            <a:r>
              <a:rPr lang="en-US" sz="2400" b="0" i="0" dirty="0">
                <a:solidFill>
                  <a:schemeClr val="bg2">
                    <a:lumMod val="25000"/>
                  </a:schemeClr>
                </a:solidFill>
                <a:effectLst/>
                <a:latin typeface="Roboto"/>
              </a:rPr>
              <a:t>Having three or more full-term </a:t>
            </a:r>
            <a:r>
              <a:rPr lang="en-US" sz="2400" b="0" i="0" u="none" strike="noStrike" dirty="0">
                <a:solidFill>
                  <a:schemeClr val="bg2">
                    <a:lumMod val="25000"/>
                  </a:schemeClr>
                </a:solidFill>
                <a:effectLst/>
                <a:latin typeface="Roboto"/>
              </a:rPr>
              <a:t>pregnancies</a:t>
            </a:r>
            <a:endParaRPr lang="en-US" sz="2400" b="0" i="0" dirty="0">
              <a:solidFill>
                <a:schemeClr val="bg2">
                  <a:lumMod val="25000"/>
                </a:schemeClr>
              </a:solidFill>
              <a:effectLst/>
              <a:latin typeface="Roboto"/>
            </a:endParaRPr>
          </a:p>
          <a:p>
            <a:pPr>
              <a:buFont typeface="Arial" panose="020B0604020202020204" pitchFamily="34" charset="0"/>
              <a:buChar char="•"/>
            </a:pPr>
            <a:r>
              <a:rPr lang="en-US" sz="2400" b="0" i="0" dirty="0">
                <a:solidFill>
                  <a:schemeClr val="bg2">
                    <a:lumMod val="25000"/>
                  </a:schemeClr>
                </a:solidFill>
                <a:effectLst/>
                <a:latin typeface="Roboto"/>
              </a:rPr>
              <a:t>Having a first full-term </a:t>
            </a:r>
            <a:r>
              <a:rPr lang="en-US" sz="2400" b="0" i="0" u="none" strike="noStrike" dirty="0">
                <a:solidFill>
                  <a:schemeClr val="bg2">
                    <a:lumMod val="25000"/>
                  </a:schemeClr>
                </a:solidFill>
                <a:effectLst/>
                <a:latin typeface="Roboto"/>
              </a:rPr>
              <a:t>pregnancy</a:t>
            </a:r>
            <a:r>
              <a:rPr lang="en-US" sz="2400" b="0" i="0" dirty="0">
                <a:solidFill>
                  <a:schemeClr val="bg2">
                    <a:lumMod val="25000"/>
                  </a:schemeClr>
                </a:solidFill>
                <a:effectLst/>
                <a:latin typeface="Roboto"/>
              </a:rPr>
              <a:t> before age 17</a:t>
            </a:r>
          </a:p>
          <a:p>
            <a:pPr>
              <a:buFont typeface="Arial" panose="020B0604020202020204" pitchFamily="34" charset="0"/>
              <a:buChar char="•"/>
            </a:pPr>
            <a:r>
              <a:rPr lang="en-US" sz="2400" b="0" i="0" dirty="0">
                <a:solidFill>
                  <a:schemeClr val="bg2">
                    <a:lumMod val="25000"/>
                  </a:schemeClr>
                </a:solidFill>
                <a:effectLst/>
                <a:latin typeface="Roboto"/>
              </a:rPr>
              <a:t>Poverty</a:t>
            </a:r>
          </a:p>
          <a:p>
            <a:pPr>
              <a:buFont typeface="Arial" panose="020B0604020202020204" pitchFamily="34" charset="0"/>
              <a:buChar char="•"/>
            </a:pPr>
            <a:r>
              <a:rPr lang="en-US" sz="2400" b="0" i="0" dirty="0">
                <a:solidFill>
                  <a:schemeClr val="bg2">
                    <a:lumMod val="25000"/>
                  </a:schemeClr>
                </a:solidFill>
                <a:effectLst/>
                <a:latin typeface="Roboto"/>
              </a:rPr>
              <a:t>Family history of cervical cancer</a:t>
            </a:r>
          </a:p>
          <a:p>
            <a:r>
              <a:rPr lang="en-US" sz="2400" b="0" i="0" dirty="0">
                <a:solidFill>
                  <a:schemeClr val="bg2">
                    <a:lumMod val="25000"/>
                  </a:schemeClr>
                </a:solidFill>
                <a:effectLst/>
                <a:latin typeface="Roboto"/>
              </a:rPr>
              <a:t>  </a:t>
            </a:r>
          </a:p>
        </p:txBody>
      </p:sp>
    </p:spTree>
    <p:extLst>
      <p:ext uri="{BB962C8B-B14F-4D97-AF65-F5344CB8AC3E}">
        <p14:creationId xmlns:p14="http://schemas.microsoft.com/office/powerpoint/2010/main" val="4062341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07584C-4CF0-4732-A81C-F2EA76A8F92B}"/>
              </a:ext>
            </a:extLst>
          </p:cNvPr>
          <p:cNvSpPr txBox="1"/>
          <p:nvPr/>
        </p:nvSpPr>
        <p:spPr>
          <a:xfrm>
            <a:off x="714375" y="609600"/>
            <a:ext cx="11039475" cy="4955203"/>
          </a:xfrm>
          <a:prstGeom prst="rect">
            <a:avLst/>
          </a:prstGeom>
          <a:noFill/>
        </p:spPr>
        <p:txBody>
          <a:bodyPr wrap="square" rtlCol="0">
            <a:spAutoFit/>
          </a:bodyPr>
          <a:lstStyle/>
          <a:p>
            <a:r>
              <a:rPr lang="en-IN" sz="3200" b="1" u="sng" dirty="0">
                <a:effectLst>
                  <a:outerShdw blurRad="38100" dist="38100" dir="2700000" algn="tl">
                    <a:srgbClr val="000000">
                      <a:alpha val="43137"/>
                    </a:srgbClr>
                  </a:outerShdw>
                </a:effectLst>
              </a:rPr>
              <a:t>SOLUTION:</a:t>
            </a:r>
          </a:p>
          <a:p>
            <a:endParaRPr lang="en-IN" sz="3200" b="1" u="sng" dirty="0">
              <a:effectLst>
                <a:outerShdw blurRad="38100" dist="38100" dir="2700000" algn="tl">
                  <a:srgbClr val="000000">
                    <a:alpha val="43137"/>
                  </a:srgbClr>
                </a:outerShdw>
              </a:effectLst>
            </a:endParaRPr>
          </a:p>
          <a:p>
            <a:r>
              <a:rPr lang="en-IN" sz="2800" dirty="0"/>
              <a:t>We have developed a tool that will</a:t>
            </a:r>
          </a:p>
          <a:p>
            <a:pPr marL="342900" indent="-342900">
              <a:buAutoNum type="arabicPeriod"/>
            </a:pPr>
            <a:r>
              <a:rPr lang="en-IN" sz="2800" dirty="0"/>
              <a:t>help in early detection of Cancer and much more awareness of causes and symptoms of Cervical Cancer</a:t>
            </a:r>
          </a:p>
          <a:p>
            <a:pPr marL="342900" indent="-342900">
              <a:buAutoNum type="arabicPeriod"/>
            </a:pPr>
            <a:r>
              <a:rPr lang="en-IN" sz="2800" dirty="0"/>
              <a:t>Assist doctors in correct diagnosis of Cancer</a:t>
            </a:r>
          </a:p>
          <a:p>
            <a:pPr marL="342900" indent="-342900">
              <a:buAutoNum type="arabicPeriod"/>
            </a:pPr>
            <a:r>
              <a:rPr lang="en-IN" sz="2800" dirty="0"/>
              <a:t>Saving money and time </a:t>
            </a:r>
          </a:p>
          <a:p>
            <a:pPr marL="342900" indent="-342900">
              <a:buAutoNum type="arabicPeriod"/>
            </a:pPr>
            <a:endParaRPr lang="en-IN" sz="2800" dirty="0"/>
          </a:p>
          <a:p>
            <a:r>
              <a:rPr lang="en-IN" sz="2800" dirty="0"/>
              <a:t>This is implemented by using Random Forest Algorithm that takes demographic information, habits and historic medical records of patients and gives chances of having cancer on the scale of 5.</a:t>
            </a:r>
          </a:p>
        </p:txBody>
      </p:sp>
    </p:spTree>
    <p:extLst>
      <p:ext uri="{BB962C8B-B14F-4D97-AF65-F5344CB8AC3E}">
        <p14:creationId xmlns:p14="http://schemas.microsoft.com/office/powerpoint/2010/main" val="1223419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321EDA-1DB7-4B09-9E93-73EE2D77DDED}"/>
              </a:ext>
            </a:extLst>
          </p:cNvPr>
          <p:cNvSpPr/>
          <p:nvPr/>
        </p:nvSpPr>
        <p:spPr>
          <a:xfrm>
            <a:off x="1495425" y="1209675"/>
            <a:ext cx="7010400" cy="4401205"/>
          </a:xfrm>
          <a:prstGeom prst="rect">
            <a:avLst/>
          </a:prstGeom>
        </p:spPr>
        <p:txBody>
          <a:bodyPr wrap="square">
            <a:spAutoFit/>
          </a:bodyPr>
          <a:lstStyle/>
          <a:p>
            <a:r>
              <a:rPr lang="en-IN" sz="2000" b="0" i="0" dirty="0">
                <a:solidFill>
                  <a:srgbClr val="123654"/>
                </a:solidFill>
                <a:effectLst/>
                <a:latin typeface="Arial" panose="020B0604020202020204" pitchFamily="34" charset="0"/>
              </a:rPr>
              <a:t> Age </a:t>
            </a:r>
            <a:br>
              <a:rPr lang="en-IN" sz="2000" dirty="0"/>
            </a:br>
            <a:r>
              <a:rPr lang="en-IN" sz="2000" dirty="0"/>
              <a:t> </a:t>
            </a:r>
            <a:r>
              <a:rPr lang="en-IN" sz="2000" b="0" i="0" dirty="0">
                <a:solidFill>
                  <a:srgbClr val="123654"/>
                </a:solidFill>
                <a:effectLst/>
                <a:latin typeface="Arial" panose="020B0604020202020204" pitchFamily="34" charset="0"/>
              </a:rPr>
              <a:t>Number of sexual partners </a:t>
            </a:r>
            <a:br>
              <a:rPr lang="en-IN" sz="2000" dirty="0"/>
            </a:br>
            <a:r>
              <a:rPr lang="en-IN" sz="2000" b="0" i="0" dirty="0">
                <a:solidFill>
                  <a:srgbClr val="123654"/>
                </a:solidFill>
                <a:effectLst/>
                <a:latin typeface="Arial" panose="020B0604020202020204" pitchFamily="34" charset="0"/>
              </a:rPr>
              <a:t> First sexual intercourse (age) </a:t>
            </a:r>
            <a:br>
              <a:rPr lang="en-IN" sz="2000" dirty="0"/>
            </a:br>
            <a:r>
              <a:rPr lang="en-IN" sz="2000" b="0" i="0" dirty="0">
                <a:solidFill>
                  <a:srgbClr val="123654"/>
                </a:solidFill>
                <a:effectLst/>
                <a:latin typeface="Arial" panose="020B0604020202020204" pitchFamily="34" charset="0"/>
              </a:rPr>
              <a:t> </a:t>
            </a:r>
            <a:r>
              <a:rPr lang="en-IN" sz="2000" b="0" i="0" dirty="0" err="1">
                <a:solidFill>
                  <a:srgbClr val="123654"/>
                </a:solidFill>
                <a:effectLst/>
                <a:latin typeface="Arial" panose="020B0604020202020204" pitchFamily="34" charset="0"/>
              </a:rPr>
              <a:t>Num</a:t>
            </a:r>
            <a:r>
              <a:rPr lang="en-IN" sz="2000" b="0" i="0" dirty="0">
                <a:solidFill>
                  <a:srgbClr val="123654"/>
                </a:solidFill>
                <a:effectLst/>
                <a:latin typeface="Arial" panose="020B0604020202020204" pitchFamily="34" charset="0"/>
              </a:rPr>
              <a:t> of pregnancies </a:t>
            </a:r>
            <a:br>
              <a:rPr lang="en-IN" sz="2000" dirty="0"/>
            </a:br>
            <a:r>
              <a:rPr lang="en-IN" sz="2000" b="0" i="0" dirty="0">
                <a:solidFill>
                  <a:srgbClr val="123654"/>
                </a:solidFill>
                <a:effectLst/>
                <a:latin typeface="Arial" panose="020B0604020202020204" pitchFamily="34" charset="0"/>
              </a:rPr>
              <a:t> Smokes </a:t>
            </a:r>
            <a:br>
              <a:rPr lang="en-IN" sz="2000" dirty="0"/>
            </a:br>
            <a:r>
              <a:rPr lang="en-IN" sz="2000" b="0" i="0" dirty="0">
                <a:solidFill>
                  <a:srgbClr val="123654"/>
                </a:solidFill>
                <a:effectLst/>
                <a:latin typeface="Arial" panose="020B0604020202020204" pitchFamily="34" charset="0"/>
              </a:rPr>
              <a:t> Smokes (years) </a:t>
            </a:r>
            <a:br>
              <a:rPr lang="en-IN" sz="2000" dirty="0"/>
            </a:br>
            <a:r>
              <a:rPr lang="en-IN" sz="2000" b="0" i="0" dirty="0">
                <a:solidFill>
                  <a:srgbClr val="123654"/>
                </a:solidFill>
                <a:effectLst/>
                <a:latin typeface="Arial" panose="020B0604020202020204" pitchFamily="34" charset="0"/>
              </a:rPr>
              <a:t> Smokes (packs/year) </a:t>
            </a:r>
            <a:br>
              <a:rPr lang="en-IN" sz="2000" dirty="0"/>
            </a:br>
            <a:r>
              <a:rPr lang="en-IN" sz="2000" b="0" i="0" dirty="0">
                <a:solidFill>
                  <a:srgbClr val="123654"/>
                </a:solidFill>
                <a:effectLst/>
                <a:latin typeface="Arial" panose="020B0604020202020204" pitchFamily="34" charset="0"/>
              </a:rPr>
              <a:t> Hormonal Contraceptives </a:t>
            </a:r>
            <a:br>
              <a:rPr lang="en-IN" sz="2000" dirty="0"/>
            </a:br>
            <a:r>
              <a:rPr lang="en-IN" sz="2000" b="0" i="0" dirty="0">
                <a:solidFill>
                  <a:srgbClr val="123654"/>
                </a:solidFill>
                <a:effectLst/>
                <a:latin typeface="Arial" panose="020B0604020202020204" pitchFamily="34" charset="0"/>
              </a:rPr>
              <a:t> Hormonal Contraceptives (years) </a:t>
            </a:r>
            <a:br>
              <a:rPr lang="en-IN" sz="2000" dirty="0"/>
            </a:br>
            <a:r>
              <a:rPr lang="en-IN" sz="2000" b="0" i="0" dirty="0">
                <a:solidFill>
                  <a:srgbClr val="123654"/>
                </a:solidFill>
                <a:effectLst/>
                <a:latin typeface="Arial" panose="020B0604020202020204" pitchFamily="34" charset="0"/>
              </a:rPr>
              <a:t> IUD </a:t>
            </a:r>
            <a:br>
              <a:rPr lang="en-IN" sz="2000" dirty="0"/>
            </a:br>
            <a:r>
              <a:rPr lang="en-IN" sz="2000" b="0" i="0" dirty="0">
                <a:solidFill>
                  <a:srgbClr val="123654"/>
                </a:solidFill>
                <a:effectLst/>
                <a:latin typeface="Arial" panose="020B0604020202020204" pitchFamily="34" charset="0"/>
              </a:rPr>
              <a:t> IUD (years) </a:t>
            </a:r>
            <a:br>
              <a:rPr lang="en-IN" sz="2000" dirty="0"/>
            </a:br>
            <a:r>
              <a:rPr lang="en-IN" sz="2000" b="0" i="0" dirty="0">
                <a:solidFill>
                  <a:srgbClr val="123654"/>
                </a:solidFill>
                <a:effectLst/>
                <a:latin typeface="Arial" panose="020B0604020202020204" pitchFamily="34" charset="0"/>
              </a:rPr>
              <a:t> STDs </a:t>
            </a:r>
            <a:br>
              <a:rPr lang="en-IN" sz="2000" dirty="0"/>
            </a:br>
            <a:r>
              <a:rPr lang="en-IN" sz="2000" dirty="0"/>
              <a:t> </a:t>
            </a:r>
            <a:r>
              <a:rPr lang="en-IN" sz="2000" b="0" i="0" dirty="0">
                <a:solidFill>
                  <a:srgbClr val="123654"/>
                </a:solidFill>
                <a:effectLst/>
                <a:latin typeface="Arial" panose="020B0604020202020204" pitchFamily="34" charset="0"/>
              </a:rPr>
              <a:t>STDs (number) </a:t>
            </a:r>
            <a:br>
              <a:rPr lang="en-IN" sz="2000" dirty="0"/>
            </a:br>
            <a:endParaRPr lang="en-IN" sz="2000" dirty="0"/>
          </a:p>
        </p:txBody>
      </p:sp>
      <p:sp>
        <p:nvSpPr>
          <p:cNvPr id="3" name="TextBox 2">
            <a:extLst>
              <a:ext uri="{FF2B5EF4-FFF2-40B4-BE49-F238E27FC236}">
                <a16:creationId xmlns:a16="http://schemas.microsoft.com/office/drawing/2014/main" id="{0308C148-74D3-477F-84FA-698C57DD81AF}"/>
              </a:ext>
            </a:extLst>
          </p:cNvPr>
          <p:cNvSpPr txBox="1"/>
          <p:nvPr/>
        </p:nvSpPr>
        <p:spPr>
          <a:xfrm>
            <a:off x="1495425" y="400050"/>
            <a:ext cx="3790950" cy="584775"/>
          </a:xfrm>
          <a:prstGeom prst="rect">
            <a:avLst/>
          </a:prstGeom>
          <a:noFill/>
        </p:spPr>
        <p:txBody>
          <a:bodyPr wrap="square" rtlCol="0">
            <a:spAutoFit/>
          </a:bodyPr>
          <a:lstStyle/>
          <a:p>
            <a:r>
              <a:rPr lang="en-IN" sz="3200" b="1" u="sng" dirty="0">
                <a:effectLst>
                  <a:outerShdw blurRad="38100" dist="38100" dir="2700000" algn="tl">
                    <a:srgbClr val="000000">
                      <a:alpha val="43137"/>
                    </a:srgbClr>
                  </a:outerShdw>
                </a:effectLst>
              </a:rPr>
              <a:t>PARAMETERS USED</a:t>
            </a:r>
          </a:p>
        </p:txBody>
      </p:sp>
    </p:spTree>
    <p:extLst>
      <p:ext uri="{BB962C8B-B14F-4D97-AF65-F5344CB8AC3E}">
        <p14:creationId xmlns:p14="http://schemas.microsoft.com/office/powerpoint/2010/main" val="1654209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TotalTime>
  <Words>620</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vt:lpstr>
      <vt:lpstr>Calibri</vt:lpstr>
      <vt:lpstr>Calibri Light</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Nikita Joshi</dc:creator>
  <cp:lastModifiedBy>Nikita Joshi</cp:lastModifiedBy>
  <cp:revision>25</cp:revision>
  <dcterms:created xsi:type="dcterms:W3CDTF">2018-03-20T10:53:16Z</dcterms:created>
  <dcterms:modified xsi:type="dcterms:W3CDTF">2018-03-20T23:04:21Z</dcterms:modified>
</cp:coreProperties>
</file>