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6858000" cx="9144000"/>
  <p:notesSz cx="6805600" cy="99393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70" roundtripDataSignature="AMtx7mhCE+XNqs3s7SFGU3FLL3qpylw7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DAA9B6-ABCD-41E3-B5AE-AF9AD27DCF07}">
  <a:tblStyle styleId="{A5DAA9B6-ABCD-41E3-B5AE-AF9AD27DCF07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4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4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6" orient="horz"/>
        <p:guide pos="1164" orient="horz"/>
        <p:guide pos="278" orient="horz"/>
        <p:guide pos="848" orient="horz"/>
        <p:guide pos="1348" orient="horz"/>
        <p:guide pos="559" orient="horz"/>
        <p:guide pos="3866" orient="horz"/>
        <p:guide pos="1664" orient="horz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31" orient="horz"/>
        <p:guide pos="214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customschemas.google.com/relationships/presentationmetadata" Target="meta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494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ed106091e_5_0:notes"/>
          <p:cNvSpPr/>
          <p:nvPr>
            <p:ph idx="2" type="sldImg"/>
          </p:nvPr>
        </p:nvSpPr>
        <p:spPr>
          <a:xfrm>
            <a:off x="919163" y="746125"/>
            <a:ext cx="4967400" cy="372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ed106091e_5_0:notes"/>
          <p:cNvSpPr txBox="1"/>
          <p:nvPr>
            <p:ph idx="1" type="body"/>
          </p:nvPr>
        </p:nvSpPr>
        <p:spPr>
          <a:xfrm>
            <a:off x="680562" y="4721186"/>
            <a:ext cx="5444400" cy="4472700"/>
          </a:xfrm>
          <a:prstGeom prst="rect">
            <a:avLst/>
          </a:prstGeom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ded106091e_5_0:notes"/>
          <p:cNvSpPr txBox="1"/>
          <p:nvPr>
            <p:ph idx="12" type="sldNum"/>
          </p:nvPr>
        </p:nvSpPr>
        <p:spPr>
          <a:xfrm>
            <a:off x="3854940" y="9440646"/>
            <a:ext cx="2949000" cy="497100"/>
          </a:xfrm>
          <a:prstGeom prst="rect">
            <a:avLst/>
          </a:prstGeom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2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2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3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3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3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3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3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3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3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3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3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3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4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4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4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4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4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4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4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4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4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4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4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5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5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p5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5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1" name="Google Shape;771;p5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3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p53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3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4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p54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4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5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p5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5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p5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p5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p5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9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p59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59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0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5" name="Google Shape;875;p60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60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61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p61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61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2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7" name="Google Shape;907;p62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2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7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/>
          <p:nvPr>
            <p:ph idx="2" type="sldImg"/>
          </p:nvPr>
        </p:nvSpPr>
        <p:spPr>
          <a:xfrm>
            <a:off x="919163" y="746125"/>
            <a:ext cx="4967287" cy="3727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 txBox="1"/>
          <p:nvPr>
            <p:ph idx="12" type="sldNum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66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66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66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66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66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">
  <p:cSld name="내지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7" name="Google Shape;37;p6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텍스트">
  <p:cSld name="표지_텍스트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68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68"/>
          <p:cNvCxnSpPr/>
          <p:nvPr/>
        </p:nvCxnSpPr>
        <p:spPr>
          <a:xfrm>
            <a:off x="364803" y="3989119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68"/>
          <p:cNvCxnSpPr/>
          <p:nvPr/>
        </p:nvCxnSpPr>
        <p:spPr>
          <a:xfrm>
            <a:off x="364803" y="4299115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68"/>
          <p:cNvCxnSpPr/>
          <p:nvPr/>
        </p:nvCxnSpPr>
        <p:spPr>
          <a:xfrm>
            <a:off x="364803" y="4611730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68"/>
          <p:cNvCxnSpPr/>
          <p:nvPr/>
        </p:nvCxnSpPr>
        <p:spPr>
          <a:xfrm>
            <a:off x="364803" y="4923517"/>
            <a:ext cx="1592585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68"/>
          <p:cNvSpPr txBox="1"/>
          <p:nvPr>
            <p:ph idx="1" type="body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400"/>
              <a:buNone/>
              <a:defRPr b="1" sz="54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" name="Google Shape;45;p68"/>
          <p:cNvSpPr txBox="1"/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  <a:def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지_텍스트">
  <p:cSld name="내지_텍스트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50" name="Google Shape;50;p6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69"/>
          <p:cNvSpPr txBox="1"/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  <a:defRPr b="1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9"/>
          <p:cNvSpPr txBox="1"/>
          <p:nvPr>
            <p:ph idx="1" type="body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Font typeface="Arial"/>
              <a:buNone/>
              <a:defRPr b="1" sz="1200">
                <a:solidFill>
                  <a:srgbClr val="3D3C3E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9"/>
          <p:cNvSpPr txBox="1"/>
          <p:nvPr>
            <p:ph idx="2" type="body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rgbClr val="3D3C3E"/>
              </a:buClr>
              <a:buSzPts val="1200"/>
              <a:buNone/>
              <a:defRPr b="1" sz="12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화면">
  <p:cSld name="빈화면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hangeul.naver.com/fon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-scm.com/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hangeul.naver.com/fon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hangeul.naver.com/fon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gitignore.io/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Relationship Id="rId4" Type="http://schemas.openxmlformats.org/officeDocument/2006/relationships/image" Target="../media/image35.png"/><Relationship Id="rId5" Type="http://schemas.openxmlformats.org/officeDocument/2006/relationships/image" Target="../media/image5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png"/><Relationship Id="rId4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hangeul.naver.com/fon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6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5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9.png"/><Relationship Id="rId4" Type="http://schemas.openxmlformats.org/officeDocument/2006/relationships/image" Target="../media/image7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0.png"/><Relationship Id="rId4" Type="http://schemas.openxmlformats.org/officeDocument/2006/relationships/image" Target="../media/image7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9.png"/><Relationship Id="rId4" Type="http://schemas.openxmlformats.org/officeDocument/2006/relationships/image" Target="../media/image5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hangeul.naver.com/font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4.png"/><Relationship Id="rId4" Type="http://schemas.openxmlformats.org/officeDocument/2006/relationships/image" Target="../media/image6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6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5.png"/><Relationship Id="rId4" Type="http://schemas.openxmlformats.org/officeDocument/2006/relationships/image" Target="../media/image7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hangeul.naver.com/font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2.png"/><Relationship Id="rId4" Type="http://schemas.openxmlformats.org/officeDocument/2006/relationships/image" Target="../media/image7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1.png"/><Relationship Id="rId4" Type="http://schemas.openxmlformats.org/officeDocument/2006/relationships/image" Target="../media/image76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231054" y="253649"/>
            <a:ext cx="7772400" cy="1969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5000"/>
              <a:buFont typeface="Arial"/>
              <a:buNone/>
            </a:pPr>
            <a:r>
              <a:rPr b="1" lang="ko-KR" sz="5000">
                <a:solidFill>
                  <a:srgbClr val="1C314E"/>
                </a:solidFill>
              </a:rPr>
              <a:t>버전관리-Git</a:t>
            </a:r>
            <a:endParaRPr b="1" sz="5000">
              <a:solidFill>
                <a:srgbClr val="1C314E"/>
              </a:solidFill>
            </a:endParaRPr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260714" y="3948830"/>
            <a:ext cx="417238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b="1"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2020.11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rPr b="1" lang="ko-KR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Git(v2.29)</a:t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</a:pPr>
            <a:r>
              <a:t/>
            </a:r>
            <a:endParaRPr b="1"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>
            <a:off x="364803" y="3989119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" name="Google Shape;67;p1"/>
          <p:cNvCxnSpPr/>
          <p:nvPr/>
        </p:nvCxnSpPr>
        <p:spPr>
          <a:xfrm>
            <a:off x="364802" y="4299115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"/>
          <p:cNvCxnSpPr/>
          <p:nvPr/>
        </p:nvCxnSpPr>
        <p:spPr>
          <a:xfrm>
            <a:off x="364803" y="4611730"/>
            <a:ext cx="2160000" cy="0"/>
          </a:xfrm>
          <a:prstGeom prst="straightConnector1">
            <a:avLst/>
          </a:prstGeom>
          <a:noFill/>
          <a:ln cap="flat" cmpd="sng" w="9525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>
            <p:ph type="ctrTitle"/>
          </p:nvPr>
        </p:nvSpPr>
        <p:spPr>
          <a:xfrm>
            <a:off x="231053" y="2425349"/>
            <a:ext cx="5914769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 </a:t>
            </a: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설치하기</a:t>
            </a:r>
            <a:endParaRPr/>
          </a:p>
        </p:txBody>
      </p:sp>
      <p:cxnSp>
        <p:nvCxnSpPr>
          <p:cNvPr id="225" name="Google Shape;225;p9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9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-KR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Git과 Sourcetree 설치 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10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282286" y="1433318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리눅스 커널의 창시자 리누스 토발즈가 만듬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설치하기 : </a:t>
            </a:r>
            <a:r>
              <a:rPr lang="ko-KR" sz="2000" u="sng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04" y="2369053"/>
            <a:ext cx="3495118" cy="3960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1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11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설치하기 - ①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Git과 Sourcetree 설치 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48" name="Google Shape;2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03" y="1570502"/>
            <a:ext cx="4753638" cy="3686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249" name="Google Shape;24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5166" y="2976080"/>
            <a:ext cx="4753638" cy="36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5" name="Google Shape;255;p1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p12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설치하기 - ②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Git과 Sourcetree 설치 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59" name="Google Shape;2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03" y="1663714"/>
            <a:ext cx="4753638" cy="3686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260" name="Google Shape;2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7949" y="2845743"/>
            <a:ext cx="4753638" cy="36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1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7" name="Google Shape;267;p1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설치하기 - ③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Git과 Sourcetree 설치 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03" y="1570502"/>
            <a:ext cx="4753638" cy="36866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텍스트이(가) 표시된 사진&#10;&#10;자동 생성된 설명" id="272" name="Google Shape;2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7165" y="2621514"/>
            <a:ext cx="4753638" cy="368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1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14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설치하기 - ⑦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40" y="1433317"/>
            <a:ext cx="3712879" cy="287952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Git과 Sourcetree 설치 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9861" y="2632842"/>
            <a:ext cx="628650" cy="60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14"/>
          <p:cNvCxnSpPr>
            <a:stCxn id="284" idx="2"/>
          </p:cNvCxnSpPr>
          <p:nvPr/>
        </p:nvCxnSpPr>
        <p:spPr>
          <a:xfrm>
            <a:off x="6254186" y="3242442"/>
            <a:ext cx="13200" cy="550200"/>
          </a:xfrm>
          <a:prstGeom prst="straightConnector1">
            <a:avLst/>
          </a:prstGeom>
          <a:noFill/>
          <a:ln cap="flat" cmpd="sng" w="9525">
            <a:solidFill>
              <a:srgbClr val="27A0BD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86" name="Google Shape;28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66220" y="3792669"/>
            <a:ext cx="4404583" cy="280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ctrTitle"/>
          </p:nvPr>
        </p:nvSpPr>
        <p:spPr>
          <a:xfrm>
            <a:off x="231054" y="2425349"/>
            <a:ext cx="7831492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- 용어정리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5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15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-KR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1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16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 기본 용어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Malgun Gothic"/>
              <a:buAutoNum type="arabicParenR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커밋(commit) 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3D3C3E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복원지점(스냅샷), 프로젝트를 복원할 수 있는 지점을 설정.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3D3C3E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하나의  커밋은 여러 개의 파일이 포함될 수 있음</a:t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3D3C3E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커밋 메시지 : 커밋한 내용을 간략하게 표현 </a:t>
            </a:r>
            <a:endParaRPr/>
          </a:p>
        </p:txBody>
      </p:sp>
      <p:grpSp>
        <p:nvGrpSpPr>
          <p:cNvPr id="304" name="Google Shape;304;p16"/>
          <p:cNvGrpSpPr/>
          <p:nvPr/>
        </p:nvGrpSpPr>
        <p:grpSpPr>
          <a:xfrm>
            <a:off x="1055543" y="3300518"/>
            <a:ext cx="5352003" cy="3007685"/>
            <a:chOff x="1005309" y="2904079"/>
            <a:chExt cx="5352003" cy="3007685"/>
          </a:xfrm>
        </p:grpSpPr>
        <p:pic>
          <p:nvPicPr>
            <p:cNvPr descr="텍스트 파일이 하나 있다&#10;memo.txt&#10; " id="305" name="Google Shape;305;p16"/>
            <p:cNvPicPr preferRelativeResize="0"/>
            <p:nvPr/>
          </p:nvPicPr>
          <p:blipFill rotWithShape="1">
            <a:blip r:embed="rId3">
              <a:alphaModFix/>
            </a:blip>
            <a:srcRect b="22660" l="40486" r="40277" t="46135"/>
            <a:stretch/>
          </p:blipFill>
          <p:spPr>
            <a:xfrm>
              <a:off x="1005309" y="3213944"/>
              <a:ext cx="1033600" cy="12587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6" name="Google Shape;306;p16"/>
            <p:cNvGrpSpPr/>
            <p:nvPr/>
          </p:nvGrpSpPr>
          <p:grpSpPr>
            <a:xfrm>
              <a:off x="2311209" y="2919281"/>
              <a:ext cx="1915906" cy="1643606"/>
              <a:chOff x="728615" y="4449820"/>
              <a:chExt cx="1915906" cy="1643606"/>
            </a:xfrm>
          </p:grpSpPr>
          <p:sp>
            <p:nvSpPr>
              <p:cNvPr id="307" name="Google Shape;307;p16"/>
              <p:cNvSpPr/>
              <p:nvPr/>
            </p:nvSpPr>
            <p:spPr>
              <a:xfrm>
                <a:off x="728615" y="4449820"/>
                <a:ext cx="1643606" cy="1643606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rgbClr val="2076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196850" lvl="0" marL="2857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6"/>
              <p:cNvSpPr txBox="1"/>
              <p:nvPr/>
            </p:nvSpPr>
            <p:spPr>
              <a:xfrm>
                <a:off x="792571" y="4989574"/>
                <a:ext cx="1851950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11/25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Malgun Gothic"/>
                  <a:buAutoNum type="arabicPeriod"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강아지 목욕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Malgun Gothic"/>
                  <a:buAutoNum type="arabicPeriod"/>
                </a:pPr>
                <a:r>
                  <a:rPr lang="ko-KR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쓰레기 봉투 구입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09" name="Google Shape;309;p16"/>
            <p:cNvGrpSpPr/>
            <p:nvPr/>
          </p:nvGrpSpPr>
          <p:grpSpPr>
            <a:xfrm>
              <a:off x="4117547" y="2904079"/>
              <a:ext cx="1915906" cy="1643606"/>
              <a:chOff x="728615" y="4449820"/>
              <a:chExt cx="1915906" cy="1643606"/>
            </a:xfrm>
          </p:grpSpPr>
          <p:sp>
            <p:nvSpPr>
              <p:cNvPr id="310" name="Google Shape;310;p16"/>
              <p:cNvSpPr/>
              <p:nvPr/>
            </p:nvSpPr>
            <p:spPr>
              <a:xfrm>
                <a:off x="728615" y="4449820"/>
                <a:ext cx="1643606" cy="1643606"/>
              </a:xfrm>
              <a:prstGeom prst="ellipse">
                <a:avLst/>
              </a:prstGeom>
              <a:solidFill>
                <a:schemeClr val="accent1"/>
              </a:solidFill>
              <a:ln cap="flat" cmpd="sng" w="25400">
                <a:solidFill>
                  <a:srgbClr val="20768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-196850" lvl="0" marL="28575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Malgun Gothic"/>
                  <a:buNone/>
                </a:pPr>
                <a:r>
                  <a:t/>
                </a:r>
                <a:endParaRPr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6"/>
              <p:cNvSpPr txBox="1"/>
              <p:nvPr/>
            </p:nvSpPr>
            <p:spPr>
              <a:xfrm>
                <a:off x="792571" y="4769654"/>
                <a:ext cx="1851950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-KR" sz="1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11/28</a:t>
                </a:r>
                <a:endParaRPr/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400"/>
                  <a:buFont typeface="Malgun Gothic"/>
                  <a:buAutoNum type="arabicPeriod"/>
                </a:pPr>
                <a:r>
                  <a:rPr b="1" lang="ko-KR" sz="1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강아지 목욕</a:t>
                </a:r>
                <a:endPara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400"/>
                  <a:buFont typeface="Malgun Gothic"/>
                  <a:buAutoNum type="arabicPeriod"/>
                </a:pPr>
                <a:r>
                  <a:rPr b="1" lang="ko-KR" sz="1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쓰레기 봉투 구입</a:t>
                </a:r>
                <a:endParaRPr b="1" sz="1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-342900" lvl="0" marL="34290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400"/>
                  <a:buFont typeface="Malgun Gothic"/>
                  <a:buAutoNum type="arabicPeriod"/>
                </a:pPr>
                <a:r>
                  <a:rPr b="1" lang="ko-KR" sz="1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세제 구입</a:t>
                </a:r>
                <a:endParaRPr b="1" sz="14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12" name="Google Shape;312;p16"/>
            <p:cNvSpPr/>
            <p:nvPr/>
          </p:nvSpPr>
          <p:spPr>
            <a:xfrm>
              <a:off x="1963376" y="4333341"/>
              <a:ext cx="338708" cy="441052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4010A"/>
                </a:gs>
                <a:gs pos="80000">
                  <a:srgbClr val="ED010D"/>
                </a:gs>
                <a:gs pos="100000">
                  <a:srgbClr val="F20009"/>
                </a:gs>
              </a:gsLst>
              <a:lin ang="16200000" scaled="0"/>
            </a:gradFill>
            <a:ln cap="flat" cmpd="sng" w="9525">
              <a:solidFill>
                <a:srgbClr val="D8192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880509" y="4333341"/>
              <a:ext cx="338708" cy="441052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4010A"/>
                </a:gs>
                <a:gs pos="80000">
                  <a:srgbClr val="ED010D"/>
                </a:gs>
                <a:gs pos="100000">
                  <a:srgbClr val="F20009"/>
                </a:gs>
              </a:gsLst>
              <a:lin ang="16200000" scaled="0"/>
            </a:gradFill>
            <a:ln cap="flat" cmpd="sng" w="9525">
              <a:solidFill>
                <a:srgbClr val="D8192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4" name="Google Shape;314;p16"/>
            <p:cNvSpPr txBox="1"/>
            <p:nvPr/>
          </p:nvSpPr>
          <p:spPr>
            <a:xfrm>
              <a:off x="1591225" y="4722793"/>
              <a:ext cx="1157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commit1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5" name="Google Shape;315;p16"/>
            <p:cNvSpPr txBox="1"/>
            <p:nvPr/>
          </p:nvSpPr>
          <p:spPr>
            <a:xfrm>
              <a:off x="3555492" y="4722793"/>
              <a:ext cx="11146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commit2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 flipH="1">
              <a:off x="3954814" y="5079639"/>
              <a:ext cx="1806339" cy="386608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254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 flipH="1">
              <a:off x="2038909" y="5079639"/>
              <a:ext cx="1806339" cy="386608"/>
            </a:xfrm>
            <a:prstGeom prst="curvedUp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chemeClr val="accent1"/>
            </a:solidFill>
            <a:ln cap="flat" cmpd="sng" w="25400">
              <a:solidFill>
                <a:srgbClr val="2076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8" name="Google Shape;318;p16"/>
            <p:cNvSpPr txBox="1"/>
            <p:nvPr/>
          </p:nvSpPr>
          <p:spPr>
            <a:xfrm>
              <a:off x="4554344" y="5542432"/>
              <a:ext cx="15193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추적</a:t>
              </a:r>
              <a:endParaRPr/>
            </a:p>
          </p:txBody>
        </p:sp>
        <p:sp>
          <p:nvSpPr>
            <p:cNvPr id="319" name="Google Shape;319;p16"/>
            <p:cNvSpPr txBox="1"/>
            <p:nvPr/>
          </p:nvSpPr>
          <p:spPr>
            <a:xfrm>
              <a:off x="2621372" y="5542432"/>
              <a:ext cx="15193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추적</a:t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5567727" y="4333341"/>
              <a:ext cx="338708" cy="441052"/>
            </a:xfrm>
            <a:prstGeom prst="upArrow">
              <a:avLst>
                <a:gd fmla="val 50000" name="adj1"/>
                <a:gd fmla="val 50000" name="adj2"/>
              </a:avLst>
            </a:prstGeom>
            <a:gradFill>
              <a:gsLst>
                <a:gs pos="0">
                  <a:srgbClr val="B4010A"/>
                </a:gs>
                <a:gs pos="80000">
                  <a:srgbClr val="ED010D"/>
                </a:gs>
                <a:gs pos="100000">
                  <a:srgbClr val="F20009"/>
                </a:gs>
              </a:gsLst>
              <a:lin ang="16200000" scaled="0"/>
            </a:gradFill>
            <a:ln cap="flat" cmpd="sng" w="9525">
              <a:solidFill>
                <a:srgbClr val="D8192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p16"/>
            <p:cNvSpPr txBox="1"/>
            <p:nvPr/>
          </p:nvSpPr>
          <p:spPr>
            <a:xfrm>
              <a:off x="5242710" y="4722793"/>
              <a:ext cx="11146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commit3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22" name="Google Shape;322;p1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Git - 용어정리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1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p17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기본 용어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7"/>
          <p:cNvSpPr txBox="1"/>
          <p:nvPr/>
        </p:nvSpPr>
        <p:spPr>
          <a:xfrm>
            <a:off x="300255" y="1463966"/>
            <a:ext cx="8658549" cy="5287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Malgun Gothic"/>
              <a:buAutoNum type="arabicParenR" startAt="2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브랜치(branch)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상태(파일,파일의 내용, 커밋정보 등)를 저장하는 공간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메인 프로젝트의 브랜치를 가져와서(branch off), 자신이 변경하고 싶은 자신만의 버전을 생성(원본 파일을 수정하지 않고, 원본 파일을 복사해서 자신만의 파일 생성)</a:t>
            </a:r>
            <a:endParaRPr/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0005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AutoNum type="arabicParenR" startAt="2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저장소(Repository) </a:t>
            </a:r>
            <a:endParaRPr b="1" sz="24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프로젝트가 거주할 수 있는 디렉토리나 저장공간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로컬폴더, 깃허브 상의 공간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000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Malgun Gothic"/>
              <a:buAutoNum type="arabicParenR" startAt="2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master 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저장소가 새로 생성되고 난 후 master 라는 이름의 브랜치가 기본으로 생성됨(이후 커밋 내용은 master를 기준으로 함)</a:t>
            </a:r>
            <a:endParaRPr/>
          </a:p>
          <a:p>
            <a: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Malgun Gothic"/>
              <a:buAutoNum type="arabicParenR" startAt="2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병합(Merge)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브랜치와 브랜치간 내용 병합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Git - 용어정리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8" name="Google Shape;338;p1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9" name="Google Shape;339;p18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기본 용어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Malgun Gothic"/>
              <a:buAutoNum type="arabicParenR" startAt="6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원격저장소의 변경된 내용을 로컬 저장소에 적용하는 작업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브랜치 병합과 같은 병합 발생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리모트 저장소의 변경 내용 업데이트&#10;remote.com/projectA&#10;master&#10;lab1&#10;master&#10;lab1&#10;project A&#10;project A&#10;리모트 저장소의 변경된 내용을 로컬(내 컴퓨터) 저장소에 적용하는!&#10;..." id="342" name="Google Shape;342;p18"/>
          <p:cNvPicPr preferRelativeResize="0"/>
          <p:nvPr/>
        </p:nvPicPr>
        <p:blipFill rotWithShape="1">
          <a:blip r:embed="rId3">
            <a:alphaModFix/>
          </a:blip>
          <a:srcRect b="0" l="1437" r="0" t="28153"/>
          <a:stretch/>
        </p:blipFill>
        <p:spPr>
          <a:xfrm>
            <a:off x="1055543" y="3030185"/>
            <a:ext cx="5989675" cy="327801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Git - 용어정리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ded106091e_5_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ded106091e_5_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p1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19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 기본 용어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Malgun Gothic"/>
              <a:buAutoNum type="arabicParenR" startAt="7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로컬 저장소에서 작업한 내용을 원격저장소로 보내는 작업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브랜치 병합과 같은 병합 발생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Git - 용어정리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내 저장소(로컬 저장소)의 변경 내용 리모트로 전송하기&#10;remote.com/projectA&#10;master&#10;lab1&#10;master&#10;lab1&#10;project A&#10;project A&#10;로컬(내 컴퓨터) 저장소에서 작업한 내용을 리모트..." id="354" name="Google Shape;354;p19"/>
          <p:cNvPicPr preferRelativeResize="0"/>
          <p:nvPr/>
        </p:nvPicPr>
        <p:blipFill rotWithShape="1">
          <a:blip r:embed="rId3">
            <a:alphaModFix/>
          </a:blip>
          <a:srcRect b="0" l="1687" r="0" t="29712"/>
          <a:stretch/>
        </p:blipFill>
        <p:spPr>
          <a:xfrm>
            <a:off x="1302930" y="3070580"/>
            <a:ext cx="5974481" cy="3206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0"/>
          <p:cNvSpPr txBox="1"/>
          <p:nvPr>
            <p:ph type="ctrTitle"/>
          </p:nvPr>
        </p:nvSpPr>
        <p:spPr>
          <a:xfrm>
            <a:off x="231054" y="2425349"/>
            <a:ext cx="7831492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Eclipse 에서 git 사용하기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20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20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-KR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2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21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Egit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1"/>
          <p:cNvSpPr txBox="1"/>
          <p:nvPr/>
        </p:nvSpPr>
        <p:spPr>
          <a:xfrm>
            <a:off x="323790" y="1570502"/>
            <a:ext cx="8230275" cy="4587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[Windows]– [Eclipse Marketplace]  – [Installed] – [Update] 클릭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업데이트 후 재시작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1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21"/>
          <p:cNvGrpSpPr/>
          <p:nvPr/>
        </p:nvGrpSpPr>
        <p:grpSpPr>
          <a:xfrm>
            <a:off x="807059" y="2403785"/>
            <a:ext cx="7512749" cy="2824519"/>
            <a:chOff x="807059" y="2403785"/>
            <a:chExt cx="7512749" cy="2824519"/>
          </a:xfrm>
        </p:grpSpPr>
        <p:pic>
          <p:nvPicPr>
            <p:cNvPr id="375" name="Google Shape;375;p21"/>
            <p:cNvPicPr preferRelativeResize="0"/>
            <p:nvPr/>
          </p:nvPicPr>
          <p:blipFill rotWithShape="1">
            <a:blip r:embed="rId3">
              <a:alphaModFix/>
            </a:blip>
            <a:srcRect b="76952" l="0" r="-103" t="0"/>
            <a:stretch/>
          </p:blipFill>
          <p:spPr>
            <a:xfrm>
              <a:off x="815798" y="2403785"/>
              <a:ext cx="7504010" cy="10252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21"/>
            <p:cNvPicPr preferRelativeResize="0"/>
            <p:nvPr/>
          </p:nvPicPr>
          <p:blipFill rotWithShape="1">
            <a:blip r:embed="rId3">
              <a:alphaModFix/>
            </a:blip>
            <a:srcRect b="-1279" l="0" r="-103" t="60828"/>
            <a:stretch/>
          </p:blipFill>
          <p:spPr>
            <a:xfrm>
              <a:off x="807059" y="3429000"/>
              <a:ext cx="7504010" cy="179930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2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22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기존 프로젝트에 git 적용하기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2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323790" y="1570501"/>
            <a:ext cx="4433229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[Team]– [Share Project] 클릭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8" name="Google Shape;388;p22"/>
          <p:cNvGrpSpPr/>
          <p:nvPr/>
        </p:nvGrpSpPr>
        <p:grpSpPr>
          <a:xfrm>
            <a:off x="687649" y="2528745"/>
            <a:ext cx="4890142" cy="1698215"/>
            <a:chOff x="4609183" y="1570502"/>
            <a:chExt cx="4180297" cy="985221"/>
          </a:xfrm>
        </p:grpSpPr>
        <p:pic>
          <p:nvPicPr>
            <p:cNvPr id="389" name="Google Shape;389;p22"/>
            <p:cNvPicPr preferRelativeResize="0"/>
            <p:nvPr/>
          </p:nvPicPr>
          <p:blipFill rotWithShape="1">
            <a:blip r:embed="rId3">
              <a:alphaModFix/>
            </a:blip>
            <a:srcRect b="87759" l="0" r="436" t="0"/>
            <a:stretch/>
          </p:blipFill>
          <p:spPr>
            <a:xfrm>
              <a:off x="4622525" y="1570502"/>
              <a:ext cx="4153614" cy="4685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2"/>
            <p:cNvPicPr preferRelativeResize="0"/>
            <p:nvPr/>
          </p:nvPicPr>
          <p:blipFill rotWithShape="1">
            <a:blip r:embed="rId3">
              <a:alphaModFix/>
            </a:blip>
            <a:srcRect b="0" l="-202" r="-1" t="86500"/>
            <a:stretch/>
          </p:blipFill>
          <p:spPr>
            <a:xfrm>
              <a:off x="4609183" y="2039008"/>
              <a:ext cx="4180297" cy="5167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2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7" name="Google Shape;397;p23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init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323790" y="1570501"/>
            <a:ext cx="8276200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3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3"/>
          <p:cNvSpPr txBox="1"/>
          <p:nvPr/>
        </p:nvSpPr>
        <p:spPr>
          <a:xfrm>
            <a:off x="323790" y="1570501"/>
            <a:ext cx="8276200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Repository : 새로 생성할 저장소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[Finish] 클릭</a:t>
            </a:r>
            <a:endParaRPr/>
          </a:p>
        </p:txBody>
      </p:sp>
      <p:pic>
        <p:nvPicPr>
          <p:cNvPr id="402" name="Google Shape;40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630" y="2318684"/>
            <a:ext cx="6359781" cy="401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6748" y="1599546"/>
            <a:ext cx="29813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2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24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init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323790" y="1570501"/>
            <a:ext cx="8276200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4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323790" y="1570501"/>
            <a:ext cx="8276200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[Finish] 클릭한 후 프로젝트 앞에 ?가 붙은 걸 볼 수 있음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?의 의미는 추적할 대상인지 아닌지 알 수 없다는 의미임 </a:t>
            </a:r>
            <a:endParaRPr/>
          </a:p>
        </p:txBody>
      </p:sp>
      <p:pic>
        <p:nvPicPr>
          <p:cNvPr id="415" name="Google Shape;41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396" y="2565343"/>
            <a:ext cx="4861548" cy="273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Google Shape;421;p2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25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Ignore 작성</a:t>
            </a:r>
            <a:endParaRPr/>
          </a:p>
        </p:txBody>
      </p:sp>
      <p:sp>
        <p:nvSpPr>
          <p:cNvPr id="423" name="Google Shape;423;p2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5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5"/>
          <p:cNvSpPr txBox="1"/>
          <p:nvPr/>
        </p:nvSpPr>
        <p:spPr>
          <a:xfrm>
            <a:off x="323790" y="1570501"/>
            <a:ext cx="8447013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프로젝트에서 버전관리 하지 말아야 할 것들에 대해 설정하기</a:t>
            </a:r>
            <a:r>
              <a:rPr lang="ko-KR" sz="1800" u="sng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https://www.gitignore.io/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생성된 소스를 복사 후 프로젝트에서 </a:t>
            </a:r>
            <a:r>
              <a:rPr b="1"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.gitignore </a:t>
            </a: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로 저장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5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5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028" y="2278323"/>
            <a:ext cx="7354533" cy="68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027" y="3630400"/>
            <a:ext cx="7928065" cy="60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5" name="Google Shape;435;p2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6" name="Google Shape;436;p26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이클립스 환경 설정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323790" y="1570501"/>
            <a:ext cx="8605043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perspective 변경하기(오른쪽 상단 아이콘 클릭)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Perspective 변경 : Git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6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2" name="Google Shape;4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452" y="3039545"/>
            <a:ext cx="2716822" cy="3567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146" y="2059490"/>
            <a:ext cx="130492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0438" y="3039545"/>
            <a:ext cx="5398035" cy="94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2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1" name="Google Shape;451;p27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C</a:t>
            </a: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ommit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2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7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7"/>
          <p:cNvSpPr txBox="1"/>
          <p:nvPr/>
        </p:nvSpPr>
        <p:spPr>
          <a:xfrm>
            <a:off x="323790" y="1570501"/>
            <a:ext cx="8447013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[Git Staging] 클릭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7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27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910" y="2027702"/>
            <a:ext cx="8558519" cy="371898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27"/>
          <p:cNvSpPr/>
          <p:nvPr/>
        </p:nvSpPr>
        <p:spPr>
          <a:xfrm>
            <a:off x="488272" y="2681056"/>
            <a:ext cx="2547891" cy="16867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7"/>
          <p:cNvSpPr/>
          <p:nvPr/>
        </p:nvSpPr>
        <p:spPr>
          <a:xfrm>
            <a:off x="2210540" y="2805344"/>
            <a:ext cx="976670" cy="1837677"/>
          </a:xfrm>
          <a:custGeom>
            <a:rect b="b" l="l" r="r" t="t"/>
            <a:pathLst>
              <a:path extrusionOk="0" h="1837677" w="976670">
                <a:moveTo>
                  <a:pt x="532660" y="0"/>
                </a:moveTo>
                <a:cubicBezTo>
                  <a:pt x="790112" y="135384"/>
                  <a:pt x="1047565" y="270769"/>
                  <a:pt x="958788" y="577048"/>
                </a:cubicBezTo>
                <a:cubicBezTo>
                  <a:pt x="870011" y="883327"/>
                  <a:pt x="435005" y="1360502"/>
                  <a:pt x="0" y="1837677"/>
                </a:cubicBezTo>
              </a:path>
            </a:pathLst>
          </a:custGeom>
          <a:noFill/>
          <a:ln cap="flat" cmpd="sng" w="254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27"/>
          <p:cNvSpPr txBox="1"/>
          <p:nvPr/>
        </p:nvSpPr>
        <p:spPr>
          <a:xfrm>
            <a:off x="2441114" y="4479281"/>
            <a:ext cx="22105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.gitignore 파일을 선택 후 + 버튼을 클릭하여 Staged 영역으로 옮긴다.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1" name="Google Shape;461;p27"/>
          <p:cNvPicPr preferRelativeResize="0"/>
          <p:nvPr/>
        </p:nvPicPr>
        <p:blipFill rotWithShape="1">
          <a:blip r:embed="rId4">
            <a:alphaModFix/>
          </a:blip>
          <a:srcRect b="0" l="49605" r="0" t="5254"/>
          <a:stretch/>
        </p:blipFill>
        <p:spPr>
          <a:xfrm>
            <a:off x="4722116" y="2255005"/>
            <a:ext cx="4253313" cy="353201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7"/>
          <p:cNvSpPr txBox="1"/>
          <p:nvPr/>
        </p:nvSpPr>
        <p:spPr>
          <a:xfrm>
            <a:off x="6045448" y="2733234"/>
            <a:ext cx="221054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적당한 Commit Message를 삽입 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 하기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2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9" name="Google Shape;469;p28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이력 추적</a:t>
            </a:r>
            <a:endParaRPr/>
          </a:p>
        </p:txBody>
      </p:sp>
      <p:sp>
        <p:nvSpPr>
          <p:cNvPr id="470" name="Google Shape;470;p2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28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8"/>
          <p:cNvSpPr txBox="1"/>
          <p:nvPr/>
        </p:nvSpPr>
        <p:spPr>
          <a:xfrm>
            <a:off x="323790" y="1570501"/>
            <a:ext cx="8447013" cy="87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Git Reflog 클릭을 하면 작업들이 기록되고 있는 것을 볼 수 있음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8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28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43" y="2132469"/>
            <a:ext cx="8727090" cy="149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2"/>
          <p:cNvGrpSpPr/>
          <p:nvPr/>
        </p:nvGrpSpPr>
        <p:grpSpPr>
          <a:xfrm>
            <a:off x="4410905" y="3080518"/>
            <a:ext cx="4068553" cy="2776357"/>
            <a:chOff x="4369098" y="3617973"/>
            <a:chExt cx="4068553" cy="2776357"/>
          </a:xfrm>
        </p:grpSpPr>
        <p:pic>
          <p:nvPicPr>
            <p:cNvPr descr="어떻게 할까?&#10;수정할 때 마다 다른 파일로 저장&#10;memo.txt memo1.txt memo2.txt&#10; " id="82" name="Google Shape;82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783190" y="36179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3" name="Google Shape;83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935590" y="37703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4" name="Google Shape;84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087990" y="39227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5" name="Google Shape;85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240390" y="40751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6" name="Google Shape;86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392790" y="42275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545190" y="43799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697590" y="45323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89" name="Google Shape;89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849990" y="46847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0" name="Google Shape;90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7002390" y="48371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1" name="Google Shape;91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7154790" y="49895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2" name="Google Shape;92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7307190" y="51419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3" name="Google Shape;93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7459590" y="52943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4" name="Google Shape;94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7611990" y="54467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5" name="Google Shape;95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7764390" y="55991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6" name="Google Shape;96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7916790" y="57515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7" name="Google Shape;97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308683" y="36179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8" name="Google Shape;98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461083" y="37703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99" name="Google Shape;99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613483" y="39227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0" name="Google Shape;100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765883" y="40751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1" name="Google Shape;101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918283" y="42275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2" name="Google Shape;102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070683" y="43799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3" name="Google Shape;103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223083" y="45323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4" name="Google Shape;104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375483" y="46847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5" name="Google Shape;105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527883" y="48371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6" name="Google Shape;106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680283" y="49895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7" name="Google Shape;107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832683" y="51419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8" name="Google Shape;108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985083" y="52943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09" name="Google Shape;109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7137483" y="54467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0" name="Google Shape;110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7289883" y="55991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1" name="Google Shape;111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7442283" y="57515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2" name="Google Shape;112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4849673" y="36179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3" name="Google Shape;113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002073" y="37703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4" name="Google Shape;114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154473" y="39227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5" name="Google Shape;115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306873" y="40751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6" name="Google Shape;116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459273" y="42275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7" name="Google Shape;117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611673" y="43799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8" name="Google Shape;118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764073" y="45323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19" name="Google Shape;119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916473" y="46847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0" name="Google Shape;120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068873" y="48371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1" name="Google Shape;121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221273" y="49895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2" name="Google Shape;122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373673" y="51419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3" name="Google Shape;123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526073" y="52943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4" name="Google Shape;124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678473" y="54467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5" name="Google Shape;125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830873" y="55991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6" name="Google Shape;126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983273" y="57515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7" name="Google Shape;127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4369098" y="36179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8" name="Google Shape;128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4521498" y="37703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29" name="Google Shape;129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4673898" y="39227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0" name="Google Shape;130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4826298" y="40751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1" name="Google Shape;131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4978698" y="42275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2" name="Google Shape;132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131098" y="43799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3" name="Google Shape;133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283498" y="45323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4" name="Google Shape;134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435898" y="46847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5" name="Google Shape;135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588298" y="48371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6" name="Google Shape;136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740698" y="49895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7" name="Google Shape;137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5893098" y="51419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8" name="Google Shape;138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045498" y="52943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39" name="Google Shape;139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197898" y="54467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40" name="Google Shape;140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350298" y="55991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41" name="Google Shape;141;p2"/>
            <p:cNvPicPr preferRelativeResize="0"/>
            <p:nvPr/>
          </p:nvPicPr>
          <p:blipFill rotWithShape="1">
            <a:blip r:embed="rId3">
              <a:alphaModFix/>
            </a:blip>
            <a:srcRect b="31119" l="23996" r="62320" t="46390"/>
            <a:stretch/>
          </p:blipFill>
          <p:spPr>
            <a:xfrm>
              <a:off x="6502698" y="5751573"/>
              <a:ext cx="520861" cy="6427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2"/>
          <p:cNvSpPr txBox="1"/>
          <p:nvPr>
            <p:ph type="title"/>
          </p:nvPr>
        </p:nvSpPr>
        <p:spPr>
          <a:xfrm>
            <a:off x="256544" y="700126"/>
            <a:ext cx="8308722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Distributed Version Control System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b="0" lang="ko-KR" sz="1800" u="non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버전관리가 필요한 이유</a:t>
            </a:r>
            <a:endParaRPr b="0" sz="1800" u="non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3D3C3E"/>
              </a:buClr>
              <a:buSzPts val="1600"/>
              <a:buFont typeface="Arial"/>
              <a:buChar char="–"/>
            </a:pPr>
            <a:r>
              <a:rPr b="0" i="0" lang="ko-KR" sz="16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하나의 파일을 작성 후 해당 파일의 수정한 내용을 기록으로 남기고 싶다면?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rgbClr val="3D3C3E"/>
              </a:buClr>
              <a:buSzPts val="1600"/>
              <a:buFont typeface="Arial"/>
              <a:buChar char="–"/>
            </a:pPr>
            <a:r>
              <a:rPr b="0" i="0" lang="ko-KR" sz="16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하나의 파일을 수정하는 사람이 여러 사람이라면?</a:t>
            </a:r>
            <a:endParaRPr/>
          </a:p>
        </p:txBody>
      </p:sp>
      <p:pic>
        <p:nvPicPr>
          <p:cNvPr descr="텍스트 파일이 하나 있다&#10;memo.txt&#10; " id="147" name="Google Shape;147;p2"/>
          <p:cNvPicPr preferRelativeResize="0"/>
          <p:nvPr/>
        </p:nvPicPr>
        <p:blipFill rotWithShape="1">
          <a:blip r:embed="rId4">
            <a:alphaModFix/>
          </a:blip>
          <a:srcRect b="22660" l="40486" r="40277" t="46135"/>
          <a:stretch/>
        </p:blipFill>
        <p:spPr>
          <a:xfrm>
            <a:off x="1345128" y="3599726"/>
            <a:ext cx="826886" cy="1006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2"/>
          <p:cNvGrpSpPr/>
          <p:nvPr/>
        </p:nvGrpSpPr>
        <p:grpSpPr>
          <a:xfrm>
            <a:off x="3125457" y="2951545"/>
            <a:ext cx="659758" cy="2963202"/>
            <a:chOff x="2604304" y="3634451"/>
            <a:chExt cx="659758" cy="2963202"/>
          </a:xfrm>
        </p:grpSpPr>
        <p:pic>
          <p:nvPicPr>
            <p:cNvPr descr="어떻게 할까?&#10;수정할 때 마다 다른 파일로 저장&#10;memo.txt memo1.txt memo2.txt&#10; " id="149" name="Google Shape;149;p2"/>
            <p:cNvPicPr preferRelativeResize="0"/>
            <p:nvPr/>
          </p:nvPicPr>
          <p:blipFill rotWithShape="1">
            <a:blip r:embed="rId3">
              <a:alphaModFix/>
            </a:blip>
            <a:srcRect b="23419" l="22011" r="60657" t="46390"/>
            <a:stretch/>
          </p:blipFill>
          <p:spPr>
            <a:xfrm>
              <a:off x="2604304" y="3634451"/>
              <a:ext cx="659758" cy="862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50" name="Google Shape;150;p2"/>
            <p:cNvPicPr preferRelativeResize="0"/>
            <p:nvPr/>
          </p:nvPicPr>
          <p:blipFill rotWithShape="1">
            <a:blip r:embed="rId3">
              <a:alphaModFix/>
            </a:blip>
            <a:srcRect b="23419" l="22011" r="60657" t="46390"/>
            <a:stretch/>
          </p:blipFill>
          <p:spPr>
            <a:xfrm>
              <a:off x="2604304" y="4657093"/>
              <a:ext cx="659758" cy="8627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어떻게 할까?&#10;수정할 때 마다 다른 파일로 저장&#10;memo.txt memo1.txt memo2.txt&#10; " id="151" name="Google Shape;151;p2"/>
            <p:cNvPicPr preferRelativeResize="0"/>
            <p:nvPr/>
          </p:nvPicPr>
          <p:blipFill rotWithShape="1">
            <a:blip r:embed="rId3">
              <a:alphaModFix/>
            </a:blip>
            <a:srcRect b="23419" l="22011" r="60657" t="46390"/>
            <a:stretch/>
          </p:blipFill>
          <p:spPr>
            <a:xfrm>
              <a:off x="2604304" y="5734894"/>
              <a:ext cx="659758" cy="86275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" name="Google Shape;481;p2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29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이클립스에서 git 사용하기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323790" y="1570501"/>
            <a:ext cx="8447013" cy="87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나머지 파일들 추가 저장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9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790" y="2048477"/>
            <a:ext cx="8642657" cy="3287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4" name="Google Shape;494;p3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5" name="Google Shape;495;p30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이클립스에서 git 사용하기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3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30"/>
          <p:cNvSpPr txBox="1"/>
          <p:nvPr/>
        </p:nvSpPr>
        <p:spPr>
          <a:xfrm>
            <a:off x="256543" y="1570501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0"/>
          <p:cNvSpPr txBox="1"/>
          <p:nvPr/>
        </p:nvSpPr>
        <p:spPr>
          <a:xfrm>
            <a:off x="323790" y="1570500"/>
            <a:ext cx="5668637" cy="4587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저장 후 Project Explorer에서 보면 도토리 모양이</a:t>
            </a:r>
            <a:b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붙어 있는 것을 볼 수 있음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History 를 클릭하여 보면 새롭게 추가한 것들은 + 가 붙은 상태로 소스가 보임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0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30"/>
          <p:cNvSpPr txBox="1"/>
          <p:nvPr/>
        </p:nvSpPr>
        <p:spPr>
          <a:xfrm>
            <a:off x="263455" y="195230"/>
            <a:ext cx="225982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04113" y="1683580"/>
            <a:ext cx="2018775" cy="47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2356" y="3623663"/>
            <a:ext cx="5039095" cy="284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p3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31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branch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1"/>
          <p:cNvSpPr txBox="1"/>
          <p:nvPr/>
        </p:nvSpPr>
        <p:spPr>
          <a:xfrm>
            <a:off x="332529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[Team]-[Switch To]-[New Branch…] 선택</a:t>
            </a:r>
            <a:endParaRPr/>
          </a:p>
        </p:txBody>
      </p:sp>
      <p:sp>
        <p:nvSpPr>
          <p:cNvPr id="512" name="Google Shape;512;p31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1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5" name="Google Shape;5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482" y="2053854"/>
            <a:ext cx="6590029" cy="3096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1" name="Google Shape;521;p3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2" name="Google Shape;522;p32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branch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3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2"/>
          <p:cNvSpPr txBox="1"/>
          <p:nvPr/>
        </p:nvSpPr>
        <p:spPr>
          <a:xfrm>
            <a:off x="308650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[test] 입력 -&gt; Finish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2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945" y="2185949"/>
            <a:ext cx="5686425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2"/>
          <p:cNvSpPr txBox="1"/>
          <p:nvPr/>
        </p:nvSpPr>
        <p:spPr>
          <a:xfrm>
            <a:off x="3398247" y="4918910"/>
            <a:ext cx="341745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master 브렌치를 대여해서 새로운 브렌치를 보여줘!!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4" name="Google Shape;534;p3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33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branch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3"/>
          <p:cNvSpPr txBox="1"/>
          <p:nvPr/>
        </p:nvSpPr>
        <p:spPr>
          <a:xfrm>
            <a:off x="308650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다시 한 번 확인해 보면 현재 test branch에 들어와 있고 master로 갈 수 있음을 알 수 있다.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9" name="Google Shape;539;p33"/>
          <p:cNvPicPr preferRelativeResize="0"/>
          <p:nvPr/>
        </p:nvPicPr>
        <p:blipFill rotWithShape="1">
          <a:blip r:embed="rId3">
            <a:alphaModFix/>
          </a:blip>
          <a:srcRect b="1551" l="1211" r="0" t="0"/>
          <a:stretch/>
        </p:blipFill>
        <p:spPr>
          <a:xfrm>
            <a:off x="816001" y="2303693"/>
            <a:ext cx="7655182" cy="2794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1825" y="5557666"/>
            <a:ext cx="46291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6" name="Google Shape;546;p3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7" name="Google Shape;547;p34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Merge(병합)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[Team]-[Merge] 선택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4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553" name="Google Shape;5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543" y="2233351"/>
            <a:ext cx="58007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9" name="Google Shape;559;p3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0" name="Google Shape;560;p35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Merge(병합)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3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35"/>
          <p:cNvSpPr txBox="1"/>
          <p:nvPr/>
        </p:nvSpPr>
        <p:spPr>
          <a:xfrm>
            <a:off x="300256" y="1570502"/>
            <a:ext cx="420079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fast-forward : 새롭게 만든 branch에서 작업한 내용들은 master보다 앞으로 전진해서 작업한 내용들이므로 master의 포인터를 최신 commit과 동일한 위치에 놓는 것을 의미함.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3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5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565" name="Google Shape;5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2950" y="1411172"/>
            <a:ext cx="4080170" cy="5173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1" name="Google Shape;571;p3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2" name="Google Shape;572;p36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Merge(병합)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6"/>
          <p:cNvSpPr txBox="1"/>
          <p:nvPr/>
        </p:nvSpPr>
        <p:spPr>
          <a:xfrm>
            <a:off x="300256" y="1570503"/>
            <a:ext cx="8252617" cy="580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3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6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577" name="Google Shape;57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28" y="5127551"/>
            <a:ext cx="47815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228" y="2134589"/>
            <a:ext cx="5505450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4" name="Google Shape;584;p3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5" name="Google Shape;585;p37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Conflicting(충돌)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3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7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branch 들끼리 같은 곳을 수정한 후 병합하려고 할 때 발생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7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591" name="Google Shape;59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102" y="2176462"/>
            <a:ext cx="5505450" cy="2505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2" name="Google Shape;592;p37"/>
          <p:cNvGrpSpPr/>
          <p:nvPr/>
        </p:nvGrpSpPr>
        <p:grpSpPr>
          <a:xfrm>
            <a:off x="556554" y="4850399"/>
            <a:ext cx="3322097" cy="1812370"/>
            <a:chOff x="556555" y="4781382"/>
            <a:chExt cx="3322097" cy="1812370"/>
          </a:xfrm>
        </p:grpSpPr>
        <p:pic>
          <p:nvPicPr>
            <p:cNvPr id="593" name="Google Shape;593;p3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1102" y="5041177"/>
              <a:ext cx="3257550" cy="15525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p37"/>
            <p:cNvSpPr txBox="1"/>
            <p:nvPr/>
          </p:nvSpPr>
          <p:spPr>
            <a:xfrm>
              <a:off x="556555" y="4781382"/>
              <a:ext cx="30110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source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95" name="Google Shape;595;p37"/>
          <p:cNvSpPr/>
          <p:nvPr/>
        </p:nvSpPr>
        <p:spPr>
          <a:xfrm>
            <a:off x="4959928" y="4202545"/>
            <a:ext cx="1043709" cy="28438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96" name="Google Shape;596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6267" y="5168892"/>
            <a:ext cx="34194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2" name="Google Shape;602;p3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38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Revert (되돌리기)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38"/>
          <p:cNvSpPr txBox="1"/>
          <p:nvPr/>
        </p:nvSpPr>
        <p:spPr>
          <a:xfrm>
            <a:off x="581610" y="4116378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38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38"/>
          <p:cNvSpPr txBox="1"/>
          <p:nvPr/>
        </p:nvSpPr>
        <p:spPr>
          <a:xfrm>
            <a:off x="610856" y="1570435"/>
            <a:ext cx="7928959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파일 수정 후 commit 까지 완료한 후 커밋을 이전상태로 되돌리기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소스 파일에서 수정된 부분이 사라짐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revert 는 순차대로 진행(건너뛰어 진행할 경우 충돌 발생)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되돌리기 한 상태도 commit 되어 남아있음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9" name="Google Shape;6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260" y="2000560"/>
            <a:ext cx="61436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260" y="5376824"/>
            <a:ext cx="49911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p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" name="Google Shape;158;p3"/>
          <p:cNvSpPr txBox="1"/>
          <p:nvPr>
            <p:ph type="title"/>
          </p:nvPr>
        </p:nvSpPr>
        <p:spPr>
          <a:xfrm>
            <a:off x="256544" y="700126"/>
            <a:ext cx="8308722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Distributed Version Control System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300255" y="1570502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버전관리를 사용하는 시점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개발 협업을 위해 사용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개별적으로 버전 등 이력을 관리하기 위해 사용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AutoNum type="arabicPeriod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버전 관리되는 내역 전체를 오픈 소스로 공유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8001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8001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0005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버전관리 도구들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어떤 소프트웨어가 있나?&#10;많다&#10; " id="161" name="Google Shape;161;p3"/>
          <p:cNvPicPr preferRelativeResize="0"/>
          <p:nvPr/>
        </p:nvPicPr>
        <p:blipFill rotWithShape="1">
          <a:blip r:embed="rId3">
            <a:alphaModFix/>
          </a:blip>
          <a:srcRect b="4909" l="4833" r="4312" t="39532"/>
          <a:stretch/>
        </p:blipFill>
        <p:spPr>
          <a:xfrm>
            <a:off x="949125" y="3939352"/>
            <a:ext cx="5521125" cy="253485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6" name="Google Shape;616;p3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7" name="Google Shape;617;p39"/>
          <p:cNvSpPr txBox="1"/>
          <p:nvPr>
            <p:ph type="title"/>
          </p:nvPr>
        </p:nvSpPr>
        <p:spPr>
          <a:xfrm>
            <a:off x="256543" y="700126"/>
            <a:ext cx="8605043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reset(초기화)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9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39"/>
          <p:cNvSpPr/>
          <p:nvPr/>
        </p:nvSpPr>
        <p:spPr>
          <a:xfrm>
            <a:off x="856526" y="1591277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39"/>
          <p:cNvSpPr txBox="1"/>
          <p:nvPr/>
        </p:nvSpPr>
        <p:spPr>
          <a:xfrm>
            <a:off x="323790" y="1570501"/>
            <a:ext cx="7928959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파일 수정 후 commit 까지 완료한 후 커밋을 이전상태로 되돌리기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39"/>
          <p:cNvSpPr txBox="1"/>
          <p:nvPr/>
        </p:nvSpPr>
        <p:spPr>
          <a:xfrm>
            <a:off x="5758030" y="2280132"/>
            <a:ext cx="30163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현재 선택한 부분 이후</a:t>
            </a: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의 모든 커밋을 취소(수정된 정보가 사라질 수 있기 때문에 조심히 사용)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9"/>
          <p:cNvSpPr txBox="1"/>
          <p:nvPr/>
        </p:nvSpPr>
        <p:spPr>
          <a:xfrm>
            <a:off x="3901594" y="3752429"/>
            <a:ext cx="36560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모드를 통해 초기화 상태를 설정 가능함</a:t>
            </a:r>
            <a:endParaRPr/>
          </a:p>
        </p:txBody>
      </p:sp>
      <p:sp>
        <p:nvSpPr>
          <p:cNvPr id="624" name="Google Shape;624;p3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이클립스에서  git 사용하기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39"/>
          <p:cNvPicPr preferRelativeResize="0"/>
          <p:nvPr/>
        </p:nvPicPr>
        <p:blipFill rotWithShape="1">
          <a:blip r:embed="rId3">
            <a:alphaModFix/>
          </a:blip>
          <a:srcRect b="0" l="0" r="61941" t="0"/>
          <a:stretch/>
        </p:blipFill>
        <p:spPr>
          <a:xfrm>
            <a:off x="808222" y="2072413"/>
            <a:ext cx="3480047" cy="1403195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39"/>
          <p:cNvSpPr txBox="1"/>
          <p:nvPr/>
        </p:nvSpPr>
        <p:spPr>
          <a:xfrm>
            <a:off x="4426703" y="2461654"/>
            <a:ext cx="113699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 없어질 부분</a:t>
            </a:r>
            <a:endParaRPr/>
          </a:p>
        </p:txBody>
      </p:sp>
      <p:cxnSp>
        <p:nvCxnSpPr>
          <p:cNvPr id="627" name="Google Shape;627;p39"/>
          <p:cNvCxnSpPr/>
          <p:nvPr/>
        </p:nvCxnSpPr>
        <p:spPr>
          <a:xfrm>
            <a:off x="4146123" y="2730018"/>
            <a:ext cx="28058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28" name="Google Shape;62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107" y="4048819"/>
            <a:ext cx="651510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9"/>
          <p:cNvSpPr txBox="1"/>
          <p:nvPr/>
        </p:nvSpPr>
        <p:spPr>
          <a:xfrm>
            <a:off x="296658" y="5159438"/>
            <a:ext cx="7928959" cy="1137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Soft : history 영역에서는 지워지지만, 작업한 내역은 그대로 남김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Mixed : 작업한 상태는 그대로 두지만 인덱스(Staging)는 리셋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Hard : 모든 작업상태 내 변경 사항 버리기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0"/>
          <p:cNvSpPr txBox="1"/>
          <p:nvPr>
            <p:ph type="ctrTitle"/>
          </p:nvPr>
        </p:nvSpPr>
        <p:spPr>
          <a:xfrm>
            <a:off x="231054" y="2425349"/>
            <a:ext cx="7831492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원격 저장소(Remote Repository)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6" name="Google Shape;636;p40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7" name="Google Shape;637;p40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-KR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3" name="Google Shape;643;p4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4" name="Google Shape;644;p41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원격(remote) 저장소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41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다른 사람과 함께 공유하는 작업시 사용(로컬에 있는 git 저장소는 해당 User만 접근 가능하기 때문에)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원본 Git  저장소와 동일한 저장소이기 때문에 다른 사람도 원격저장소를 통해 동일한 저장소를 다운로드 받아 작업할 수 있음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: 리모트 저장소에서 처음으로 Git 저장소를 다운로드 받는 행동(복사본 생성)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aster&#10;lab1&#10;리모트 저장소가 있다면?&#10;remote.com/projectA&#10;master&#10;lab1&#10;master&#10;lab1&#10;project A project A&#10;project A&#10;리모트 저장소 또한 원본 git 저장소와..." id="647" name="Google Shape;647;p41"/>
          <p:cNvPicPr preferRelativeResize="0"/>
          <p:nvPr/>
        </p:nvPicPr>
        <p:blipFill rotWithShape="1">
          <a:blip r:embed="rId3">
            <a:alphaModFix/>
          </a:blip>
          <a:srcRect b="0" l="832" r="1" t="29906"/>
          <a:stretch/>
        </p:blipFill>
        <p:spPr>
          <a:xfrm>
            <a:off x="2058928" y="3819643"/>
            <a:ext cx="5017750" cy="266270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4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4" name="Google Shape;654;p4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5" name="Google Shape;655;p42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원격저장소 서비스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4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4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8" name="Google Shape;658;p42"/>
          <p:cNvGraphicFramePr/>
          <p:nvPr/>
        </p:nvGraphicFramePr>
        <p:xfrm>
          <a:off x="364802" y="1570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{A5DAA9B6-ABCD-41E3-B5AE-AF9AD27DCF07}</a:tableStyleId>
              </a:tblPr>
              <a:tblGrid>
                <a:gridCol w="2101500"/>
                <a:gridCol w="2101500"/>
                <a:gridCol w="1903325"/>
                <a:gridCol w="2299675"/>
              </a:tblGrid>
              <a:tr h="407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 호스팅 사이트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모기업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특징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가격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9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GitHub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GitHub Inc</a:t>
                      </a:r>
                      <a:b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(Microsoft에서 인수)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2,800만의 명실상부한 세계 최대 규모의 Git 호스팅 사이트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공개 저장소 생성 무료, 비공개 저장소는 작업자 3인 이하인 경우에는 무료, 설치형 버전인 Enterprise 는 월 21달러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523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GitLab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GitLb Inc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NASA, Sony 등 10만개 이상의 조직이 사용. GitLab 자체가 오픈소스인 특징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공개, 비공개 저장소 생성 무료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96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BitBucket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Atlassian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사용자 600만명,  지라(Jira)와 연동이 쉬움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5명 이하 팀이면 공개 및 비공개 저장소 생성 무료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4" name="Google Shape;664;p4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5" name="Google Shape;665;p43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Github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3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원격(remote) 저장소 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로컬에 있는 git 저장소는 해당 User만 접근 가능함 =&gt; 다른 사람과 함께 공유하는 작업시 사용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백업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깃허브 사용하기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–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github.com 접속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–"/>
            </a:pPr>
            <a:r>
              <a:rPr b="0" i="0" lang="ko-KR" sz="18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endParaRPr b="0" i="0" sz="1800" u="none" cap="none" strike="noStrike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9" name="Google Shape;669;p4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66770" y="3221892"/>
            <a:ext cx="5706918" cy="3364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5" name="Google Shape;675;p4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6" name="Google Shape;676;p44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Github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4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원격 저장소(Repository) 생성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9" name="Google Shape;67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581" y="1998261"/>
            <a:ext cx="3086100" cy="11715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0" name="Google Shape;68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2648" y="2531590"/>
            <a:ext cx="6213013" cy="42411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81" name="Google Shape;681;p4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4"/>
          <p:cNvSpPr txBox="1"/>
          <p:nvPr/>
        </p:nvSpPr>
        <p:spPr>
          <a:xfrm>
            <a:off x="5612529" y="5276192"/>
            <a:ext cx="10720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3" name="Google Shape;683;p44"/>
          <p:cNvCxnSpPr>
            <a:endCxn id="682" idx="1"/>
          </p:cNvCxnSpPr>
          <p:nvPr/>
        </p:nvCxnSpPr>
        <p:spPr>
          <a:xfrm flipH="1" rot="10800000">
            <a:off x="5318229" y="5430081"/>
            <a:ext cx="294300" cy="14400"/>
          </a:xfrm>
          <a:prstGeom prst="straightConnector1">
            <a:avLst/>
          </a:prstGeom>
          <a:noFill/>
          <a:ln cap="flat" cmpd="sng" w="9525">
            <a:solidFill>
              <a:srgbClr val="27A0B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9" name="Google Shape;689;p4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0" name="Google Shape;690;p45"/>
          <p:cNvSpPr txBox="1"/>
          <p:nvPr>
            <p:ph type="title"/>
          </p:nvPr>
        </p:nvSpPr>
        <p:spPr>
          <a:xfrm>
            <a:off x="256544" y="700126"/>
            <a:ext cx="6995120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Github 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45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3" name="Google Shape;69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33" y="2157377"/>
            <a:ext cx="8304070" cy="3032573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5"/>
          <p:cNvSpPr txBox="1"/>
          <p:nvPr/>
        </p:nvSpPr>
        <p:spPr>
          <a:xfrm>
            <a:off x="466733" y="1570502"/>
            <a:ext cx="8470547" cy="439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생성된 저장소</a:t>
            </a:r>
            <a:endParaRPr/>
          </a:p>
        </p:txBody>
      </p:sp>
      <p:pic>
        <p:nvPicPr>
          <p:cNvPr id="695" name="Google Shape;69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6595" y="3756619"/>
            <a:ext cx="4284167" cy="2381422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45"/>
          <p:cNvSpPr txBox="1"/>
          <p:nvPr/>
        </p:nvSpPr>
        <p:spPr>
          <a:xfrm>
            <a:off x="7535119" y="2180527"/>
            <a:ext cx="1188000" cy="306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7" name="Google Shape;697;p45"/>
          <p:cNvCxnSpPr>
            <a:stCxn id="696" idx="2"/>
          </p:cNvCxnSpPr>
          <p:nvPr/>
        </p:nvCxnSpPr>
        <p:spPr>
          <a:xfrm flipH="1">
            <a:off x="6724819" y="2486527"/>
            <a:ext cx="1404300" cy="1270200"/>
          </a:xfrm>
          <a:prstGeom prst="straightConnector1">
            <a:avLst/>
          </a:prstGeom>
          <a:noFill/>
          <a:ln cap="flat" cmpd="sng" w="9525">
            <a:solidFill>
              <a:srgbClr val="27A0B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8" name="Google Shape;698;p4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4" name="Google Shape;704;p4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5" name="Google Shape;705;p4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46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프로젝트 선택 후 마우스 우 클릭</a:t>
            </a:r>
            <a:endParaRPr/>
          </a:p>
        </p:txBody>
      </p:sp>
      <p:sp>
        <p:nvSpPr>
          <p:cNvPr id="707" name="Google Shape;707;p4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6"/>
          <p:cNvSpPr txBox="1"/>
          <p:nvPr/>
        </p:nvSpPr>
        <p:spPr>
          <a:xfrm>
            <a:off x="300256" y="63081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Push(원격저장소에 데이터 저장)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224" y="2071516"/>
            <a:ext cx="7153275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5" name="Google Shape;715;p4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6" name="Google Shape;716;p47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Push(원격저장소에 데이터 저장)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717" name="Google Shape;717;p4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47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7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4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6.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7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2" name="Google Shape;72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757" y="2195267"/>
            <a:ext cx="4110188" cy="407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0616" y="2218613"/>
            <a:ext cx="4110187" cy="4078014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47"/>
          <p:cNvSpPr txBox="1"/>
          <p:nvPr/>
        </p:nvSpPr>
        <p:spPr>
          <a:xfrm>
            <a:off x="1587567" y="4385919"/>
            <a:ext cx="26009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Github에 접속할 때 쓰는 id와 비밀번호 기록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4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1" name="Google Shape;731;p48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Push(원격저장소에 데이터 저장)</a:t>
            </a:r>
            <a:endParaRPr b="1" sz="4000">
              <a:solidFill>
                <a:srgbClr val="1C314E"/>
              </a:solidFill>
            </a:endParaRPr>
          </a:p>
        </p:txBody>
      </p:sp>
      <p:sp>
        <p:nvSpPr>
          <p:cNvPr id="732" name="Google Shape;732;p4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48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6.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48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6" name="Google Shape;73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928" y="1671376"/>
            <a:ext cx="4046395" cy="401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7176" y="1671376"/>
            <a:ext cx="4731696" cy="327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4"/>
          <p:cNvSpPr txBox="1"/>
          <p:nvPr>
            <p:ph type="title"/>
          </p:nvPr>
        </p:nvSpPr>
        <p:spPr>
          <a:xfrm>
            <a:off x="256544" y="700126"/>
            <a:ext cx="8308722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Git 특징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"/>
          <p:cNvSpPr txBox="1"/>
          <p:nvPr/>
        </p:nvSpPr>
        <p:spPr>
          <a:xfrm>
            <a:off x="263455" y="1572440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기존 리눅스 커널의 버전 컨트롤을 하는 Bitkeeper를 대체하기 위해서 나온 새로운 버전 컨트롤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속도에 중점을 둔 분산형 버전 관리 시스템(DVCS)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대형 프로젝트에서 효과적임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Commit은 로컬 저장소에서 이루어짐</a:t>
            </a: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push라는 동작으로 원격 저장소에 반영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네트워크에 접근하거나 중앙 서버에 의존하지 않음</a:t>
            </a: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GNU 일반 공중 사용 허가서 v2 하에 배포되는 자유 소프트웨어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3" name="Google Shape;743;p49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4" name="Google Shape;744;p49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49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9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49"/>
          <p:cNvSpPr txBox="1"/>
          <p:nvPr/>
        </p:nvSpPr>
        <p:spPr>
          <a:xfrm>
            <a:off x="364803" y="593629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Push(원격저장소에 데이터 저장)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9"/>
          <p:cNvSpPr txBox="1"/>
          <p:nvPr/>
        </p:nvSpPr>
        <p:spPr>
          <a:xfrm>
            <a:off x="466733" y="1570502"/>
            <a:ext cx="8470547" cy="439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github 페이지 새로고침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9" name="Google Shape;74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029" y="2167701"/>
            <a:ext cx="54578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5" name="Google Shape;755;p5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6" name="Google Shape;756;p5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50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github 에서 확인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5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원격저장소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0"/>
          <p:cNvSpPr txBox="1"/>
          <p:nvPr/>
        </p:nvSpPr>
        <p:spPr>
          <a:xfrm>
            <a:off x="364803" y="564133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Push(원격저장소에 데이터 저장)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0" name="Google Shape;76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183" y="2167701"/>
            <a:ext cx="478155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1"/>
          <p:cNvSpPr txBox="1"/>
          <p:nvPr>
            <p:ph type="ctrTitle"/>
          </p:nvPr>
        </p:nvSpPr>
        <p:spPr>
          <a:xfrm>
            <a:off x="231054" y="2425349"/>
            <a:ext cx="7831492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7" name="Google Shape;767;p51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8" name="Google Shape;768;p51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-KR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4" name="Google Shape;774;p5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5" name="Google Shape;775;p52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5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5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52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github에 공개된 다른 프로젝트를 가져와서 바꿔보고 싶다면?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찾고자 하는 프로젝트 입력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복제하고자 하는 프로젝트 선택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Fork 클릭(자신의 repository로 복제됨)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9" name="Google Shape;77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484" y="2456418"/>
            <a:ext cx="33909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52"/>
          <p:cNvPicPr preferRelativeResize="0"/>
          <p:nvPr/>
        </p:nvPicPr>
        <p:blipFill rotWithShape="1">
          <a:blip r:embed="rId4">
            <a:alphaModFix/>
          </a:blip>
          <a:srcRect b="0" l="-406" r="0" t="11127"/>
          <a:stretch/>
        </p:blipFill>
        <p:spPr>
          <a:xfrm>
            <a:off x="756746" y="3762703"/>
            <a:ext cx="5365752" cy="13348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1" name="Google Shape;781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46" y="5695051"/>
            <a:ext cx="3352800" cy="5524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7" name="Google Shape;787;p53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8" name="Google Shape;788;p53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53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53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53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53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53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[File]-[import]-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Google Shape;79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076" y="1646702"/>
            <a:ext cx="48768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069" y="4085964"/>
            <a:ext cx="48768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1" name="Google Shape;801;p54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2" name="Google Shape;802;p54"/>
          <p:cNvSpPr txBox="1"/>
          <p:nvPr>
            <p:ph type="title"/>
          </p:nvPr>
        </p:nvSpPr>
        <p:spPr>
          <a:xfrm>
            <a:off x="263455" y="800091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4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54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54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5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54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8" name="Google Shape;80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0451" y="1825746"/>
            <a:ext cx="4187427" cy="4449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197" y="1825746"/>
            <a:ext cx="4278860" cy="443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5" name="Google Shape;815;p5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6" name="Google Shape;816;p55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5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55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5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5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55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55"/>
          <p:cNvSpPr txBox="1"/>
          <p:nvPr/>
        </p:nvSpPr>
        <p:spPr>
          <a:xfrm>
            <a:off x="5102305" y="1657363"/>
            <a:ext cx="36362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프로젝트가 저장될 임의의 폴더 지정</a:t>
            </a:r>
            <a:endParaRPr/>
          </a:p>
        </p:txBody>
      </p:sp>
      <p:pic>
        <p:nvPicPr>
          <p:cNvPr id="823" name="Google Shape;82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197" y="1433319"/>
            <a:ext cx="4641255" cy="481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9" name="Google Shape;829;p5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0" name="Google Shape;830;p56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5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56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56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5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56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6" name="Google Shape;83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256" y="1499926"/>
            <a:ext cx="4867275" cy="51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56"/>
          <p:cNvSpPr txBox="1"/>
          <p:nvPr/>
        </p:nvSpPr>
        <p:spPr>
          <a:xfrm>
            <a:off x="5339255" y="1570502"/>
            <a:ext cx="34960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새롭게 프로젝트를 만들면서 import 해야 함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3" name="Google Shape;843;p5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4" name="Google Shape;844;p57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5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57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57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5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57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0" name="Google Shape;85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43" y="1494302"/>
            <a:ext cx="3965120" cy="382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57"/>
          <p:cNvPicPr preferRelativeResize="0"/>
          <p:nvPr/>
        </p:nvPicPr>
        <p:blipFill rotWithShape="1">
          <a:blip r:embed="rId4">
            <a:alphaModFix/>
          </a:blip>
          <a:srcRect b="52483" l="0" r="0" t="0"/>
          <a:stretch/>
        </p:blipFill>
        <p:spPr>
          <a:xfrm>
            <a:off x="4433000" y="1570502"/>
            <a:ext cx="4490203" cy="293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7" name="Google Shape;857;p5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8" name="Google Shape;858;p58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복제(clone)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5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58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58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5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복제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58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4" name="Google Shape;86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4362" y="700126"/>
            <a:ext cx="4391670" cy="6037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5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5"/>
          <p:cNvSpPr txBox="1"/>
          <p:nvPr>
            <p:ph type="title"/>
          </p:nvPr>
        </p:nvSpPr>
        <p:spPr>
          <a:xfrm>
            <a:off x="256544" y="700126"/>
            <a:ext cx="8308722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Git 특징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61" y="2825584"/>
            <a:ext cx="7162159" cy="320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/>
        </p:nvSpPr>
        <p:spPr>
          <a:xfrm>
            <a:off x="263455" y="1572440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시간순으로 프로젝트의 스냅샷 저장</a:t>
            </a:r>
            <a:endParaRPr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파일이 달라지지 않으면 파일을 저장하지 않음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9"/>
          <p:cNvSpPr txBox="1"/>
          <p:nvPr>
            <p:ph type="ctrTitle"/>
          </p:nvPr>
        </p:nvSpPr>
        <p:spPr>
          <a:xfrm>
            <a:off x="231054" y="2425349"/>
            <a:ext cx="7831492" cy="104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협업(Collaboration)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1" name="Google Shape;871;p59"/>
          <p:cNvCxnSpPr/>
          <p:nvPr/>
        </p:nvCxnSpPr>
        <p:spPr>
          <a:xfrm>
            <a:off x="364803" y="3434686"/>
            <a:ext cx="8406000" cy="0"/>
          </a:xfrm>
          <a:prstGeom prst="straightConnector1">
            <a:avLst/>
          </a:prstGeom>
          <a:noFill/>
          <a:ln cap="flat" cmpd="sng" w="12700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2" name="Google Shape;872;p59"/>
          <p:cNvSpPr txBox="1"/>
          <p:nvPr/>
        </p:nvSpPr>
        <p:spPr>
          <a:xfrm>
            <a:off x="264463" y="6387291"/>
            <a:ext cx="3204878" cy="456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ko-KR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이 문서는 나눔글꼴로 작성되었습니다. </a:t>
            </a:r>
            <a:r>
              <a:rPr lang="ko-KR" sz="800" u="sng">
                <a:solidFill>
                  <a:srgbClr val="4495D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설치하기</a:t>
            </a:r>
            <a:endParaRPr sz="800" u="sng">
              <a:solidFill>
                <a:srgbClr val="4495D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8" name="Google Shape;878;p60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9" name="Google Shape;879;p60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협업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60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60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60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60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5. 협업하기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60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60"/>
          <p:cNvSpPr txBox="1"/>
          <p:nvPr/>
        </p:nvSpPr>
        <p:spPr>
          <a:xfrm>
            <a:off x="235709" y="16848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github에 협업할 프로젝트 생성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생성된 프로젝트 클릭 후 [Settings] 클릭 =&gt; [Collaborators] 클릭 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6" name="Google Shape;88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256" y="2134117"/>
            <a:ext cx="4314825" cy="876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887" name="Google Shape;887;p60"/>
          <p:cNvGrpSpPr/>
          <p:nvPr/>
        </p:nvGrpSpPr>
        <p:grpSpPr>
          <a:xfrm>
            <a:off x="586668" y="3933564"/>
            <a:ext cx="5780977" cy="1971868"/>
            <a:chOff x="687033" y="3924435"/>
            <a:chExt cx="5780977" cy="1971868"/>
          </a:xfrm>
        </p:grpSpPr>
        <p:pic>
          <p:nvPicPr>
            <p:cNvPr id="888" name="Google Shape;888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7033" y="3924435"/>
              <a:ext cx="5780977" cy="1971868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889" name="Google Shape;889;p60"/>
            <p:cNvSpPr txBox="1"/>
            <p:nvPr/>
          </p:nvSpPr>
          <p:spPr>
            <a:xfrm>
              <a:off x="1765738" y="5495441"/>
              <a:ext cx="24909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협업할 대상자 추가</a:t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5" name="Google Shape;895;p61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6" name="Google Shape;896;p61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협업하기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6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61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61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61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5. 협업하기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61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61"/>
          <p:cNvSpPr txBox="1"/>
          <p:nvPr/>
        </p:nvSpPr>
        <p:spPr>
          <a:xfrm>
            <a:off x="235709" y="16848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초대한 후 상대방의 수락 기다리기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요청받은 대상자는 github 회원가입시 쓴 이메일에 로그인 하여 초대장을 수락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3" name="Google Shape;90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776" y="3933564"/>
            <a:ext cx="4181475" cy="198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4" name="Google Shape;90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776" y="2074166"/>
            <a:ext cx="3924300" cy="1038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0" name="Google Shape;910;p62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1" name="Google Shape;911;p62"/>
          <p:cNvSpPr txBox="1"/>
          <p:nvPr>
            <p:ph type="title"/>
          </p:nvPr>
        </p:nvSpPr>
        <p:spPr>
          <a:xfrm>
            <a:off x="256543" y="700126"/>
            <a:ext cx="8466576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</a:rPr>
              <a:t>협업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62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62"/>
          <p:cNvSpPr txBox="1"/>
          <p:nvPr/>
        </p:nvSpPr>
        <p:spPr>
          <a:xfrm>
            <a:off x="452656" y="17229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62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5. 협업하기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62"/>
          <p:cNvSpPr txBox="1"/>
          <p:nvPr/>
        </p:nvSpPr>
        <p:spPr>
          <a:xfrm>
            <a:off x="364803" y="16467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62"/>
          <p:cNvSpPr txBox="1"/>
          <p:nvPr/>
        </p:nvSpPr>
        <p:spPr>
          <a:xfrm>
            <a:off x="300256" y="1570502"/>
            <a:ext cx="8470547" cy="472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팀 프로젝트시 제일 먼저 [pull] 먼저 진행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다음에 [push] 진행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3D3C3E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코드의 중복, 충돌의 위험성 제거</a:t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6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6"/>
          <p:cNvSpPr txBox="1"/>
          <p:nvPr>
            <p:ph type="title"/>
          </p:nvPr>
        </p:nvSpPr>
        <p:spPr>
          <a:xfrm>
            <a:off x="256544" y="700126"/>
            <a:ext cx="8308722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Git 영역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263455" y="1572441"/>
            <a:ext cx="8658549" cy="305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82575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05" y="1877569"/>
            <a:ext cx="7758247" cy="4241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 txBox="1"/>
          <p:nvPr/>
        </p:nvSpPr>
        <p:spPr>
          <a:xfrm>
            <a:off x="3550089" y="1586180"/>
            <a:ext cx="2025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영역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6563733" y="6119488"/>
            <a:ext cx="2008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Commited 상태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3842835" y="6119488"/>
            <a:ext cx="2008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Staged 상태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1274046" y="6119488"/>
            <a:ext cx="2008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Modified 상태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7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7"/>
          <p:cNvSpPr txBox="1"/>
          <p:nvPr>
            <p:ph type="title"/>
          </p:nvPr>
        </p:nvSpPr>
        <p:spPr>
          <a:xfrm>
            <a:off x="256544" y="700126"/>
            <a:ext cx="8308722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파일의 라이프 사이클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"/>
          <p:cNvSpPr txBox="1"/>
          <p:nvPr/>
        </p:nvSpPr>
        <p:spPr>
          <a:xfrm>
            <a:off x="263455" y="1572440"/>
            <a:ext cx="8658549" cy="4737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워킹 디렉토리  - Tracked(관리대상) 와 Untracked(비 관리대상)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Char char="•"/>
            </a:pPr>
            <a:r>
              <a:rPr b="1" lang="ko-KR" sz="2000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Tracked </a:t>
            </a:r>
            <a:endParaRPr b="1" sz="2000">
              <a:solidFill>
                <a:srgbClr val="3D3C3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AutoNum type="arabicPeriod"/>
            </a:pPr>
            <a:r>
              <a:rPr b="1" i="0" lang="ko-KR" sz="20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Unmodified(수정하지 않음)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AutoNum type="arabicPeriod"/>
            </a:pPr>
            <a:r>
              <a:rPr b="1" i="0" lang="ko-KR" sz="20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Modified(수정함)</a:t>
            </a:r>
            <a:endParaRPr/>
          </a:p>
          <a:p>
            <a:pPr indent="-4572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D3C3E"/>
              </a:buClr>
              <a:buSzPts val="2000"/>
              <a:buFont typeface="Arial"/>
              <a:buAutoNum type="arabicPeriod"/>
            </a:pPr>
            <a:r>
              <a:rPr b="1" i="0" lang="ko-KR" sz="2000" u="none" cap="none" strike="noStrike">
                <a:solidFill>
                  <a:srgbClr val="3D3C3E"/>
                </a:solidFill>
                <a:latin typeface="Arial"/>
                <a:ea typeface="Arial"/>
                <a:cs typeface="Arial"/>
                <a:sym typeface="Arial"/>
              </a:rPr>
              <a:t>Staged(커밋으로 저장소에 기록할 상태)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버전관리시스템</a:t>
            </a:r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8"/>
          <p:cNvCxnSpPr/>
          <p:nvPr/>
        </p:nvCxnSpPr>
        <p:spPr>
          <a:xfrm>
            <a:off x="364803" y="547859"/>
            <a:ext cx="8406000" cy="0"/>
          </a:xfrm>
          <a:prstGeom prst="straightConnector1">
            <a:avLst/>
          </a:prstGeom>
          <a:noFill/>
          <a:ln cap="flat" cmpd="sng" w="9525">
            <a:solidFill>
              <a:srgbClr val="1C31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8"/>
          <p:cNvSpPr txBox="1"/>
          <p:nvPr>
            <p:ph type="title"/>
          </p:nvPr>
        </p:nvSpPr>
        <p:spPr>
          <a:xfrm>
            <a:off x="256544" y="700126"/>
            <a:ext cx="8308722" cy="580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314E"/>
              </a:buClr>
              <a:buSzPts val="4000"/>
              <a:buFont typeface="Arial"/>
              <a:buNone/>
            </a:pPr>
            <a:r>
              <a:rPr b="1" lang="ko-KR" sz="4000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파일의 라이프 사이클</a:t>
            </a:r>
            <a:endParaRPr b="1" sz="4000">
              <a:solidFill>
                <a:srgbClr val="1C314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8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744" y="2060448"/>
            <a:ext cx="7548512" cy="323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사용자 지정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2011-08-24T01:05:33Z</dcterms:created>
  <dc:creator>네이버 한글캠페인</dc:creator>
</cp:coreProperties>
</file>