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4" r:id="rId2"/>
    <p:sldId id="284" r:id="rId3"/>
    <p:sldId id="285" r:id="rId4"/>
    <p:sldId id="286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45E7D-7E9D-4E5B-8A38-0F0EDDF51CA2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A2C4F-64FE-45D5-8520-3E06DBD21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4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-and-news-by-daragon9.tistory.com/58?category=701756" TargetMode="External"/><Relationship Id="rId2" Type="http://schemas.openxmlformats.org/officeDocument/2006/relationships/hyperlink" Target="http://www.dodomira.com/2016/04/21/arima_in_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texts.com/fppkr/seasonal-arima.html#fig:euretail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ARIMA</a:t>
            </a: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모형을 이용한 양파가격 시계열분석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115AA-9D41-4E7D-AB50-1AEDEC0EF9E3}"/>
              </a:ext>
            </a:extLst>
          </p:cNvPr>
          <p:cNvSpPr txBox="1"/>
          <p:nvPr/>
        </p:nvSpPr>
        <p:spPr>
          <a:xfrm>
            <a:off x="943699" y="1217447"/>
            <a:ext cx="40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안정성 확인</a:t>
            </a:r>
          </a:p>
        </p:txBody>
      </p:sp>
      <p:pic>
        <p:nvPicPr>
          <p:cNvPr id="1025" name="_x611801104" descr="EMB000071f011cf">
            <a:extLst>
              <a:ext uri="{FF2B5EF4-FFF2-40B4-BE49-F238E27FC236}">
                <a16:creationId xmlns:a16="http://schemas.microsoft.com/office/drawing/2014/main" id="{40808898-5F34-4361-BFD3-A4D0614E6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4" b="2171"/>
          <a:stretch>
            <a:fillRect/>
          </a:stretch>
        </p:blipFill>
        <p:spPr bwMode="auto">
          <a:xfrm>
            <a:off x="1531634" y="1862482"/>
            <a:ext cx="3622675" cy="287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611439304" descr="EMB000071f011d1">
            <a:extLst>
              <a:ext uri="{FF2B5EF4-FFF2-40B4-BE49-F238E27FC236}">
                <a16:creationId xmlns:a16="http://schemas.microsoft.com/office/drawing/2014/main" id="{C290CFBA-6B92-4287-9ADC-D202A88F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6" b="2394"/>
          <a:stretch>
            <a:fillRect/>
          </a:stretch>
        </p:blipFill>
        <p:spPr bwMode="auto">
          <a:xfrm>
            <a:off x="6409676" y="1250096"/>
            <a:ext cx="3907673" cy="350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F99392-0C81-4AF6-A576-C3A20D3D00CF}"/>
              </a:ext>
            </a:extLst>
          </p:cNvPr>
          <p:cNvSpPr txBox="1"/>
          <p:nvPr/>
        </p:nvSpPr>
        <p:spPr>
          <a:xfrm>
            <a:off x="1074197" y="5013101"/>
            <a:ext cx="980094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시간에 따른 양파 가격을 그래프로 나타내 보았다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시간의 추이에 따라 평균과 분산이 변하므로 </a:t>
            </a:r>
            <a:r>
              <a:rPr lang="ko-KR" altLang="en-US" dirty="0">
                <a:solidFill>
                  <a:srgbClr val="FF0000"/>
                </a:solidFill>
              </a:rPr>
              <a:t>안정적인 시계열이 아닌</a:t>
            </a:r>
            <a:r>
              <a:rPr lang="ko-KR" altLang="en-US" dirty="0"/>
              <a:t> 것으로 판단되며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계절성이 존재</a:t>
            </a:r>
            <a:r>
              <a:rPr lang="ko-KR" altLang="en-US" dirty="0"/>
              <a:t>한다는 것을 알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ARIMA</a:t>
            </a: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모형을 이용한 양파가격 시계열분석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3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115AA-9D41-4E7D-AB50-1AEDEC0EF9E3}"/>
              </a:ext>
            </a:extLst>
          </p:cNvPr>
          <p:cNvSpPr txBox="1"/>
          <p:nvPr/>
        </p:nvSpPr>
        <p:spPr>
          <a:xfrm>
            <a:off x="943699" y="1217447"/>
            <a:ext cx="40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안정성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ACBE3-FD04-4A06-B51F-E52DD80445A5}"/>
              </a:ext>
            </a:extLst>
          </p:cNvPr>
          <p:cNvSpPr txBox="1"/>
          <p:nvPr/>
        </p:nvSpPr>
        <p:spPr>
          <a:xfrm>
            <a:off x="1083075" y="1935332"/>
            <a:ext cx="9605639" cy="3962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더 정확한 분석을 위해 </a:t>
            </a:r>
            <a:r>
              <a:rPr lang="en-US" altLang="ko-KR" dirty="0"/>
              <a:t>Dickey-Fuller </a:t>
            </a:r>
            <a:r>
              <a:rPr lang="ko-KR" altLang="en-US" dirty="0" err="1"/>
              <a:t>단위근</a:t>
            </a:r>
            <a:r>
              <a:rPr lang="ko-KR" altLang="en-US" dirty="0"/>
              <a:t> 검정을 시행하여 시계열이 안정적 시계열인지 여부를 확인하였다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&gt; </a:t>
            </a:r>
            <a:r>
              <a:rPr lang="en-US" altLang="ko-KR" sz="1400" dirty="0" err="1"/>
              <a:t>adf.test</a:t>
            </a:r>
            <a:r>
              <a:rPr lang="en-US" altLang="ko-KR" sz="1400" dirty="0"/>
              <a:t>(data, k=0)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	Augmented Dickey-Fuller Test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data: data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Dickey-Fuller = -2.3659, Lag order = 0, </a:t>
            </a:r>
            <a:r>
              <a:rPr lang="en-US" altLang="ko-KR" sz="1400" dirty="0">
                <a:solidFill>
                  <a:srgbClr val="FF0000"/>
                </a:solidFill>
              </a:rPr>
              <a:t>p-value = 0.4258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alternative hypothesis: stationary</a:t>
            </a:r>
          </a:p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p-value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0.4258</a:t>
            </a:r>
            <a:r>
              <a:rPr lang="ko-KR" altLang="en-US" dirty="0">
                <a:solidFill>
                  <a:srgbClr val="FF0000"/>
                </a:solidFill>
              </a:rPr>
              <a:t>으로 </a:t>
            </a:r>
            <a:r>
              <a:rPr lang="en-US" altLang="ko-KR" dirty="0">
                <a:solidFill>
                  <a:srgbClr val="FF0000"/>
                </a:solidFill>
              </a:rPr>
              <a:t>0.05</a:t>
            </a:r>
            <a:r>
              <a:rPr lang="ko-KR" altLang="en-US" dirty="0">
                <a:solidFill>
                  <a:srgbClr val="FF0000"/>
                </a:solidFill>
              </a:rPr>
              <a:t>보다 크므로 </a:t>
            </a:r>
            <a:r>
              <a:rPr lang="ko-KR" altLang="en-US" dirty="0"/>
              <a:t>평균이 비정상적인 것으로 판단한다</a:t>
            </a:r>
            <a:r>
              <a:rPr lang="en-US" altLang="ko-KR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안정적인 시계열이 아니다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9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ARIMA</a:t>
            </a: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모형을 이용한 양파가격 시계열분석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3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115AA-9D41-4E7D-AB50-1AEDEC0EF9E3}"/>
              </a:ext>
            </a:extLst>
          </p:cNvPr>
          <p:cNvSpPr txBox="1"/>
          <p:nvPr/>
        </p:nvSpPr>
        <p:spPr>
          <a:xfrm>
            <a:off x="943699" y="1217447"/>
            <a:ext cx="40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안정적 시계열로 변환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ACBE3-FD04-4A06-B51F-E52DD80445A5}"/>
              </a:ext>
            </a:extLst>
          </p:cNvPr>
          <p:cNvSpPr txBox="1"/>
          <p:nvPr/>
        </p:nvSpPr>
        <p:spPr>
          <a:xfrm>
            <a:off x="1074197" y="2009090"/>
            <a:ext cx="9605639" cy="354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안정적 시계열로 바꾸기 위해 차분과 로그함수를 적용했고</a:t>
            </a:r>
            <a:r>
              <a:rPr lang="en-US" altLang="ko-KR" dirty="0"/>
              <a:t>, </a:t>
            </a:r>
            <a:r>
              <a:rPr lang="ko-KR" altLang="en-US" dirty="0"/>
              <a:t>데이터에 계절성이 존재하므로 계절성 차분도 실행했다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&gt; </a:t>
            </a:r>
            <a:r>
              <a:rPr lang="en-US" altLang="ko-KR" sz="1400" dirty="0" err="1"/>
              <a:t>adf.test</a:t>
            </a:r>
            <a:r>
              <a:rPr lang="en-US" altLang="ko-KR" sz="1400" dirty="0"/>
              <a:t>(diff(diff(log(data)),12), k=0)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	Augmented Dickey-Fuller Test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data: diff(diff(log(data)), 12)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Dickey-Fuller = -5.6584, Lag order = 0, </a:t>
            </a:r>
            <a:r>
              <a:rPr lang="en-US" altLang="ko-KR" sz="1400" dirty="0">
                <a:solidFill>
                  <a:srgbClr val="FF0000"/>
                </a:solidFill>
              </a:rPr>
              <a:t>p-value = 0.01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alternative hypothesis: stationary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p-value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0.05</a:t>
            </a:r>
            <a:r>
              <a:rPr lang="ko-KR" altLang="en-US" dirty="0">
                <a:solidFill>
                  <a:srgbClr val="FF0000"/>
                </a:solidFill>
              </a:rPr>
              <a:t>보다 작으므로</a:t>
            </a:r>
            <a:r>
              <a:rPr lang="ko-KR" altLang="en-US" dirty="0"/>
              <a:t> 안정적 시계열이다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9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ARIMA</a:t>
            </a: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모형을 이용한 양파가격 시계열분석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3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115AA-9D41-4E7D-AB50-1AEDEC0EF9E3}"/>
              </a:ext>
            </a:extLst>
          </p:cNvPr>
          <p:cNvSpPr txBox="1"/>
          <p:nvPr/>
        </p:nvSpPr>
        <p:spPr>
          <a:xfrm>
            <a:off x="943699" y="1217447"/>
            <a:ext cx="40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최적화된 파라미터 찾기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ACBE3-FD04-4A06-B51F-E52DD80445A5}"/>
              </a:ext>
            </a:extLst>
          </p:cNvPr>
          <p:cNvSpPr txBox="1"/>
          <p:nvPr/>
        </p:nvSpPr>
        <p:spPr>
          <a:xfrm>
            <a:off x="1083075" y="1926403"/>
            <a:ext cx="9605639" cy="420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AR </a:t>
            </a:r>
            <a:r>
              <a:rPr lang="ko-KR" altLang="en-US" dirty="0"/>
              <a:t>모형의 </a:t>
            </a:r>
            <a:r>
              <a:rPr lang="en-US" altLang="ko-KR" dirty="0"/>
              <a:t>p </a:t>
            </a:r>
            <a:r>
              <a:rPr lang="ko-KR" altLang="en-US" dirty="0"/>
              <a:t>차수</a:t>
            </a:r>
            <a:r>
              <a:rPr lang="en-US" altLang="ko-KR" dirty="0"/>
              <a:t>,</a:t>
            </a:r>
            <a:r>
              <a:rPr lang="ko-KR" altLang="en-US" dirty="0"/>
              <a:t> 차분 차수 </a:t>
            </a:r>
            <a:r>
              <a:rPr lang="en-US" altLang="ko-KR" dirty="0"/>
              <a:t>d,</a:t>
            </a:r>
            <a:r>
              <a:rPr lang="ko-KR" altLang="en-US" dirty="0"/>
              <a:t> </a:t>
            </a:r>
            <a:r>
              <a:rPr lang="en-US" altLang="ko-KR" dirty="0"/>
              <a:t>MA </a:t>
            </a:r>
            <a:r>
              <a:rPr lang="ko-KR" altLang="en-US" dirty="0"/>
              <a:t>의 </a:t>
            </a:r>
            <a:r>
              <a:rPr lang="en-US" altLang="ko-KR" dirty="0"/>
              <a:t>q </a:t>
            </a:r>
            <a:r>
              <a:rPr lang="ko-KR" altLang="en-US" dirty="0"/>
              <a:t>차수</a:t>
            </a:r>
            <a:r>
              <a:rPr lang="en-US" altLang="ko-KR" dirty="0"/>
              <a:t>, </a:t>
            </a:r>
            <a:r>
              <a:rPr lang="ko-KR" altLang="en-US" dirty="0"/>
              <a:t>계절성 파라미터인 </a:t>
            </a:r>
            <a:r>
              <a:rPr lang="en-US" altLang="ko-KR" dirty="0"/>
              <a:t>P , D , Q</a:t>
            </a:r>
            <a:r>
              <a:rPr lang="ko-KR" altLang="en-US" dirty="0"/>
              <a:t>를 결정해야한다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auto.arima</a:t>
            </a:r>
            <a:r>
              <a:rPr lang="en-US" altLang="ko-KR" dirty="0"/>
              <a:t> </a:t>
            </a:r>
            <a:r>
              <a:rPr lang="ko-KR" altLang="en-US" dirty="0"/>
              <a:t>함수를 이용하면 </a:t>
            </a:r>
            <a:r>
              <a:rPr lang="en-US" altLang="ko-KR" dirty="0" err="1">
                <a:solidFill>
                  <a:srgbClr val="FF0000"/>
                </a:solidFill>
              </a:rPr>
              <a:t>AICc</a:t>
            </a:r>
            <a:r>
              <a:rPr lang="ko-KR" altLang="en-US" dirty="0">
                <a:solidFill>
                  <a:srgbClr val="FF0000"/>
                </a:solidFill>
              </a:rPr>
              <a:t>값이 가장 작은</a:t>
            </a:r>
            <a:r>
              <a:rPr lang="ko-KR" altLang="en-US" dirty="0"/>
              <a:t> 모델을 골라준다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&gt; </a:t>
            </a:r>
            <a:r>
              <a:rPr lang="en-US" altLang="ko-KR" sz="1400" dirty="0" err="1"/>
              <a:t>auto.arima</a:t>
            </a:r>
            <a:r>
              <a:rPr lang="en-US" altLang="ko-KR" sz="1400" dirty="0"/>
              <a:t>(diff(diff(log(data)),12),d=1,D=1)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Series: diff(diff(log(data)), 12)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ARIMA(0,1,0)(1,1,0)[12]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Coefficients: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sar1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-0.6620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 err="1"/>
              <a:t>s.e.</a:t>
            </a:r>
            <a:r>
              <a:rPr lang="en-US" altLang="ko-KR" sz="1400" dirty="0"/>
              <a:t> 0.1027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sigma^2 estimated as 0.2136: log likelihood=-40.48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AIC=84.96 </a:t>
            </a:r>
            <a:r>
              <a:rPr lang="en-US" altLang="ko-KR" sz="1400" dirty="0" err="1"/>
              <a:t>AICc</a:t>
            </a:r>
            <a:r>
              <a:rPr lang="en-US" altLang="ko-KR" sz="1400" dirty="0"/>
              <a:t>=85.18 BIC=89.09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8A7E6-98F9-4573-AB65-E5F1C574CB8D}"/>
              </a:ext>
            </a:extLst>
          </p:cNvPr>
          <p:cNvSpPr txBox="1"/>
          <p:nvPr/>
        </p:nvSpPr>
        <p:spPr>
          <a:xfrm>
            <a:off x="6359372" y="3723196"/>
            <a:ext cx="474955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차분계수와 계절성 차분계수를 </a:t>
            </a:r>
            <a:r>
              <a:rPr lang="en-US" altLang="ko-KR" dirty="0"/>
              <a:t>1</a:t>
            </a:r>
            <a:r>
              <a:rPr lang="ko-KR" altLang="en-US" dirty="0"/>
              <a:t>로 설정한 </a:t>
            </a:r>
            <a:r>
              <a:rPr lang="en-US" altLang="ko-KR" dirty="0" err="1"/>
              <a:t>auto.arima</a:t>
            </a:r>
            <a:r>
              <a:rPr lang="ko-KR" altLang="en-US" dirty="0"/>
              <a:t>의 결과</a:t>
            </a:r>
            <a:r>
              <a:rPr lang="en-US" altLang="ko-KR" dirty="0"/>
              <a:t>, </a:t>
            </a:r>
            <a:r>
              <a:rPr lang="en-US" altLang="ko-KR" dirty="0" err="1"/>
              <a:t>AICc</a:t>
            </a:r>
            <a:r>
              <a:rPr lang="en-US" altLang="ko-KR" dirty="0"/>
              <a:t> </a:t>
            </a:r>
            <a:r>
              <a:rPr lang="ko-KR" altLang="en-US" dirty="0"/>
              <a:t>값이 가장 작은 </a:t>
            </a:r>
            <a:r>
              <a:rPr lang="en-US" altLang="ko-KR" dirty="0"/>
              <a:t>(0,1,0)(1,1,0)[12]</a:t>
            </a:r>
            <a:r>
              <a:rPr lang="ko-KR" altLang="en-US" dirty="0"/>
              <a:t>가 최적화된 파라미터이다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9FEE2-9B62-4E05-8CDD-A90831367A8F}"/>
              </a:ext>
            </a:extLst>
          </p:cNvPr>
          <p:cNvSpPr txBox="1"/>
          <p:nvPr/>
        </p:nvSpPr>
        <p:spPr>
          <a:xfrm>
            <a:off x="7466121" y="5648342"/>
            <a:ext cx="40482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AICc</a:t>
            </a:r>
            <a:r>
              <a:rPr lang="en-US" altLang="ko-KR" sz="1400" dirty="0"/>
              <a:t> : Akaike Information Criterion correction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ko-KR" altLang="en-US" sz="1400" dirty="0"/>
              <a:t>수정된 </a:t>
            </a:r>
            <a:r>
              <a:rPr lang="en-US" altLang="ko-KR" sz="1400" dirty="0"/>
              <a:t>Akaike </a:t>
            </a:r>
            <a:r>
              <a:rPr lang="ko-KR" altLang="en-US" sz="1400" dirty="0"/>
              <a:t>정보 기준</a:t>
            </a:r>
          </a:p>
        </p:txBody>
      </p:sp>
    </p:spTree>
    <p:extLst>
      <p:ext uri="{BB962C8B-B14F-4D97-AF65-F5344CB8AC3E}">
        <p14:creationId xmlns:p14="http://schemas.microsoft.com/office/powerpoint/2010/main" val="1594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ARIMA</a:t>
            </a: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모형을 이용한 양파가격 시계열분석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3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115AA-9D41-4E7D-AB50-1AEDEC0EF9E3}"/>
              </a:ext>
            </a:extLst>
          </p:cNvPr>
          <p:cNvSpPr txBox="1"/>
          <p:nvPr/>
        </p:nvSpPr>
        <p:spPr>
          <a:xfrm>
            <a:off x="943699" y="1217447"/>
            <a:ext cx="40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최적화된 파라미터 찾기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ACBE3-FD04-4A06-B51F-E52DD80445A5}"/>
              </a:ext>
            </a:extLst>
          </p:cNvPr>
          <p:cNvSpPr txBox="1"/>
          <p:nvPr/>
        </p:nvSpPr>
        <p:spPr>
          <a:xfrm>
            <a:off x="943699" y="2118736"/>
            <a:ext cx="4760204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dirty="0"/>
              <a:t>세가지 그래프 모두 점점 증가하거나</a:t>
            </a:r>
            <a:r>
              <a:rPr lang="en-US" altLang="ko-KR" dirty="0"/>
              <a:t>, </a:t>
            </a:r>
            <a:r>
              <a:rPr lang="ko-KR" altLang="en-US" dirty="0"/>
              <a:t>감소하거나 하는 뚜렷한 패턴이 있으면 </a:t>
            </a:r>
            <a:r>
              <a:rPr lang="en-US" altLang="ko-KR" dirty="0" err="1"/>
              <a:t>auto.arima</a:t>
            </a:r>
            <a:r>
              <a:rPr lang="en-US" altLang="ko-KR" dirty="0"/>
              <a:t> </a:t>
            </a:r>
            <a:r>
              <a:rPr lang="ko-KR" altLang="en-US" dirty="0"/>
              <a:t>를 사용해서 구한 파라미터가 모형의 가정을 만족하지 않는다고 할 수 있는데</a:t>
            </a:r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ko-KR" altLang="en-US" dirty="0"/>
              <a:t>뚜렷한 패턴이 없는 것으로 보아 대체로 가정을 만족한다고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E947E6-FC9E-4F02-BC6C-A17BFA41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14276736" descr="EMB000071f011dd">
            <a:extLst>
              <a:ext uri="{FF2B5EF4-FFF2-40B4-BE49-F238E27FC236}">
                <a16:creationId xmlns:a16="http://schemas.microsoft.com/office/drawing/2014/main" id="{A9D08D98-A6C7-4A68-9BE4-FF3925170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10" y="0"/>
            <a:ext cx="52555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7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ARIMA</a:t>
            </a: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모형을 이용한 양파가격 시계열분석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3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115AA-9D41-4E7D-AB50-1AEDEC0EF9E3}"/>
              </a:ext>
            </a:extLst>
          </p:cNvPr>
          <p:cNvSpPr txBox="1"/>
          <p:nvPr/>
        </p:nvSpPr>
        <p:spPr>
          <a:xfrm>
            <a:off x="943699" y="1217447"/>
            <a:ext cx="40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모형 선정하기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ACBE3-FD04-4A06-B51F-E52DD80445A5}"/>
              </a:ext>
            </a:extLst>
          </p:cNvPr>
          <p:cNvSpPr txBox="1"/>
          <p:nvPr/>
        </p:nvSpPr>
        <p:spPr>
          <a:xfrm>
            <a:off x="1083075" y="2022811"/>
            <a:ext cx="960563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err="1"/>
              <a:t>auto.arima</a:t>
            </a:r>
            <a:r>
              <a:rPr lang="ko-KR" altLang="en-US" dirty="0"/>
              <a:t>를 이용하여 구한 모델인 </a:t>
            </a:r>
            <a:r>
              <a:rPr lang="en-US" altLang="ko-KR" dirty="0"/>
              <a:t>(0,1,0)(1,1,0)[12]</a:t>
            </a:r>
            <a:r>
              <a:rPr lang="ko-KR" altLang="en-US" dirty="0"/>
              <a:t>를 포함하고</a:t>
            </a:r>
            <a:r>
              <a:rPr lang="en-US" altLang="ko-KR" dirty="0"/>
              <a:t>, </a:t>
            </a:r>
            <a:r>
              <a:rPr lang="ko-KR" altLang="en-US" dirty="0"/>
              <a:t>이와 유사한 </a:t>
            </a:r>
            <a:r>
              <a:rPr lang="en-US" altLang="ko-KR" dirty="0"/>
              <a:t>2</a:t>
            </a:r>
            <a:r>
              <a:rPr lang="ko-KR" altLang="en-US" dirty="0"/>
              <a:t>개의 모델을 후보로 결정하였다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모델</a:t>
            </a:r>
            <a:r>
              <a:rPr lang="en-US" altLang="ko-KR" dirty="0"/>
              <a:t>1 : (0,1,0)(1,1,0)[12]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모델</a:t>
            </a:r>
            <a:r>
              <a:rPr lang="en-US" altLang="ko-KR" dirty="0"/>
              <a:t>2 : (1,1,0)(1,1,0)[12]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모델</a:t>
            </a:r>
            <a:r>
              <a:rPr lang="en-US" altLang="ko-KR" dirty="0"/>
              <a:t>3 : (0,1,1)(1,1,0)[12]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7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ARIMA</a:t>
            </a: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모형을 이용한 양파가격 시계열분석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3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115AA-9D41-4E7D-AB50-1AEDEC0EF9E3}"/>
              </a:ext>
            </a:extLst>
          </p:cNvPr>
          <p:cNvSpPr txBox="1"/>
          <p:nvPr/>
        </p:nvSpPr>
        <p:spPr>
          <a:xfrm>
            <a:off x="943699" y="1217447"/>
            <a:ext cx="40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모형 선정하기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6DB63F-C008-439E-A92A-BE36B244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274FE8-B712-4020-902D-8396CE627BD6}"/>
              </a:ext>
            </a:extLst>
          </p:cNvPr>
          <p:cNvGrpSpPr/>
          <p:nvPr/>
        </p:nvGrpSpPr>
        <p:grpSpPr>
          <a:xfrm>
            <a:off x="849175" y="1885491"/>
            <a:ext cx="10493649" cy="3584357"/>
            <a:chOff x="849175" y="1941057"/>
            <a:chExt cx="10493649" cy="3584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EACBE3-FD04-4A06-B51F-E52DD80445A5}"/>
                </a:ext>
              </a:extLst>
            </p:cNvPr>
            <p:cNvSpPr txBox="1"/>
            <p:nvPr/>
          </p:nvSpPr>
          <p:spPr>
            <a:xfrm>
              <a:off x="849175" y="5071122"/>
              <a:ext cx="10493649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dirty="0"/>
                <a:t>     </a:t>
              </a:r>
              <a:r>
                <a:rPr lang="ko-KR" altLang="en-US" dirty="0"/>
                <a:t>모델</a:t>
              </a:r>
              <a:r>
                <a:rPr lang="en-US" altLang="ko-KR" dirty="0"/>
                <a:t>1 : (0,1,0)(1,1,0)[12]	    </a:t>
              </a:r>
              <a:r>
                <a:rPr lang="ko-KR" altLang="en-US" dirty="0"/>
                <a:t>모델</a:t>
              </a:r>
              <a:r>
                <a:rPr lang="en-US" altLang="ko-KR" dirty="0"/>
                <a:t>2 : (1,1,0)(1,1,0)[12]	   </a:t>
              </a:r>
              <a:r>
                <a:rPr lang="ko-KR" altLang="en-US" dirty="0"/>
                <a:t>모델</a:t>
              </a:r>
              <a:r>
                <a:rPr lang="en-US" altLang="ko-KR" dirty="0"/>
                <a:t>3 : (0,1,1)(1,1,0)[12]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D7CB13-1FF0-4181-859D-FADDCE098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175" y="1941057"/>
              <a:ext cx="10493649" cy="307112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C3C35F-46D5-4E4A-BAE5-10743714C5AB}"/>
              </a:ext>
            </a:extLst>
          </p:cNvPr>
          <p:cNvSpPr txBox="1"/>
          <p:nvPr/>
        </p:nvSpPr>
        <p:spPr>
          <a:xfrm>
            <a:off x="943699" y="5851703"/>
            <a:ext cx="1011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파란색으로 나타낸 </a:t>
            </a:r>
            <a:r>
              <a:rPr lang="en-US" altLang="ko-KR" dirty="0"/>
              <a:t>Test </a:t>
            </a:r>
            <a:r>
              <a:rPr lang="ko-KR" altLang="en-US" dirty="0"/>
              <a:t>데이터를 가장 잘 나타내는 모델</a:t>
            </a:r>
            <a:r>
              <a:rPr lang="en-US" altLang="ko-KR" dirty="0"/>
              <a:t>3</a:t>
            </a:r>
            <a:r>
              <a:rPr lang="ko-KR" altLang="en-US" dirty="0"/>
              <a:t>을 선택했다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0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ARIMA</a:t>
            </a: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모형을 이용한 양파가격 시계열분석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3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115AA-9D41-4E7D-AB50-1AEDEC0EF9E3}"/>
              </a:ext>
            </a:extLst>
          </p:cNvPr>
          <p:cNvSpPr txBox="1"/>
          <p:nvPr/>
        </p:nvSpPr>
        <p:spPr>
          <a:xfrm>
            <a:off x="943699" y="1217447"/>
            <a:ext cx="40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/>
              <a:t>5. </a:t>
            </a:r>
            <a:r>
              <a:rPr lang="ko-KR" altLang="en-US" sz="2000" dirty="0"/>
              <a:t>미래 추세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ACBE3-FD04-4A06-B51F-E52DD80445A5}"/>
              </a:ext>
            </a:extLst>
          </p:cNvPr>
          <p:cNvSpPr txBox="1"/>
          <p:nvPr/>
        </p:nvSpPr>
        <p:spPr>
          <a:xfrm>
            <a:off x="6259739" y="2078953"/>
            <a:ext cx="494141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/>
              <a:t>양파가 </a:t>
            </a:r>
            <a:r>
              <a:rPr lang="ko-KR" altLang="en-US" dirty="0">
                <a:solidFill>
                  <a:srgbClr val="FF0000"/>
                </a:solidFill>
              </a:rPr>
              <a:t>출하시기인 </a:t>
            </a:r>
            <a:r>
              <a:rPr lang="en-US" altLang="ko-KR" dirty="0">
                <a:solidFill>
                  <a:srgbClr val="FF0000"/>
                </a:solidFill>
              </a:rPr>
              <a:t>5~7</a:t>
            </a:r>
            <a:r>
              <a:rPr lang="ko-KR" altLang="en-US" dirty="0">
                <a:solidFill>
                  <a:srgbClr val="FF0000"/>
                </a:solidFill>
              </a:rPr>
              <a:t>월에 최저가격을 형성하고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그 이후 저장비용의 영향으로 계속 증가하여 이듬해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월경에 최고가격</a:t>
            </a:r>
            <a:r>
              <a:rPr lang="ko-KR" altLang="en-US" dirty="0"/>
              <a:t>에 이르는 계절적인 패턴을 기반으로 하여 대략적인 가격을 예측할 수 있었다</a:t>
            </a:r>
            <a:r>
              <a:rPr lang="en-US" altLang="ko-KR" dirty="0"/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하지만 </a:t>
            </a:r>
            <a:r>
              <a:rPr lang="ko-KR" altLang="en-US" dirty="0" err="1"/>
              <a:t>예측값이</a:t>
            </a:r>
            <a:r>
              <a:rPr lang="ko-KR" altLang="en-US" dirty="0"/>
              <a:t> 평균에 회귀하는 특징이 있어 매년 비슷한 패턴이 반복되어 변동이 매우 심한 양파의 가격을 시간에 따른 가격의 변화만을 가지고 예측하는 데에는 한계가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3DA9B4-1B64-44E3-973A-70141F0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77" y="1799055"/>
            <a:ext cx="4941420" cy="45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ARIMA</a:t>
            </a:r>
            <a:r>
              <a:rPr lang="ko-KR" altLang="en-US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모형을 이용한 양파가격 시계열분석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3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115AA-9D41-4E7D-AB50-1AEDEC0EF9E3}"/>
              </a:ext>
            </a:extLst>
          </p:cNvPr>
          <p:cNvSpPr txBox="1"/>
          <p:nvPr/>
        </p:nvSpPr>
        <p:spPr>
          <a:xfrm>
            <a:off x="943699" y="1217447"/>
            <a:ext cx="40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/>
              <a:t>6. Discussion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ACBE3-FD04-4A06-B51F-E52DD80445A5}"/>
              </a:ext>
            </a:extLst>
          </p:cNvPr>
          <p:cNvSpPr txBox="1"/>
          <p:nvPr/>
        </p:nvSpPr>
        <p:spPr>
          <a:xfrm>
            <a:off x="943699" y="1939984"/>
            <a:ext cx="1010900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/>
              <a:t>양파가격 시계열분석을 하는 동안 </a:t>
            </a:r>
            <a:r>
              <a:rPr lang="en-US" altLang="ko-KR" dirty="0"/>
              <a:t>ARIMA</a:t>
            </a:r>
            <a:r>
              <a:rPr lang="ko-KR" altLang="en-US" dirty="0"/>
              <a:t>모형의 최적화된 파라미터를 찾는 데에 어려움이 있었다</a:t>
            </a:r>
            <a:r>
              <a:rPr lang="en-US" altLang="ko-KR" dirty="0"/>
              <a:t>. </a:t>
            </a:r>
            <a:r>
              <a:rPr lang="ko-KR" altLang="en-US" dirty="0"/>
              <a:t>앞서 사용한 </a:t>
            </a:r>
            <a:r>
              <a:rPr lang="en-US" altLang="ko-KR" dirty="0" err="1"/>
              <a:t>auto.arima</a:t>
            </a:r>
            <a:r>
              <a:rPr lang="en-US" altLang="ko-KR" dirty="0"/>
              <a:t> </a:t>
            </a:r>
            <a:r>
              <a:rPr lang="ko-KR" altLang="en-US" dirty="0"/>
              <a:t>함수를 사용하는 방법 외에 </a:t>
            </a:r>
            <a:r>
              <a:rPr lang="en-US" altLang="ko-KR" dirty="0"/>
              <a:t>ACF, PACF </a:t>
            </a:r>
            <a:r>
              <a:rPr lang="ko-KR" altLang="en-US" dirty="0"/>
              <a:t>그래프를 분석하여 최적화된 파라미터를 찾는 방법도 활용하고 싶었지만 아직 시계열 수업을 듣지 못해서 그래프에 대한 이해도가 낮아 실패하였다</a:t>
            </a:r>
            <a:r>
              <a:rPr lang="en-US" altLang="ko-KR" dirty="0"/>
              <a:t>. </a:t>
            </a:r>
            <a:r>
              <a:rPr lang="ko-KR" altLang="en-US" dirty="0"/>
              <a:t>추후에 시계열 수업을 들은 후에는 더욱 좋은 결과를 도출해낼 수 있을 것으로 기대된다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7A426-CEF9-4CD4-AFF2-1AA7ABB5118B}"/>
              </a:ext>
            </a:extLst>
          </p:cNvPr>
          <p:cNvSpPr txBox="1"/>
          <p:nvPr/>
        </p:nvSpPr>
        <p:spPr>
          <a:xfrm>
            <a:off x="943699" y="4542749"/>
            <a:ext cx="8502142" cy="184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/>
              <a:t>참고자료</a:t>
            </a:r>
            <a:endParaRPr lang="en-US" altLang="ko-KR" sz="1400" dirty="0"/>
          </a:p>
          <a:p>
            <a:pPr fontAlgn="base"/>
            <a:endParaRPr lang="ko-KR" altLang="en-US" sz="800" dirty="0"/>
          </a:p>
          <a:p>
            <a:pPr fontAlgn="base">
              <a:lnSpc>
                <a:spcPct val="150000"/>
              </a:lnSpc>
            </a:pPr>
            <a:r>
              <a:rPr lang="ko-KR" altLang="en-US" sz="1200" dirty="0"/>
              <a:t>양파 출하시기 도매가격 예측모형 연구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남국현</a:t>
            </a:r>
            <a:r>
              <a:rPr lang="en-US" altLang="ko-KR" sz="1200" dirty="0"/>
              <a:t>, </a:t>
            </a:r>
            <a:r>
              <a:rPr lang="ko-KR" altLang="en-US" sz="1200" dirty="0"/>
              <a:t>최영찬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>
              <a:lnSpc>
                <a:spcPct val="150000"/>
              </a:lnSpc>
            </a:pPr>
            <a:r>
              <a:rPr lang="ko-KR" altLang="en-US" sz="1200" dirty="0"/>
              <a:t>신뢰성 해석기법을 이용한 배추 가격 예측 모형의 개발 </a:t>
            </a:r>
            <a:r>
              <a:rPr lang="en-US" altLang="ko-KR" sz="1200" dirty="0"/>
              <a:t>(</a:t>
            </a:r>
            <a:r>
              <a:rPr lang="ko-KR" altLang="en-US" sz="1200" dirty="0"/>
              <a:t>서교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김태곤</a:t>
            </a:r>
            <a:r>
              <a:rPr lang="en-US" altLang="ko-KR" sz="1200" dirty="0"/>
              <a:t>, </a:t>
            </a:r>
            <a:r>
              <a:rPr lang="ko-KR" altLang="en-US" sz="1200" dirty="0"/>
              <a:t>이정재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>
              <a:lnSpc>
                <a:spcPct val="150000"/>
              </a:lnSpc>
            </a:pPr>
            <a:r>
              <a:rPr lang="en-US" altLang="ko-KR" sz="1200" dirty="0"/>
              <a:t>R</a:t>
            </a:r>
            <a:r>
              <a:rPr lang="ko-KR" altLang="en-US" sz="1200" dirty="0"/>
              <a:t>을 사용한 시계열 분석 </a:t>
            </a:r>
            <a:r>
              <a:rPr lang="en-US" altLang="ko-KR" sz="1200" dirty="0"/>
              <a:t>– ARIMA </a:t>
            </a:r>
            <a:r>
              <a:rPr lang="ko-KR" altLang="en-US" sz="1200" dirty="0"/>
              <a:t>모형을 통한 미래 추세 예측  </a:t>
            </a:r>
            <a:r>
              <a:rPr lang="en-US" altLang="ko-KR" sz="1200" u="sng" dirty="0">
                <a:hlinkClick r:id="rId2"/>
              </a:rPr>
              <a:t>http://www.dodomira.com/2016/04/21/arima_in_r/</a:t>
            </a:r>
            <a:endParaRPr lang="ko-KR" altLang="en-US" sz="1200" dirty="0"/>
          </a:p>
          <a:p>
            <a:pPr fontAlgn="base">
              <a:lnSpc>
                <a:spcPct val="150000"/>
              </a:lnSpc>
            </a:pPr>
            <a:r>
              <a:rPr lang="ko-KR" altLang="en-US" sz="1200" dirty="0"/>
              <a:t>시계열분석 모형 식별</a:t>
            </a:r>
            <a:r>
              <a:rPr lang="en-US" altLang="ko-KR" sz="1200" dirty="0"/>
              <a:t>, </a:t>
            </a:r>
            <a:r>
              <a:rPr lang="ko-KR" altLang="en-US" sz="1200" dirty="0"/>
              <a:t>검진 및 예측 예제  </a:t>
            </a:r>
            <a:r>
              <a:rPr lang="en-US" altLang="ko-KR" sz="1200" u="sng" dirty="0">
                <a:hlinkClick r:id="rId3"/>
              </a:rPr>
              <a:t>https://stat-and-news-by-daragon9.tistory.com/58?category=701756</a:t>
            </a:r>
            <a:endParaRPr lang="ko-KR" altLang="en-US" sz="1200" dirty="0"/>
          </a:p>
          <a:p>
            <a:pPr fontAlgn="base">
              <a:lnSpc>
                <a:spcPct val="150000"/>
              </a:lnSpc>
            </a:pPr>
            <a:r>
              <a:rPr lang="ko-KR" altLang="en-US" sz="1200" dirty="0"/>
              <a:t>계절성 </a:t>
            </a:r>
            <a:r>
              <a:rPr lang="en-US" altLang="ko-KR" sz="1200" dirty="0"/>
              <a:t>ARIMA </a:t>
            </a:r>
            <a:r>
              <a:rPr lang="ko-KR" altLang="en-US" sz="1200" dirty="0"/>
              <a:t>모델들  </a:t>
            </a:r>
            <a:r>
              <a:rPr lang="en-US" altLang="ko-KR" sz="1200" u="sng" dirty="0">
                <a:hlinkClick r:id="rId4"/>
              </a:rPr>
              <a:t>https://otexts.com/fppkr/seasonal-arima.html#fig:euretail3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835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644</Words>
  <Application>Microsoft Office PowerPoint</Application>
  <PresentationFormat>와이드스크린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이재권</cp:lastModifiedBy>
  <cp:revision>19</cp:revision>
  <dcterms:created xsi:type="dcterms:W3CDTF">2019-04-17T04:58:35Z</dcterms:created>
  <dcterms:modified xsi:type="dcterms:W3CDTF">2020-01-14T04:22:44Z</dcterms:modified>
</cp:coreProperties>
</file>