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B759C4-0545-492A-8C93-D3F446379DF8}">
  <a:tblStyle styleId="{75B759C4-0545-492A-8C93-D3F446379D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fcd2782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fcd2782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fcd2782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fcd2782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fcd2782b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fcd2782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fcd2782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fcd2782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cd2782b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cd2782b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cd2782b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cd2782b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fcd2782b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fcd2782b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fcd2782b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fcd2782b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fcd2782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fcd2782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fcd2782b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fcd2782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cd2782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fcd2782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fcd2782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fcd2782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7175" y="95225"/>
            <a:ext cx="16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홈화면 - 1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615075" y="1425625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광고 배너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164936" y="1792500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10800000">
            <a:off x="761076" y="1757395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885550" y="2483425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오늘의 상품 | </a:t>
            </a:r>
            <a:r>
              <a:rPr lang="ko" sz="1200"/>
              <a:t>우리가 엄선한 가장 HOT한 상품</a:t>
            </a:r>
            <a:endParaRPr sz="1200"/>
          </a:p>
        </p:txBody>
      </p:sp>
      <p:graphicFrame>
        <p:nvGraphicFramePr>
          <p:cNvPr id="67" name="Google Shape;67;p13"/>
          <p:cNvGraphicFramePr/>
          <p:nvPr/>
        </p:nvGraphicFramePr>
        <p:xfrm>
          <a:off x="10287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{75B759C4-0545-492A-8C93-D3F446379DF8}</a:tableStyleId>
              </a:tblPr>
              <a:tblGrid>
                <a:gridCol w="2378750"/>
                <a:gridCol w="2378750"/>
                <a:gridCol w="2378750"/>
              </a:tblGrid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상품추천1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주문 / 결제</a:t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22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. 주문완료</a:t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85" name="Google Shape;285;p23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288" name="Google Shape;2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23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r>
              <a:rPr lang="ko"/>
              <a:t>. 마이페이지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4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302" name="Google Shape;3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24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 장바구니</a:t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5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316" name="Google Shape;3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25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07175" y="95225"/>
            <a:ext cx="16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홈화면 - 2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615075" y="1425625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광고 배너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164936" y="1792500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761076" y="1757395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885550" y="2483425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오늘의 상품 | </a:t>
            </a:r>
            <a:r>
              <a:rPr lang="ko" sz="1200"/>
              <a:t>우리가 엄선한 가장 HOT한 상품</a:t>
            </a:r>
            <a:endParaRPr sz="1200"/>
          </a:p>
        </p:txBody>
      </p:sp>
      <p:graphicFrame>
        <p:nvGraphicFramePr>
          <p:cNvPr id="85" name="Google Shape;85;p14"/>
          <p:cNvGraphicFramePr/>
          <p:nvPr/>
        </p:nvGraphicFramePr>
        <p:xfrm>
          <a:off x="10287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{75B759C4-0545-492A-8C93-D3F446379DF8}</a:tableStyleId>
              </a:tblPr>
              <a:tblGrid>
                <a:gridCol w="2378750"/>
                <a:gridCol w="2378750"/>
                <a:gridCol w="2378750"/>
              </a:tblGrid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상품추천1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상품추천9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Google Shape;86;p14"/>
          <p:cNvGraphicFramePr/>
          <p:nvPr/>
        </p:nvGraphicFramePr>
        <p:xfrm>
          <a:off x="952500" y="1016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{75B759C4-0545-492A-8C93-D3F446379DF8}</a:tableStyleId>
              </a:tblPr>
              <a:tblGrid>
                <a:gridCol w="1731575"/>
              </a:tblGrid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패션의류 / 잡화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뷰티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출산 / 유아동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식품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주방용품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생활용품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홈인테리어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가전디지털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스포츠/레저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자동차용품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도서/음반/DVD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완구/취미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문구/오피스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반려동물용품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헬스/건강식품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4"/>
          <p:cNvSpPr/>
          <p:nvPr/>
        </p:nvSpPr>
        <p:spPr>
          <a:xfrm rot="5392275">
            <a:off x="2456107" y="1152199"/>
            <a:ext cx="133500" cy="41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4"/>
          <p:cNvGraphicFramePr/>
          <p:nvPr/>
        </p:nvGraphicFramePr>
        <p:xfrm>
          <a:off x="2705100" y="1016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{75B759C4-0545-492A-8C93-D3F446379DF8}</a:tableStyleId>
              </a:tblPr>
              <a:tblGrid>
                <a:gridCol w="1731575"/>
              </a:tblGrid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여성패션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남성패션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유아동패션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4"/>
          <p:cNvGraphicFramePr/>
          <p:nvPr/>
        </p:nvGraphicFramePr>
        <p:xfrm>
          <a:off x="4457700" y="1016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{75B759C4-0545-492A-8C93-D3F446379DF8}</a:tableStyleId>
              </a:tblPr>
              <a:tblGrid>
                <a:gridCol w="1731575"/>
              </a:tblGrid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의류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속옷/잠옷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신발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잡화</a:t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4"/>
          <p:cNvSpPr/>
          <p:nvPr/>
        </p:nvSpPr>
        <p:spPr>
          <a:xfrm rot="5392275">
            <a:off x="4208707" y="1152199"/>
            <a:ext cx="133500" cy="41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407175" y="95225"/>
            <a:ext cx="18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홈화면 - 3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5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667194" y="1797625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요즘 뜨는 상품</a:t>
            </a:r>
            <a:endParaRPr sz="1200"/>
          </a:p>
        </p:txBody>
      </p:sp>
      <p:sp>
        <p:nvSpPr>
          <p:cNvPr id="106" name="Google Shape;106;p15"/>
          <p:cNvSpPr/>
          <p:nvPr/>
        </p:nvSpPr>
        <p:spPr>
          <a:xfrm>
            <a:off x="615075" y="2263825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8164936" y="2630700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10800000">
            <a:off x="761076" y="2595595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3291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리뷰수</a:t>
            </a:r>
            <a:endParaRPr sz="1000"/>
          </a:p>
        </p:txBody>
      </p:sp>
      <p:sp>
        <p:nvSpPr>
          <p:cNvPr id="110" name="Google Shape;110;p15"/>
          <p:cNvSpPr/>
          <p:nvPr/>
        </p:nvSpPr>
        <p:spPr>
          <a:xfrm>
            <a:off x="23959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34627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5295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55963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663100" y="2265050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679325" y="3325040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스테디 셀러</a:t>
            </a:r>
            <a:endParaRPr sz="1200"/>
          </a:p>
        </p:txBody>
      </p:sp>
      <p:sp>
        <p:nvSpPr>
          <p:cNvPr id="116" name="Google Shape;116;p15"/>
          <p:cNvSpPr/>
          <p:nvPr/>
        </p:nvSpPr>
        <p:spPr>
          <a:xfrm>
            <a:off x="615075" y="3760149"/>
            <a:ext cx="7954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8164936" y="4127024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10800000">
            <a:off x="761076" y="4091919"/>
            <a:ext cx="203400" cy="231900"/>
          </a:xfrm>
          <a:prstGeom prst="chevron">
            <a:avLst>
              <a:gd fmla="val 50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3291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리뷰수</a:t>
            </a:r>
            <a:endParaRPr sz="1000"/>
          </a:p>
        </p:txBody>
      </p:sp>
      <p:sp>
        <p:nvSpPr>
          <p:cNvPr id="120" name="Google Shape;120;p15"/>
          <p:cNvSpPr/>
          <p:nvPr/>
        </p:nvSpPr>
        <p:spPr>
          <a:xfrm>
            <a:off x="23959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34627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45295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55963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663100" y="3761374"/>
            <a:ext cx="1089900" cy="9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407175" y="95225"/>
            <a:ext cx="18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홈화면 - 4</a:t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6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 txBox="1"/>
          <p:nvPr/>
        </p:nvSpPr>
        <p:spPr>
          <a:xfrm>
            <a:off x="667194" y="1797625"/>
            <a:ext cx="50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카테고리별 추천 상품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>
            <a:off x="630800" y="231700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1625550" y="2341275"/>
            <a:ext cx="0" cy="24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3736775" y="2325729"/>
            <a:ext cx="0" cy="24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6"/>
          <p:cNvSpPr/>
          <p:nvPr/>
        </p:nvSpPr>
        <p:spPr>
          <a:xfrm>
            <a:off x="4112375" y="2559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5560175" y="2559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007975" y="2559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7007975" y="3702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5560175" y="3702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4112375" y="3702625"/>
            <a:ext cx="946200" cy="9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1824925" y="3051675"/>
            <a:ext cx="175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800650" y="2583875"/>
            <a:ext cx="6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뷰티</a:t>
            </a:r>
            <a:endParaRPr b="1"/>
          </a:p>
        </p:txBody>
      </p:sp>
      <p:sp>
        <p:nvSpPr>
          <p:cNvPr id="151" name="Google Shape;151;p16"/>
          <p:cNvSpPr txBox="1"/>
          <p:nvPr/>
        </p:nvSpPr>
        <p:spPr>
          <a:xfrm>
            <a:off x="724450" y="3345875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키워드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837025" y="3845500"/>
            <a:ext cx="5448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#토너</a:t>
            </a:r>
            <a:endParaRPr sz="800"/>
          </a:p>
        </p:txBody>
      </p:sp>
      <p:sp>
        <p:nvSpPr>
          <p:cNvPr id="153" name="Google Shape;153;p16"/>
          <p:cNvSpPr/>
          <p:nvPr/>
        </p:nvSpPr>
        <p:spPr>
          <a:xfrm>
            <a:off x="837025" y="4150300"/>
            <a:ext cx="5448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#크림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837025" y="4455100"/>
            <a:ext cx="5448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#에센스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407175" y="95225"/>
            <a:ext cx="18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홈화면 - 5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7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7"/>
          <p:cNvSpPr/>
          <p:nvPr/>
        </p:nvSpPr>
        <p:spPr>
          <a:xfrm>
            <a:off x="618675" y="3214675"/>
            <a:ext cx="7954500" cy="16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입점 / 제휴문의 / 공지사항 / 이용약관 / 개인정보 처리방침 / 제휴마케팅 / 광고안내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7"/>
          <p:cNvCxnSpPr/>
          <p:nvPr/>
        </p:nvCxnSpPr>
        <p:spPr>
          <a:xfrm>
            <a:off x="618675" y="3831475"/>
            <a:ext cx="79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7"/>
          <p:cNvSpPr/>
          <p:nvPr/>
        </p:nvSpPr>
        <p:spPr>
          <a:xfrm>
            <a:off x="1216500" y="3961868"/>
            <a:ext cx="1126200" cy="2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2511100" y="3949725"/>
            <a:ext cx="16377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회사정보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4339900" y="3949725"/>
            <a:ext cx="16377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고객센터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6168700" y="3949725"/>
            <a:ext cx="16377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안내사항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로그인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304803" y="1097575"/>
            <a:ext cx="2211300" cy="47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3090078" y="18548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이메일(example@gmail.com)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400">
            <a:off x="3095750" y="23237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rot="400">
            <a:off x="3095750" y="30857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3037490" y="2728600"/>
            <a:ext cx="187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아이디(이메일) / 비밀번호 찾기</a:t>
            </a:r>
            <a:endParaRPr sz="900"/>
          </a:p>
        </p:txBody>
      </p:sp>
      <p:sp>
        <p:nvSpPr>
          <p:cNvPr id="186" name="Google Shape;186;p18"/>
          <p:cNvSpPr/>
          <p:nvPr/>
        </p:nvSpPr>
        <p:spPr>
          <a:xfrm rot="400">
            <a:off x="3095750" y="36953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>
            <a:off x="3123000" y="3562359"/>
            <a:ext cx="25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회원가입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3304803" y="716575"/>
            <a:ext cx="2211300" cy="47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3090078" y="1365453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이메일(example@gmail.com)</a:t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 rot="400">
            <a:off x="3095750" y="1823638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 rot="400">
            <a:off x="3095750" y="40001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 rot="400">
            <a:off x="3095750" y="2247500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확인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 rot="-12278">
            <a:off x="3127175" y="3710294"/>
            <a:ext cx="168001" cy="159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3295207" y="3623440"/>
            <a:ext cx="218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 </a:t>
            </a:r>
            <a:r>
              <a:rPr lang="ko" sz="1000" u="sng">
                <a:solidFill>
                  <a:srgbClr val="0000FF"/>
                </a:solidFill>
              </a:rPr>
              <a:t>약관</a:t>
            </a:r>
            <a:r>
              <a:rPr lang="ko" sz="1000"/>
              <a:t>에 동의합니다.</a:t>
            </a:r>
            <a:endParaRPr sz="1000"/>
          </a:p>
        </p:txBody>
      </p:sp>
      <p:sp>
        <p:nvSpPr>
          <p:cNvPr id="201" name="Google Shape;201;p19"/>
          <p:cNvSpPr/>
          <p:nvPr/>
        </p:nvSpPr>
        <p:spPr>
          <a:xfrm rot="400">
            <a:off x="3106465" y="2693984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400">
            <a:off x="3106465" y="3151184"/>
            <a:ext cx="2577900" cy="345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핸드폰 번호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카테고리별 검색 화면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0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2207825" y="1528500"/>
            <a:ext cx="0" cy="32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0"/>
          <p:cNvSpPr txBox="1"/>
          <p:nvPr/>
        </p:nvSpPr>
        <p:spPr>
          <a:xfrm>
            <a:off x="970475" y="1856025"/>
            <a:ext cx="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필터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2438300" y="1686200"/>
            <a:ext cx="7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의류</a:t>
            </a:r>
            <a:endParaRPr b="1"/>
          </a:p>
        </p:txBody>
      </p:sp>
      <p:sp>
        <p:nvSpPr>
          <p:cNvPr id="220" name="Google Shape;220;p20"/>
          <p:cNvSpPr txBox="1"/>
          <p:nvPr/>
        </p:nvSpPr>
        <p:spPr>
          <a:xfrm>
            <a:off x="2447038" y="1986046"/>
            <a:ext cx="532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랭킹순 | 낮은가격순 | 높은가격순 | 판매량순 | 최신순</a:t>
            </a:r>
            <a:endParaRPr sz="1100"/>
          </a:p>
        </p:txBody>
      </p:sp>
      <p:sp>
        <p:nvSpPr>
          <p:cNvPr id="221" name="Google Shape;221;p20"/>
          <p:cNvSpPr/>
          <p:nvPr/>
        </p:nvSpPr>
        <p:spPr>
          <a:xfrm>
            <a:off x="2571750" y="2438300"/>
            <a:ext cx="15771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이미지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상품명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평점(리뷰개수)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476750" y="2438300"/>
            <a:ext cx="15771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381750" y="2438300"/>
            <a:ext cx="1577100" cy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0"/>
          <p:cNvCxnSpPr/>
          <p:nvPr/>
        </p:nvCxnSpPr>
        <p:spPr>
          <a:xfrm>
            <a:off x="2219950" y="4124500"/>
            <a:ext cx="63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0"/>
          <p:cNvSpPr txBox="1"/>
          <p:nvPr/>
        </p:nvSpPr>
        <p:spPr>
          <a:xfrm>
            <a:off x="4710200" y="4278800"/>
            <a:ext cx="11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이하 반복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>
            <a:off x="609600" y="508425"/>
            <a:ext cx="7954500" cy="43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483375" y="95225"/>
            <a:ext cx="38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 상품 상세 화면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1483825" y="879000"/>
            <a:ext cx="7827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로고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440750" y="877475"/>
            <a:ext cx="45681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450" y="961613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/>
          <p:nvPr/>
        </p:nvSpPr>
        <p:spPr>
          <a:xfrm>
            <a:off x="610800" y="503644"/>
            <a:ext cx="7954500" cy="29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회원가입</a:t>
            </a:r>
            <a:endParaRPr sz="1000"/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06" y="798393"/>
            <a:ext cx="544825" cy="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9275" y="8650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8031" y="852951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1"/>
          <p:cNvCxnSpPr/>
          <p:nvPr/>
        </p:nvCxnSpPr>
        <p:spPr>
          <a:xfrm>
            <a:off x="642950" y="1507650"/>
            <a:ext cx="79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1"/>
          <p:cNvSpPr/>
          <p:nvPr/>
        </p:nvSpPr>
        <p:spPr>
          <a:xfrm>
            <a:off x="1310125" y="1783250"/>
            <a:ext cx="3311700" cy="22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1322275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img</a:t>
            </a:r>
            <a:endParaRPr sz="1200"/>
          </a:p>
        </p:txBody>
      </p:sp>
      <p:sp>
        <p:nvSpPr>
          <p:cNvPr id="242" name="Google Shape;242;p21"/>
          <p:cNvSpPr/>
          <p:nvPr/>
        </p:nvSpPr>
        <p:spPr>
          <a:xfrm>
            <a:off x="1867806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2432297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3002090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3584013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21"/>
          <p:cNvCxnSpPr/>
          <p:nvPr/>
        </p:nvCxnSpPr>
        <p:spPr>
          <a:xfrm>
            <a:off x="4888750" y="2171425"/>
            <a:ext cx="3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1"/>
          <p:cNvCxnSpPr/>
          <p:nvPr/>
        </p:nvCxnSpPr>
        <p:spPr>
          <a:xfrm>
            <a:off x="4888750" y="2704825"/>
            <a:ext cx="3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/>
          <p:nvPr/>
        </p:nvCxnSpPr>
        <p:spPr>
          <a:xfrm>
            <a:off x="4888750" y="3314425"/>
            <a:ext cx="3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1"/>
          <p:cNvCxnSpPr/>
          <p:nvPr/>
        </p:nvCxnSpPr>
        <p:spPr>
          <a:xfrm>
            <a:off x="4888750" y="4228825"/>
            <a:ext cx="3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1"/>
          <p:cNvSpPr txBox="1"/>
          <p:nvPr/>
        </p:nvSpPr>
        <p:spPr>
          <a:xfrm>
            <a:off x="4876625" y="1615300"/>
            <a:ext cx="26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</a:t>
            </a:r>
            <a:endParaRPr/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4025" y="1702606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94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80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66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52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43850" y="1920175"/>
            <a:ext cx="231925" cy="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/>
          <p:nvPr/>
        </p:nvSpPr>
        <p:spPr>
          <a:xfrm>
            <a:off x="4881925" y="2261650"/>
            <a:ext cx="93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10,000원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4897475" y="2864775"/>
            <a:ext cx="32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배송비 : 무료배송 or 2,500원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4897475" y="3355325"/>
            <a:ext cx="280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사이즈 : 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색상 : 블랙</a:t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4925150" y="4439900"/>
            <a:ext cx="7827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수량</a:t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5812850" y="4439900"/>
            <a:ext cx="11961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장바구니 담기</a:t>
            </a:r>
            <a:endParaRPr sz="1200"/>
          </a:p>
        </p:txBody>
      </p:sp>
      <p:sp>
        <p:nvSpPr>
          <p:cNvPr id="262" name="Google Shape;262;p21"/>
          <p:cNvSpPr/>
          <p:nvPr/>
        </p:nvSpPr>
        <p:spPr>
          <a:xfrm>
            <a:off x="7129250" y="4439900"/>
            <a:ext cx="11961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바로구매</a:t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4141675" y="4280325"/>
            <a:ext cx="4572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