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D0349-D38E-41E5-9E11-1E7105A178D9}">
  <a:tblStyle styleId="{F43D0349-D38E-41E5-9E11-1E7105A178D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D0F100-A3FE-487F-940A-F79424A2146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41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327440" TargetMode="External"/><Relationship Id="rId3" Type="http://schemas.openxmlformats.org/officeDocument/2006/relationships/hyperlink" Target="https://www.devicemart.co.kr/goods/view?no=1245596" TargetMode="External"/><Relationship Id="rId7" Type="http://schemas.openxmlformats.org/officeDocument/2006/relationships/hyperlink" Target="https://www.devicemart.co.kr/goods/view?no=136097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321195" TargetMode="External"/><Relationship Id="rId5" Type="http://schemas.openxmlformats.org/officeDocument/2006/relationships/hyperlink" Target="https://www.devicemart.co.kr/goods/view?no=1321196" TargetMode="External"/><Relationship Id="rId10" Type="http://schemas.openxmlformats.org/officeDocument/2006/relationships/hyperlink" Target="https://www.devicemart.co.kr/goods/view?no=6500189" TargetMode="External"/><Relationship Id="rId4" Type="http://schemas.openxmlformats.org/officeDocument/2006/relationships/hyperlink" Target="https://www.devicemart.co.kr/goods/view?no=1328148" TargetMode="External"/><Relationship Id="rId9" Type="http://schemas.openxmlformats.org/officeDocument/2006/relationships/hyperlink" Target="https://www.devicemart.co.kr/goods/view?no=12793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393998" y="1346624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 Demonstration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Device List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</a:t>
            </a:r>
            <a:r>
              <a:rPr lang="en-US" sz="2000" b="1" i="1" u="none" strike="noStrike" cap="none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두리번두리번</a:t>
            </a:r>
            <a:endParaRPr sz="2000" b="1" i="1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57" y="335399"/>
            <a:ext cx="11478477" cy="620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25" y="2518650"/>
            <a:ext cx="10763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309490" y="3439408"/>
            <a:ext cx="9846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Wifi 통신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56452" y="5551400"/>
            <a:ext cx="1648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무게 측정 범위 :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최대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5Kg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2425" y="4683150"/>
            <a:ext cx="1303600" cy="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356460" y="680550"/>
            <a:ext cx="1648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610420" y="938250"/>
            <a:ext cx="2482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사용장소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세종대학교 강의실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1;p15">
            <a:extLst>
              <a:ext uri="{FF2B5EF4-FFF2-40B4-BE49-F238E27FC236}">
                <a16:creationId xmlns:a16="http://schemas.microsoft.com/office/drawing/2014/main" id="{DD3DD22F-5711-490B-B61D-8833DC77B17C}"/>
              </a:ext>
            </a:extLst>
          </p:cNvPr>
          <p:cNvSpPr txBox="1"/>
          <p:nvPr/>
        </p:nvSpPr>
        <p:spPr>
          <a:xfrm>
            <a:off x="492775" y="1524025"/>
            <a:ext cx="114300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0EB38F64-5AB3-48E9-86C1-C0A12A442BDE}"/>
              </a:ext>
            </a:extLst>
          </p:cNvPr>
          <p:cNvSpPr txBox="1"/>
          <p:nvPr/>
        </p:nvSpPr>
        <p:spPr>
          <a:xfrm>
            <a:off x="436087" y="1858662"/>
            <a:ext cx="11486687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관리자만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가능하도록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상에서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기능을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손소독제 데이터를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수집한다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 데모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다수의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어려우므로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손소독제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데이터를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구현할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기기를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손소독제에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무게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단위시간마다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것을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사용량을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기반으로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인구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혼잡도를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추측하고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표현하는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하루동안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손소독제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사용량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rgbClr val="FDF4E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1병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혼잡도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혼잡도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혼잡도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3;p15">
            <a:extLst>
              <a:ext uri="{FF2B5EF4-FFF2-40B4-BE49-F238E27FC236}">
                <a16:creationId xmlns:a16="http://schemas.microsoft.com/office/drawing/2014/main" id="{7F70A392-8639-44AD-ABC3-C56E8EF6E930}"/>
              </a:ext>
            </a:extLst>
          </p:cNvPr>
          <p:cNvSpPr txBox="1"/>
          <p:nvPr/>
        </p:nvSpPr>
        <p:spPr>
          <a:xfrm>
            <a:off x="379401" y="3904540"/>
            <a:ext cx="114300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(웹)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데이터를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바탕으로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기능을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탑재한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(웹)에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바탕으로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시간마다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손소독제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고갈에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앱에서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울리도록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구현한다. 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04;p15">
            <a:extLst>
              <a:ext uri="{FF2B5EF4-FFF2-40B4-BE49-F238E27FC236}">
                <a16:creationId xmlns:a16="http://schemas.microsoft.com/office/drawing/2014/main" id="{7B825CD8-9AFF-479F-A8E1-C191AB9661F5}"/>
              </a:ext>
            </a:extLst>
          </p:cNvPr>
          <p:cNvSpPr txBox="1"/>
          <p:nvPr/>
        </p:nvSpPr>
        <p:spPr>
          <a:xfrm>
            <a:off x="436088" y="443673"/>
            <a:ext cx="11430000" cy="137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 with 아두이노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 dirty="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HX711, LOAD Cell -&gt; 무게 센서로서 무게 데이터 변화를 감지하는 기능을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ESP-01 &amp; ESP-01 어뎁터 -&gt; 통신모듈로서, 아두이노 우노와 브레드보드에 부착되어 서버로 무게 데이터를 전송하는 것을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아두이노uno,브레드보드,점퍼케이블 -&gt; 무게 센서 작동, 통신모듈 작동 등의 기능을 통합적으로 수행하는 것을 구현한다.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5;p15">
            <a:extLst>
              <a:ext uri="{FF2B5EF4-FFF2-40B4-BE49-F238E27FC236}">
                <a16:creationId xmlns:a16="http://schemas.microsoft.com/office/drawing/2014/main" id="{57A0CDFB-3F15-4DEE-955D-420081A489E1}"/>
              </a:ext>
            </a:extLst>
          </p:cNvPr>
          <p:cNvSpPr txBox="1"/>
          <p:nvPr/>
        </p:nvSpPr>
        <p:spPr>
          <a:xfrm>
            <a:off x="379401" y="5013299"/>
            <a:ext cx="114300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구현 범위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 : 데모 버전임을 감안하여 한개의 손소독제 양만을 측정 (실 서비스에선 세종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AI센터를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든다고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강의실의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손소독제의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받아온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뒤,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보여주어야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함)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 무게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측정 범위 : 5kg	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허용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범위 : 7.5kg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서비스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특성상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구현기능이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필요하지만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데모버전임을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고려하여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한명의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관리자만을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서비스로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구현한다. (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구현 X )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Sejong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와이파이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56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587767" y="1601113"/>
          <a:ext cx="11016475" cy="4117090"/>
        </p:xfrm>
        <a:graphic>
          <a:graphicData uri="http://schemas.openxmlformats.org/drawingml/2006/table">
            <a:tbl>
              <a:tblPr firstRow="1" bandRow="1">
                <a:noFill/>
                <a:tableStyleId>{F43D0349-D38E-41E5-9E11-1E7105A178D9}</a:tableStyleId>
              </a:tblPr>
              <a:tblGrid>
                <a:gridCol w="1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분류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기기 명칭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용도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개발 도구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아두이노 Uno</a:t>
                      </a:r>
                      <a:endParaRPr sz="1800" u="none" strike="noStrike" cap="none" dirty="0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다양한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핀과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단자로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이루어져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있으며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,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핀과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단자들은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다른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보드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및 센서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응용에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이용된다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.</a:t>
                      </a:r>
                      <a:endParaRPr sz="1400" u="none" strike="noStrike" cap="none" dirty="0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개발 도구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브레드보드 400핀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896360"/>
                          </a:solidFill>
                        </a:rPr>
                        <a:t>전자 회로를 쉽게 구성할 수 있는 기기, 소자를 삽입함으로써 회로를 구성할 수 있다.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개발 도구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점퍼케이블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브레드보드에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직접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연결하고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아두이노에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바로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꽂아서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사용할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수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있는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rgbClr val="896360"/>
                          </a:solidFill>
                        </a:rPr>
                        <a:t>케이블이다</a:t>
                      </a:r>
                      <a:r>
                        <a:rPr lang="en-US" sz="1400" u="none" strike="noStrike" cap="none" dirty="0">
                          <a:solidFill>
                            <a:srgbClr val="896360"/>
                          </a:solidFill>
                        </a:rPr>
                        <a:t>.</a:t>
                      </a:r>
                      <a:endParaRPr sz="1400" u="none" strike="noStrike" cap="none" dirty="0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센서</a:t>
                      </a:r>
                      <a:endParaRPr dirty="0"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로드셀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896360"/>
                          </a:solidFill>
                        </a:rPr>
                        <a:t>하중을 가하면 그 크기에 비례하여 전기적 출력 또는 신호가 발생된다.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센서</a:t>
                      </a:r>
                      <a:endParaRPr dirty="0"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HX711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896360"/>
                          </a:solidFill>
                        </a:rPr>
                        <a:t>아날로그를 디지털로 변환하는 장치. 로드셀을 이용할때 함께 사용되는 보드이다.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통신 모듈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ESP-01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ESP-01 은 ESP8266 기반의 작은 모듈로, 활용도가 높은 와이파이 칩셋이다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통신 모듈</a:t>
                      </a:r>
                      <a:endParaRPr/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ESP-01 – 어뎁터 </a:t>
                      </a:r>
                      <a:r>
                        <a:rPr lang="en-US" sz="1800" u="none" strike="noStrike" cap="none" dirty="0" err="1">
                          <a:solidFill>
                            <a:srgbClr val="896360"/>
                          </a:solidFill>
                        </a:rPr>
                        <a:t>모듈</a:t>
                      </a:r>
                      <a:endParaRPr dirty="0"/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ESP-01 Wi-Fi 모듈로 5V 마이크로 컨트롤러를 쉽게 사용할 수 있다.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" name="Google Shape;112;p16"/>
          <p:cNvSpPr/>
          <p:nvPr/>
        </p:nvSpPr>
        <p:spPr>
          <a:xfrm>
            <a:off x="530825" y="769901"/>
            <a:ext cx="2970665" cy="513518"/>
          </a:xfrm>
          <a:custGeom>
            <a:avLst/>
            <a:gdLst/>
            <a:ahLst/>
            <a:cxnLst/>
            <a:rect l="l" t="t" r="r" b="b"/>
            <a:pathLst>
              <a:path w="3784287" h="647972" extrusionOk="0">
                <a:moveTo>
                  <a:pt x="3764746" y="630481"/>
                </a:moveTo>
                <a:lnTo>
                  <a:pt x="3784286" y="630481"/>
                </a:lnTo>
                <a:lnTo>
                  <a:pt x="3784286" y="647972"/>
                </a:lnTo>
                <a:close/>
                <a:moveTo>
                  <a:pt x="0" y="0"/>
                </a:moveTo>
                <a:lnTo>
                  <a:pt x="3784287" y="0"/>
                </a:lnTo>
                <a:lnTo>
                  <a:pt x="3784287" y="630481"/>
                </a:lnTo>
                <a:lnTo>
                  <a:pt x="3784286" y="630481"/>
                </a:lnTo>
                <a:lnTo>
                  <a:pt x="3784286" y="17490"/>
                </a:lnTo>
                <a:lnTo>
                  <a:pt x="3432104" y="332731"/>
                </a:lnTo>
                <a:lnTo>
                  <a:pt x="3764746" y="630481"/>
                </a:lnTo>
                <a:lnTo>
                  <a:pt x="0" y="630481"/>
                </a:lnTo>
                <a:close/>
              </a:path>
            </a:pathLst>
          </a:cu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87781" y="829960"/>
            <a:ext cx="2338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 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09" y="1996873"/>
            <a:ext cx="2148218" cy="175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815441" y="1396952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 Uno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63659" y="1396952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브레드 보드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7652" y="2028625"/>
            <a:ext cx="1398368" cy="16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5111877" y="1396952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점퍼 케이블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0902" y="2028625"/>
            <a:ext cx="2548304" cy="162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815441" y="4000329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E9A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HX711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2906" y="4780703"/>
            <a:ext cx="2012832" cy="135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963659" y="4000329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E9A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로드셀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115753" y="4000329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FDF4EF"/>
          </a:solidFill>
          <a:ln w="57150" cap="flat" cmpd="sng">
            <a:solidFill>
              <a:srgbClr val="8963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ESP-01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24742" y="4801956"/>
            <a:ext cx="1800419" cy="146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7267847" y="4000329"/>
            <a:ext cx="2006354" cy="532660"/>
          </a:xfrm>
          <a:prstGeom prst="roundRect">
            <a:avLst>
              <a:gd name="adj" fmla="val 16667"/>
            </a:avLst>
          </a:prstGeom>
          <a:solidFill>
            <a:srgbClr val="FDF4EF"/>
          </a:solidFill>
          <a:ln w="57150" cap="flat" cmpd="sng">
            <a:solidFill>
              <a:srgbClr val="8963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ESP-01 어뎁터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25983" y="4880499"/>
            <a:ext cx="2148218" cy="1280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7"/>
          <p:cNvGrpSpPr/>
          <p:nvPr/>
        </p:nvGrpSpPr>
        <p:grpSpPr>
          <a:xfrm>
            <a:off x="8271024" y="1878908"/>
            <a:ext cx="3162704" cy="1466926"/>
            <a:chOff x="3728707" y="2310412"/>
            <a:chExt cx="4823363" cy="2237173"/>
          </a:xfrm>
        </p:grpSpPr>
        <p:pic>
          <p:nvPicPr>
            <p:cNvPr id="133" name="Google Shape;133;p1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728707" y="2371577"/>
              <a:ext cx="4734586" cy="2114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/>
            <p:nvPr/>
          </p:nvSpPr>
          <p:spPr>
            <a:xfrm>
              <a:off x="6314897" y="2310412"/>
              <a:ext cx="2237173" cy="2237173"/>
            </a:xfrm>
            <a:prstGeom prst="ellipse">
              <a:avLst/>
            </a:prstGeom>
            <a:noFill/>
            <a:ln w="76200" cap="flat" cmpd="sng">
              <a:solidFill>
                <a:srgbClr val="E9A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" name="Google Shape;135;p17"/>
          <p:cNvSpPr/>
          <p:nvPr/>
        </p:nvSpPr>
        <p:spPr>
          <a:xfrm>
            <a:off x="5088081" y="4723415"/>
            <a:ext cx="4359532" cy="162273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E9A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17"/>
          <p:cNvCxnSpPr>
            <a:stCxn id="135" idx="3"/>
            <a:endCxn id="134" idx="4"/>
          </p:cNvCxnSpPr>
          <p:nvPr/>
        </p:nvCxnSpPr>
        <p:spPr>
          <a:xfrm rot="10800000" flipH="1">
            <a:off x="9447613" y="3345980"/>
            <a:ext cx="1252800" cy="2188800"/>
          </a:xfrm>
          <a:prstGeom prst="bentConnector2">
            <a:avLst/>
          </a:prstGeom>
          <a:noFill/>
          <a:ln w="38100" cap="flat" cmpd="sng">
            <a:solidFill>
              <a:srgbClr val="E9A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17"/>
          <p:cNvSpPr/>
          <p:nvPr/>
        </p:nvSpPr>
        <p:spPr>
          <a:xfrm>
            <a:off x="542656" y="456975"/>
            <a:ext cx="2969113" cy="647972"/>
          </a:xfrm>
          <a:custGeom>
            <a:avLst/>
            <a:gdLst/>
            <a:ahLst/>
            <a:cxnLst/>
            <a:rect l="l" t="t" r="r" b="b"/>
            <a:pathLst>
              <a:path w="3784287" h="647972" extrusionOk="0">
                <a:moveTo>
                  <a:pt x="3764746" y="630481"/>
                </a:moveTo>
                <a:lnTo>
                  <a:pt x="3784286" y="630481"/>
                </a:lnTo>
                <a:lnTo>
                  <a:pt x="3784286" y="647972"/>
                </a:lnTo>
                <a:close/>
                <a:moveTo>
                  <a:pt x="0" y="0"/>
                </a:moveTo>
                <a:lnTo>
                  <a:pt x="3784287" y="0"/>
                </a:lnTo>
                <a:lnTo>
                  <a:pt x="3784287" y="630481"/>
                </a:lnTo>
                <a:lnTo>
                  <a:pt x="3784286" y="630481"/>
                </a:lnTo>
                <a:lnTo>
                  <a:pt x="3784286" y="17490"/>
                </a:lnTo>
                <a:lnTo>
                  <a:pt x="3432104" y="332731"/>
                </a:lnTo>
                <a:lnTo>
                  <a:pt x="3764746" y="630481"/>
                </a:lnTo>
                <a:lnTo>
                  <a:pt x="0" y="630481"/>
                </a:lnTo>
                <a:close/>
              </a:path>
            </a:pathLst>
          </a:cu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83581" y="553813"/>
            <a:ext cx="2338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 List - Images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70488" y="4880498"/>
            <a:ext cx="2012850" cy="102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683581" y="502390"/>
            <a:ext cx="3425662" cy="545176"/>
          </a:xfrm>
          <a:custGeom>
            <a:avLst/>
            <a:gdLst/>
            <a:ahLst/>
            <a:cxnLst/>
            <a:rect l="l" t="t" r="r" b="b"/>
            <a:pathLst>
              <a:path w="3784287" h="647972" extrusionOk="0">
                <a:moveTo>
                  <a:pt x="3764746" y="630481"/>
                </a:moveTo>
                <a:lnTo>
                  <a:pt x="3784286" y="630481"/>
                </a:lnTo>
                <a:lnTo>
                  <a:pt x="3784286" y="647972"/>
                </a:lnTo>
                <a:close/>
                <a:moveTo>
                  <a:pt x="0" y="0"/>
                </a:moveTo>
                <a:lnTo>
                  <a:pt x="3784287" y="0"/>
                </a:lnTo>
                <a:lnTo>
                  <a:pt x="3784287" y="630481"/>
                </a:lnTo>
                <a:lnTo>
                  <a:pt x="3784286" y="630481"/>
                </a:lnTo>
                <a:lnTo>
                  <a:pt x="3784286" y="17490"/>
                </a:lnTo>
                <a:lnTo>
                  <a:pt x="3432104" y="332731"/>
                </a:lnTo>
                <a:lnTo>
                  <a:pt x="3764746" y="630481"/>
                </a:lnTo>
                <a:lnTo>
                  <a:pt x="0" y="630481"/>
                </a:lnTo>
                <a:close/>
              </a:path>
            </a:pathLst>
          </a:cu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91929" y="597208"/>
            <a:ext cx="29385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 Purchase Links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7" name="Google Shape;147;p18"/>
          <p:cNvGraphicFramePr/>
          <p:nvPr/>
        </p:nvGraphicFramePr>
        <p:xfrm>
          <a:off x="683581" y="1271553"/>
          <a:ext cx="10921625" cy="4314915"/>
        </p:xfrm>
        <a:graphic>
          <a:graphicData uri="http://schemas.openxmlformats.org/drawingml/2006/table">
            <a:tbl>
              <a:tblPr firstRow="1" bandRow="1">
                <a:noFill/>
                <a:tableStyleId>{F43D0349-D38E-41E5-9E11-1E7105A178D9}</a:tableStyleId>
              </a:tblPr>
              <a:tblGrid>
                <a:gridCol w="25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기기 명칭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수량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금액</a:t>
                      </a:r>
                      <a:endParaRPr/>
                    </a:p>
                  </a:txBody>
                  <a:tcPr marL="123925" marR="123925" marT="61975" marB="6197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구매 링크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6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아두이노 Uno</a:t>
                      </a:r>
                      <a:endParaRPr sz="1800" u="none" strike="noStrike" cap="none" dirty="0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6,500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https://www.devicemart.co.kr/goods/view?no=1245596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브레드보드 400핀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700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https://www.devicemart.co.kr/goods/view?no=1328148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점퍼케이블(M/M)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850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https://www.devicemart.co.kr/goods/view?no=1321196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점퍼케이블(M/F)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850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https://www.devicemart.co.kr/goods/view?no=1321195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로드셀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13,000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https://www.devicemart.co.kr/goods/view?no=1360976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HX711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1,700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https://www.devicemart.co.kr/goods/view?no=1327440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ESP-01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2,400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https://www.devicemart.co.kr/goods/view?no=1279338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896360"/>
                          </a:solidFill>
                        </a:rPr>
                        <a:t>ESP-01 – 어뎁터 </a:t>
                      </a:r>
                      <a:r>
                        <a:rPr lang="en-US" sz="1800" u="none" strike="noStrike" cap="none" dirty="0" err="1">
                          <a:solidFill>
                            <a:srgbClr val="896360"/>
                          </a:solidFill>
                        </a:rPr>
                        <a:t>모듈</a:t>
                      </a:r>
                      <a:endParaRPr sz="1800" u="none" strike="noStrike" cap="none" dirty="0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9636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>
                          <a:solidFill>
                            <a:srgbClr val="8963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₩</a:t>
                      </a: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3,300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sng" strike="noStrike" cap="non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https://www.devicemart.co.kr/goods/view?no=6500189</a:t>
                      </a:r>
                      <a:endParaRPr sz="14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123925" marR="123925" marT="61975" marB="61975" anchor="ctr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8" name="Google Shape;148;p18"/>
          <p:cNvGraphicFramePr/>
          <p:nvPr/>
        </p:nvGraphicFramePr>
        <p:xfrm>
          <a:off x="683581" y="5810434"/>
          <a:ext cx="4935975" cy="370850"/>
        </p:xfrm>
        <a:graphic>
          <a:graphicData uri="http://schemas.openxmlformats.org/drawingml/2006/table">
            <a:tbl>
              <a:tblPr firstRow="1" bandRow="1">
                <a:noFill/>
                <a:tableStyleId>{25D0F100-A3FE-487F-940A-F79424A2146E}</a:tableStyleId>
              </a:tblPr>
              <a:tblGrid>
                <a:gridCol w="15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계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4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896360"/>
                          </a:solidFill>
                        </a:rPr>
                        <a:t>29,300</a:t>
                      </a:r>
                      <a:endParaRPr sz="1800" u="none" strike="noStrike" cap="none">
                        <a:solidFill>
                          <a:srgbClr val="89636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963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628</Words>
  <Application>Microsoft Office PowerPoint</Application>
  <PresentationFormat>와이드스크린</PresentationFormat>
  <Paragraphs>123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Yu JaeHyun</cp:lastModifiedBy>
  <cp:revision>7</cp:revision>
  <dcterms:modified xsi:type="dcterms:W3CDTF">2020-10-08T07:43:16Z</dcterms:modified>
</cp:coreProperties>
</file>