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297" r:id="rId4"/>
    <p:sldId id="290" r:id="rId5"/>
    <p:sldId id="289" r:id="rId6"/>
    <p:sldId id="291" r:id="rId7"/>
    <p:sldId id="292" r:id="rId8"/>
    <p:sldId id="296" r:id="rId9"/>
    <p:sldId id="293" r:id="rId10"/>
    <p:sldId id="294" r:id="rId11"/>
    <p:sldId id="267" r:id="rId12"/>
    <p:sldId id="28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27" autoAdjust="0"/>
  </p:normalViewPr>
  <p:slideViewPr>
    <p:cSldViewPr snapToGrid="0" snapToObjects="1">
      <p:cViewPr>
        <p:scale>
          <a:sx n="100" d="100"/>
          <a:sy n="10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06/29/2022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ros.org/tf2/Migr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2022. 07. 01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10211087" cy="464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FBCE720-A4BF-4434-AAEF-C87E201C20F7}"/>
              </a:ext>
            </a:extLst>
          </p:cNvPr>
          <p:cNvSpPr txBox="1">
            <a:spLocks/>
          </p:cNvSpPr>
          <p:nvPr/>
        </p:nvSpPr>
        <p:spPr>
          <a:xfrm>
            <a:off x="231435" y="4118405"/>
            <a:ext cx="11729130" cy="822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ROS basic concept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(ROS package, node, msg, topic,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srv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action, tools,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tf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Work Schedule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E510123-9750-4C4D-80F8-EF5EBADB144A}"/>
              </a:ext>
            </a:extLst>
          </p:cNvPr>
          <p:cNvSpPr txBox="1">
            <a:spLocks/>
          </p:cNvSpPr>
          <p:nvPr/>
        </p:nvSpPr>
        <p:spPr>
          <a:xfrm>
            <a:off x="4903617" y="-12700"/>
            <a:ext cx="2384765" cy="81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Drone Seminar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In 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  <a:ea typeface="+mn-ea"/>
              </a:rPr>
              <a:t>SierraBASE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</a:t>
            </a:r>
            <a:r>
              <a:rPr kumimoji="1" lang="en-US" altLang="ko-Kore-KR" sz="2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20766" y="1663701"/>
            <a:ext cx="11729130" cy="3143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b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Tf1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broadcast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listener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frame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 buffer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 state publisher</a:t>
            </a: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</p:spTree>
    <p:extLst>
      <p:ext uri="{BB962C8B-B14F-4D97-AF65-F5344CB8AC3E}">
        <p14:creationId xmlns:p14="http://schemas.microsoft.com/office/powerpoint/2010/main" val="238355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94139"/>
              </p:ext>
            </p:extLst>
          </p:nvPr>
        </p:nvGraphicFramePr>
        <p:xfrm>
          <a:off x="-1" y="807277"/>
          <a:ext cx="12192001" cy="607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~ 07.01(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07.01 ~ 08.01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08.01 ~ 10.01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ROS </a:t>
                      </a:r>
                      <a:r>
                        <a:rPr lang="ko-KR" altLang="en-US" dirty="0"/>
                        <a:t>기본 개념 강의 시청</a:t>
                      </a:r>
                      <a:endParaRPr lang="en-US" altLang="ko-K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(ROBOTIS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, Quad Robotics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ROS</a:t>
                      </a:r>
                      <a:r>
                        <a:rPr lang="ko-KR" altLang="en-US" dirty="0"/>
                        <a:t>강의보고 정리한 개념 발표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추후 스케쥴 및 계획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기본 세팅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설치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(SDK, Ros pkg,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mavros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Opencr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build)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TF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(URDF[depth, stereo, Lidar, IMU, GPS],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카메라 모듈 추가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Joint link, Joint state publisher,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map+baselink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자동 실행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USB Device port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Xavier USB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속도제한 해제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Lidar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세팅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IMU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package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직접 짜고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/, /include/,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image.cpp,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/manipulate.cpp, /cmakelists.txt)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package build(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342900" indent="-342900" latinLnBrk="1"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Gitlab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SLAM_jotbob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Simulation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환경 구성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on Desktop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ROS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Xavier(OpenCV)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Airsim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파일 직접 설계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, .xml, Cmakelists.txt)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종류별 논문 및 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Loam SLAM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Lego SLAM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Drone Simulator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+ 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Point Cloud Library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 및 실습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(PCL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자유자재로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다루는것을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목표로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Robotis</a:t>
            </a:r>
            <a:r>
              <a:rPr lang="en-US" altLang="ko-KR" dirty="0"/>
              <a:t> ROS </a:t>
            </a:r>
            <a:r>
              <a:rPr lang="ko-KR" altLang="en-US" dirty="0"/>
              <a:t>강의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https://www.youtube.com/watch?v=ot_D9N-H4lQ&amp;list=PLRG6WP3c31_VIFtFAxSke2NG_DumVZPgw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Quad Robotics ROS </a:t>
            </a:r>
            <a:r>
              <a:rPr lang="ko-KR" altLang="en-US" dirty="0"/>
              <a:t>강의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https://www.youtube.com/watch?v=SH__g7nHn6o&amp;list=PLg93_MFmLWh0WIf7WRqFADgpOa9Lc0aeo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node, pkg, msg(topic, </a:t>
            </a:r>
            <a:r>
              <a:rPr lang="en-US" altLang="ko-KR" dirty="0" err="1"/>
              <a:t>srv</a:t>
            </a:r>
            <a:r>
              <a:rPr lang="en-US" altLang="ko-KR" dirty="0"/>
              <a:t>, action), tools :</a:t>
            </a:r>
          </a:p>
          <a:p>
            <a:r>
              <a:rPr lang="en-US" altLang="ko-KR" dirty="0"/>
              <a:t>	http://wiki.ros.org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</a:t>
            </a:r>
            <a:r>
              <a:rPr lang="en-US" altLang="ko-KR" dirty="0" err="1"/>
              <a:t>tf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https://wiki.ros.org/tf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tf1, tf2 Migration :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4"/>
              </a:rPr>
              <a:t>https://wiki.ros.org/tf2/Migration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Tf_static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https://answers.ros.org/question/324820/what-is-the-difference-between-a-tf2-static-broadcast-and-tf2-broadcast/</a:t>
            </a:r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41275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제목 1">
            <a:extLst>
              <a:ext uri="{FF2B5EF4-FFF2-40B4-BE49-F238E27FC236}">
                <a16:creationId xmlns:a16="http://schemas.microsoft.com/office/drawing/2014/main" id="{8E8CCBBF-BEBE-4D33-BC73-2902A4045DBD}"/>
              </a:ext>
            </a:extLst>
          </p:cNvPr>
          <p:cNvSpPr txBox="1">
            <a:spLocks/>
          </p:cNvSpPr>
          <p:nvPr/>
        </p:nvSpPr>
        <p:spPr>
          <a:xfrm>
            <a:off x="3284533" y="877371"/>
            <a:ext cx="8533279" cy="784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ROS (Robot Operating System) provides libraries and tools to help software developers create robot applications. It provides hardware abstraction, device drivers, libraries, visualizers, message-passing, package management, and more. ROS is licensed under an open source, BSD license.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라이브러리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제공함으로써 로봇 어플을 만드는 소프트웨어 개발자를 돕고 하드웨어 추상화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device driver, visualizer,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메세지파싱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패키지관리 기타 등등을 제공한다고 말한다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Opensource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license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여기까지가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말하는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이름에서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있듯이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개발에 사용되는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이지만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Ubuntu, Windows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기능을 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아니며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 설치되어 사용할 수 있는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파일시스템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관리 할 수 있으며 다양한 응용패키지 개발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관리등의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기능을을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제공하고있다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가장 큰 장점은 서로 다른 운영체제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시스템에서 데이터 통신이 가능하다는 점이다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030" name="Picture 6" descr="https://mblogthumb-phinf.pstatic.net/MjAxOTAzMjZfNTkg/MDAxNTUzNTYzNTg1MzM5.f3RiJDEXygRMdnN5w6yd6X53ODuc_35SO1vrkOEssPUg.EC-fS_htAwvEGu4a_e8I7DCKWFWaKJUnZuSmGpAH930g.PNG.jws2218/image.png?type=w800">
            <a:extLst>
              <a:ext uri="{FF2B5EF4-FFF2-40B4-BE49-F238E27FC236}">
                <a16:creationId xmlns:a16="http://schemas.microsoft.com/office/drawing/2014/main" id="{A9AF5FC3-AEAA-46DC-A83E-8D47B009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" y="1752600"/>
            <a:ext cx="11075409" cy="48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4DF72A99-3544-4079-816E-5831C009732B}"/>
              </a:ext>
            </a:extLst>
          </p:cNvPr>
          <p:cNvSpPr/>
          <p:nvPr/>
        </p:nvSpPr>
        <p:spPr>
          <a:xfrm>
            <a:off x="4438005" y="5814689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328062-396C-4753-AEBC-5D6444EB4BB4}"/>
              </a:ext>
            </a:extLst>
          </p:cNvPr>
          <p:cNvSpPr/>
          <p:nvPr/>
        </p:nvSpPr>
        <p:spPr>
          <a:xfrm>
            <a:off x="3445632" y="5624962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D464FA-B857-448F-9353-C8881EC5636E}"/>
              </a:ext>
            </a:extLst>
          </p:cNvPr>
          <p:cNvSpPr/>
          <p:nvPr/>
        </p:nvSpPr>
        <p:spPr>
          <a:xfrm>
            <a:off x="5429325" y="5578336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keywords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98" y="2600894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32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/pkg/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(topic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pub&amp;sub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client &amp; server, action : action server &amp; action client,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broadcaster &amp; listener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최소단위의 프로세스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publisher.cpp, listener.cpp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노드이며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볼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통신하는 수단을 의미하며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방법으로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및 특징은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: 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 것이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내외부적으로 제공되는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종류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(RQT, Gazebo,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대표적인 기능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5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키워드들 애니메이션 추가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EC547C0-726C-4021-94A4-228CA3A8245F}"/>
              </a:ext>
            </a:extLst>
          </p:cNvPr>
          <p:cNvSpPr/>
          <p:nvPr/>
        </p:nvSpPr>
        <p:spPr>
          <a:xfrm>
            <a:off x="4920029" y="1314477"/>
            <a:ext cx="1676400" cy="800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1B5B3B-1C34-48D1-B0EA-4129D1BE052B}"/>
              </a:ext>
            </a:extLst>
          </p:cNvPr>
          <p:cNvSpPr txBox="1">
            <a:spLocks/>
          </p:cNvSpPr>
          <p:nvPr/>
        </p:nvSpPr>
        <p:spPr>
          <a:xfrm>
            <a:off x="5208221" y="153542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BAD31-E041-4EBA-876A-9F63AA0A35F4}"/>
              </a:ext>
            </a:extLst>
          </p:cNvPr>
          <p:cNvSpPr/>
          <p:nvPr/>
        </p:nvSpPr>
        <p:spPr>
          <a:xfrm>
            <a:off x="2233426" y="3240795"/>
            <a:ext cx="1676400" cy="8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EE7482-84C0-4279-8A59-F8AF02E820D8}"/>
              </a:ext>
            </a:extLst>
          </p:cNvPr>
          <p:cNvSpPr/>
          <p:nvPr/>
        </p:nvSpPr>
        <p:spPr>
          <a:xfrm>
            <a:off x="4011914" y="4742252"/>
            <a:ext cx="1676400" cy="8001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BDD1BC-8371-47E4-9C45-75C91E92BF48}"/>
              </a:ext>
            </a:extLst>
          </p:cNvPr>
          <p:cNvSpPr txBox="1">
            <a:spLocks/>
          </p:cNvSpPr>
          <p:nvPr/>
        </p:nvSpPr>
        <p:spPr>
          <a:xfrm>
            <a:off x="4537500" y="4945616"/>
            <a:ext cx="64086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CC1D996-535D-479B-9D41-DE247E49DD42}"/>
              </a:ext>
            </a:extLst>
          </p:cNvPr>
          <p:cNvSpPr txBox="1">
            <a:spLocks/>
          </p:cNvSpPr>
          <p:nvPr/>
        </p:nvSpPr>
        <p:spPr>
          <a:xfrm>
            <a:off x="3597016" y="5734621"/>
            <a:ext cx="683688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A5F5A8D-C157-479B-8980-0CE7534E5A39}"/>
              </a:ext>
            </a:extLst>
          </p:cNvPr>
          <p:cNvSpPr txBox="1">
            <a:spLocks/>
          </p:cNvSpPr>
          <p:nvPr/>
        </p:nvSpPr>
        <p:spPr>
          <a:xfrm>
            <a:off x="4495064" y="592855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2D4F345-D265-473C-A5AB-1C788636715D}"/>
              </a:ext>
            </a:extLst>
          </p:cNvPr>
          <p:cNvSpPr txBox="1">
            <a:spLocks/>
          </p:cNvSpPr>
          <p:nvPr/>
        </p:nvSpPr>
        <p:spPr>
          <a:xfrm>
            <a:off x="5569021" y="5698328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B99E7E-330B-4652-9E5E-3886878A8233}"/>
              </a:ext>
            </a:extLst>
          </p:cNvPr>
          <p:cNvSpPr/>
          <p:nvPr/>
        </p:nvSpPr>
        <p:spPr>
          <a:xfrm>
            <a:off x="7637814" y="4145391"/>
            <a:ext cx="1676400" cy="8001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6D95481-1B6C-4665-8A6D-F58B12A8CAD4}"/>
              </a:ext>
            </a:extLst>
          </p:cNvPr>
          <p:cNvSpPr txBox="1">
            <a:spLocks/>
          </p:cNvSpPr>
          <p:nvPr/>
        </p:nvSpPr>
        <p:spPr>
          <a:xfrm>
            <a:off x="7841014" y="4366339"/>
            <a:ext cx="13970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9AE332-B849-47E8-BE9B-5AB6CD0DD906}"/>
              </a:ext>
            </a:extLst>
          </p:cNvPr>
          <p:cNvSpPr/>
          <p:nvPr/>
        </p:nvSpPr>
        <p:spPr>
          <a:xfrm>
            <a:off x="8134956" y="2231301"/>
            <a:ext cx="1676400" cy="800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56902CF-822D-4D9B-8297-E42B0A908BF1}"/>
              </a:ext>
            </a:extLst>
          </p:cNvPr>
          <p:cNvSpPr txBox="1">
            <a:spLocks/>
          </p:cNvSpPr>
          <p:nvPr/>
        </p:nvSpPr>
        <p:spPr>
          <a:xfrm>
            <a:off x="8616579" y="2452249"/>
            <a:ext cx="8382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375164-D829-4B8D-8DCC-E781FDE809D0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flipV="1">
            <a:off x="3918315" y="5425180"/>
            <a:ext cx="339102" cy="19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C9747E-5E65-4B09-A7ED-F3C310C693D9}"/>
              </a:ext>
            </a:extLst>
          </p:cNvPr>
          <p:cNvCxnSpPr>
            <a:cxnSpLocks/>
          </p:cNvCxnSpPr>
          <p:nvPr/>
        </p:nvCxnSpPr>
        <p:spPr>
          <a:xfrm flipH="1" flipV="1">
            <a:off x="4858906" y="5542352"/>
            <a:ext cx="10534" cy="25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9682E0-B248-4F6C-A7C1-03E63201C825}"/>
              </a:ext>
            </a:extLst>
          </p:cNvPr>
          <p:cNvCxnSpPr>
            <a:cxnSpLocks/>
            <a:stCxn id="26" idx="0"/>
            <a:endCxn id="13" idx="5"/>
          </p:cNvCxnSpPr>
          <p:nvPr/>
        </p:nvCxnSpPr>
        <p:spPr>
          <a:xfrm flipH="1" flipV="1">
            <a:off x="5442811" y="5425180"/>
            <a:ext cx="459197" cy="15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E05233F-2152-4C52-95B3-586CF1E6B05C}"/>
              </a:ext>
            </a:extLst>
          </p:cNvPr>
          <p:cNvSpPr/>
          <p:nvPr/>
        </p:nvSpPr>
        <p:spPr>
          <a:xfrm>
            <a:off x="6855414" y="5455059"/>
            <a:ext cx="1564991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endParaRPr lang="en-US" altLang="ko-KR" sz="1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9CC746-DBAA-42DE-B44E-4835AC1E074A}"/>
              </a:ext>
            </a:extLst>
          </p:cNvPr>
          <p:cNvSpPr/>
          <p:nvPr/>
        </p:nvSpPr>
        <p:spPr>
          <a:xfrm>
            <a:off x="9704982" y="4166596"/>
            <a:ext cx="945365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70D61A-97FD-4633-ACCC-A1E1C1F2E6D4}"/>
              </a:ext>
            </a:extLst>
          </p:cNvPr>
          <p:cNvSpPr/>
          <p:nvPr/>
        </p:nvSpPr>
        <p:spPr>
          <a:xfrm>
            <a:off x="9151038" y="5346317"/>
            <a:ext cx="1328510" cy="6322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7094C92A-200D-4821-A006-D1FBB718D7BB}"/>
              </a:ext>
            </a:extLst>
          </p:cNvPr>
          <p:cNvSpPr txBox="1">
            <a:spLocks/>
          </p:cNvSpPr>
          <p:nvPr/>
        </p:nvSpPr>
        <p:spPr>
          <a:xfrm>
            <a:off x="9848451" y="4285290"/>
            <a:ext cx="79563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21FCF4C2-1E15-4393-9463-81CDF6FD1A6A}"/>
              </a:ext>
            </a:extLst>
          </p:cNvPr>
          <p:cNvSpPr txBox="1">
            <a:spLocks/>
          </p:cNvSpPr>
          <p:nvPr/>
        </p:nvSpPr>
        <p:spPr>
          <a:xfrm>
            <a:off x="9314214" y="5447879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AC53E0-3DA0-4388-92A2-AF6A7B6B0110}"/>
              </a:ext>
            </a:extLst>
          </p:cNvPr>
          <p:cNvCxnSpPr>
            <a:stCxn id="43" idx="2"/>
            <a:endCxn id="21" idx="6"/>
          </p:cNvCxnSpPr>
          <p:nvPr/>
        </p:nvCxnSpPr>
        <p:spPr>
          <a:xfrm flipH="1">
            <a:off x="9314214" y="4500147"/>
            <a:ext cx="390768" cy="4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B3AEC-286E-42F1-B745-447791DDEEF7}"/>
              </a:ext>
            </a:extLst>
          </p:cNvPr>
          <p:cNvCxnSpPr>
            <a:cxnSpLocks/>
            <a:stCxn id="44" idx="0"/>
            <a:endCxn id="21" idx="5"/>
          </p:cNvCxnSpPr>
          <p:nvPr/>
        </p:nvCxnSpPr>
        <p:spPr>
          <a:xfrm flipH="1" flipV="1">
            <a:off x="9068711" y="4828319"/>
            <a:ext cx="746582" cy="51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254111E-B17D-46A3-AF49-C035E305F256}"/>
              </a:ext>
            </a:extLst>
          </p:cNvPr>
          <p:cNvCxnSpPr>
            <a:cxnSpLocks/>
            <a:stCxn id="42" idx="0"/>
            <a:endCxn id="21" idx="3"/>
          </p:cNvCxnSpPr>
          <p:nvPr/>
        </p:nvCxnSpPr>
        <p:spPr>
          <a:xfrm flipV="1">
            <a:off x="7637910" y="4828319"/>
            <a:ext cx="245407" cy="62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E83D0E-6997-48F4-94AB-942B816AE756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8420405" y="5662452"/>
            <a:ext cx="730633" cy="12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C9E4F4-F5BF-4219-A1E0-5327EB543E86}"/>
              </a:ext>
            </a:extLst>
          </p:cNvPr>
          <p:cNvSpPr/>
          <p:nvPr/>
        </p:nvSpPr>
        <p:spPr>
          <a:xfrm>
            <a:off x="2831772" y="1381314"/>
            <a:ext cx="129358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catkin_ws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9643D4-265E-4802-82A0-1824861CA393}"/>
              </a:ext>
            </a:extLst>
          </p:cNvPr>
          <p:cNvSpPr/>
          <p:nvPr/>
        </p:nvSpPr>
        <p:spPr>
          <a:xfrm>
            <a:off x="3741039" y="1844894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842D92-A92A-41AD-A3D9-05B44DD64CAA}"/>
              </a:ext>
            </a:extLst>
          </p:cNvPr>
          <p:cNvSpPr/>
          <p:nvPr/>
        </p:nvSpPr>
        <p:spPr>
          <a:xfrm>
            <a:off x="2987109" y="2297989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/pkg/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594A3DF-4389-4855-8ADD-6D3E43FF8EF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478563" y="1695639"/>
            <a:ext cx="732027" cy="149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C714709-68E9-4013-A5C5-484696CC0AD5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456660" y="2159219"/>
            <a:ext cx="753930" cy="138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2E4368C-F4AF-4E3E-8758-0F5877091B72}"/>
              </a:ext>
            </a:extLst>
          </p:cNvPr>
          <p:cNvSpPr/>
          <p:nvPr/>
        </p:nvSpPr>
        <p:spPr>
          <a:xfrm>
            <a:off x="2754490" y="1848443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devel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26DC13-B933-40F2-8675-484490A0DEF5}"/>
              </a:ext>
            </a:extLst>
          </p:cNvPr>
          <p:cNvSpPr/>
          <p:nvPr/>
        </p:nvSpPr>
        <p:spPr>
          <a:xfrm>
            <a:off x="1766520" y="1847327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/build/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B9F6D2F-7F78-4244-8925-841AC629BDC0}"/>
              </a:ext>
            </a:extLst>
          </p:cNvPr>
          <p:cNvCxnSpPr>
            <a:stCxn id="113" idx="0"/>
            <a:endCxn id="76" idx="2"/>
          </p:cNvCxnSpPr>
          <p:nvPr/>
        </p:nvCxnSpPr>
        <p:spPr>
          <a:xfrm flipV="1">
            <a:off x="2236071" y="1695639"/>
            <a:ext cx="1242492" cy="151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E60BF3B-16DF-462D-BADC-D3DE4A57B02A}"/>
              </a:ext>
            </a:extLst>
          </p:cNvPr>
          <p:cNvCxnSpPr>
            <a:cxnSpLocks/>
            <a:stCxn id="112" idx="0"/>
            <a:endCxn id="76" idx="2"/>
          </p:cNvCxnSpPr>
          <p:nvPr/>
        </p:nvCxnSpPr>
        <p:spPr>
          <a:xfrm flipV="1">
            <a:off x="3224041" y="1695639"/>
            <a:ext cx="254522" cy="152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제목 1">
            <a:extLst>
              <a:ext uri="{FF2B5EF4-FFF2-40B4-BE49-F238E27FC236}">
                <a16:creationId xmlns:a16="http://schemas.microsoft.com/office/drawing/2014/main" id="{0832F327-E4E3-4DD1-8B95-A121EF7098EE}"/>
              </a:ext>
            </a:extLst>
          </p:cNvPr>
          <p:cNvSpPr txBox="1">
            <a:spLocks/>
          </p:cNvSpPr>
          <p:nvPr/>
        </p:nvSpPr>
        <p:spPr>
          <a:xfrm>
            <a:off x="292100" y="70993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Gazebo">
            <a:extLst>
              <a:ext uri="{FF2B5EF4-FFF2-40B4-BE49-F238E27FC236}">
                <a16:creationId xmlns:a16="http://schemas.microsoft.com/office/drawing/2014/main" id="{3F4B805D-9B75-4741-AC4F-70ED3194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47" y="1222836"/>
            <a:ext cx="819708" cy="10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DF8913B-4DCD-4466-8697-1104DF5D3A83}"/>
              </a:ext>
            </a:extLst>
          </p:cNvPr>
          <p:cNvSpPr txBox="1"/>
          <p:nvPr/>
        </p:nvSpPr>
        <p:spPr>
          <a:xfrm>
            <a:off x="10051245" y="2935412"/>
            <a:ext cx="9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+mj-ea"/>
                <a:ea typeface="+mj-ea"/>
                <a:cs typeface="Arial Black" panose="020B0604020202020204" pitchFamily="34" charset="0"/>
              </a:rPr>
              <a:t>RQT</a:t>
            </a:r>
            <a:endParaRPr kumimoji="1" lang="en-US" altLang="ko-Kore-KR" sz="2800" dirty="0">
              <a:latin typeface="+mj-ea"/>
              <a:ea typeface="+mj-ea"/>
              <a:cs typeface="Arial Black" panose="020B0604020202020204" pitchFamily="34" charset="0"/>
            </a:endParaRPr>
          </a:p>
        </p:txBody>
      </p:sp>
      <p:pic>
        <p:nvPicPr>
          <p:cNvPr id="1030" name="Picture 6" descr="GitHub - ros-visualization/rviz: ROS 3D Robot Visualizer">
            <a:extLst>
              <a:ext uri="{FF2B5EF4-FFF2-40B4-BE49-F238E27FC236}">
                <a16:creationId xmlns:a16="http://schemas.microsoft.com/office/drawing/2014/main" id="{F81D91D8-C546-49EB-8B74-96AA2542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230" y="2266551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0F1B7AA9-544C-4F46-8B92-B415C2C8F3BF}"/>
              </a:ext>
            </a:extLst>
          </p:cNvPr>
          <p:cNvSpPr/>
          <p:nvPr/>
        </p:nvSpPr>
        <p:spPr>
          <a:xfrm>
            <a:off x="820989" y="4993639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C310069-8011-4116-879D-C826AF81F8D6}"/>
              </a:ext>
            </a:extLst>
          </p:cNvPr>
          <p:cNvSpPr/>
          <p:nvPr/>
        </p:nvSpPr>
        <p:spPr>
          <a:xfrm>
            <a:off x="1477885" y="4180169"/>
            <a:ext cx="1191476" cy="6671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67B8510-300D-40DD-BEC7-6DC8902D108F}"/>
              </a:ext>
            </a:extLst>
          </p:cNvPr>
          <p:cNvSpPr/>
          <p:nvPr/>
        </p:nvSpPr>
        <p:spPr>
          <a:xfrm>
            <a:off x="1923117" y="4989472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B1ED8E-F8DD-44F9-A3AD-070D9BD08C47}"/>
              </a:ext>
            </a:extLst>
          </p:cNvPr>
          <p:cNvCxnSpPr>
            <a:cxnSpLocks/>
            <a:stCxn id="141" idx="7"/>
            <a:endCxn id="142" idx="4"/>
          </p:cNvCxnSpPr>
          <p:nvPr/>
        </p:nvCxnSpPr>
        <p:spPr>
          <a:xfrm flipV="1">
            <a:off x="1558189" y="4847271"/>
            <a:ext cx="515434" cy="218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563F7F9-0156-4ADA-B745-4CE3A4E59C3F}"/>
              </a:ext>
            </a:extLst>
          </p:cNvPr>
          <p:cNvCxnSpPr>
            <a:cxnSpLocks/>
            <a:stCxn id="147" idx="0"/>
            <a:endCxn id="142" idx="4"/>
          </p:cNvCxnSpPr>
          <p:nvPr/>
        </p:nvCxnSpPr>
        <p:spPr>
          <a:xfrm flipH="1" flipV="1">
            <a:off x="2073623" y="4847271"/>
            <a:ext cx="281336" cy="142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E2C0F6A-54F6-4A68-B5B8-803D90C036B1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 flipV="1">
            <a:off x="1684673" y="5235694"/>
            <a:ext cx="238444" cy="4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19EC73E-E9E7-4E67-9AB7-AB4DC36D24D7}"/>
              </a:ext>
            </a:extLst>
          </p:cNvPr>
          <p:cNvCxnSpPr>
            <a:cxnSpLocks/>
            <a:stCxn id="142" idx="0"/>
            <a:endCxn id="11" idx="3"/>
          </p:cNvCxnSpPr>
          <p:nvPr/>
        </p:nvCxnSpPr>
        <p:spPr>
          <a:xfrm flipV="1">
            <a:off x="2073623" y="3923723"/>
            <a:ext cx="405306" cy="25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112" grpId="0" animBg="1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폴더">
            <a:extLst>
              <a:ext uri="{FF2B5EF4-FFF2-40B4-BE49-F238E27FC236}">
                <a16:creationId xmlns:a16="http://schemas.microsoft.com/office/drawing/2014/main" id="{E2B10DCD-B613-4AFC-80C5-05E33A9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61" y="72516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pkg? </a:t>
            </a:r>
          </a:p>
          <a:p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 of catkin workspace, concept of ROS package, package building with </a:t>
            </a:r>
            <a:r>
              <a:rPr kumimoji="1" lang="en-US" altLang="ko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Cmake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5" name="그래픽 64" descr="문서">
            <a:extLst>
              <a:ext uri="{FF2B5EF4-FFF2-40B4-BE49-F238E27FC236}">
                <a16:creationId xmlns:a16="http://schemas.microsoft.com/office/drawing/2014/main" id="{F414590F-0B9B-4B72-A21E-3734B81C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657" y="4673342"/>
            <a:ext cx="622096" cy="523487"/>
          </a:xfrm>
          <a:prstGeom prst="rect">
            <a:avLst/>
          </a:prstGeom>
        </p:spPr>
      </p:pic>
      <p:pic>
        <p:nvPicPr>
          <p:cNvPr id="38" name="그래픽 37" descr="폴더">
            <a:extLst>
              <a:ext uri="{FF2B5EF4-FFF2-40B4-BE49-F238E27FC236}">
                <a16:creationId xmlns:a16="http://schemas.microsoft.com/office/drawing/2014/main" id="{D0874BBF-DF3B-46CB-82BA-8856FE65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513" y="2067297"/>
            <a:ext cx="657225" cy="738665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081FB60-6A3F-45F8-A581-06EFC1A33673}"/>
              </a:ext>
            </a:extLst>
          </p:cNvPr>
          <p:cNvSpPr txBox="1">
            <a:spLocks/>
          </p:cNvSpPr>
          <p:nvPr/>
        </p:nvSpPr>
        <p:spPr>
          <a:xfrm>
            <a:off x="1561307" y="2359394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/build</a:t>
            </a:r>
          </a:p>
        </p:txBody>
      </p:sp>
      <p:pic>
        <p:nvPicPr>
          <p:cNvPr id="42" name="그래픽 41" descr="폴더">
            <a:extLst>
              <a:ext uri="{FF2B5EF4-FFF2-40B4-BE49-F238E27FC236}">
                <a16:creationId xmlns:a16="http://schemas.microsoft.com/office/drawing/2014/main" id="{80A2448B-6506-45C2-BB86-5C4CFCF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616" y="2067297"/>
            <a:ext cx="657225" cy="738665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6EA25169-2510-4331-8DD2-C0D456B03FFB}"/>
              </a:ext>
            </a:extLst>
          </p:cNvPr>
          <p:cNvSpPr txBox="1">
            <a:spLocks/>
          </p:cNvSpPr>
          <p:nvPr/>
        </p:nvSpPr>
        <p:spPr>
          <a:xfrm>
            <a:off x="4390317" y="2330819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래픽 43" descr="폴더">
            <a:extLst>
              <a:ext uri="{FF2B5EF4-FFF2-40B4-BE49-F238E27FC236}">
                <a16:creationId xmlns:a16="http://schemas.microsoft.com/office/drawing/2014/main" id="{DBD7F041-338F-4F1E-B593-8EC59EBB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8944" y="2067297"/>
            <a:ext cx="657225" cy="738665"/>
          </a:xfrm>
          <a:prstGeom prst="rect">
            <a:avLst/>
          </a:prstGeom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8BDEB023-BEE3-4839-BE57-65C0DE85C6CA}"/>
              </a:ext>
            </a:extLst>
          </p:cNvPr>
          <p:cNvSpPr txBox="1">
            <a:spLocks/>
          </p:cNvSpPr>
          <p:nvPr/>
        </p:nvSpPr>
        <p:spPr>
          <a:xfrm>
            <a:off x="3048396" y="2359394"/>
            <a:ext cx="53736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B90FFF-586E-48DC-837A-2CBDA6B4DAAB}"/>
              </a:ext>
            </a:extLst>
          </p:cNvPr>
          <p:cNvCxnSpPr/>
          <p:nvPr/>
        </p:nvCxnSpPr>
        <p:spPr>
          <a:xfrm>
            <a:off x="6886575" y="909057"/>
            <a:ext cx="0" cy="5676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래픽 47" descr="폴더">
            <a:extLst>
              <a:ext uri="{FF2B5EF4-FFF2-40B4-BE49-F238E27FC236}">
                <a16:creationId xmlns:a16="http://schemas.microsoft.com/office/drawing/2014/main" id="{763B2B89-50B6-4E83-8E17-3D23F65D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342" y="3307461"/>
            <a:ext cx="657225" cy="738665"/>
          </a:xfrm>
          <a:prstGeom prst="rect">
            <a:avLst/>
          </a:prstGeom>
        </p:spPr>
      </p:pic>
      <p:sp>
        <p:nvSpPr>
          <p:cNvPr id="49" name="제목 1">
            <a:extLst>
              <a:ext uri="{FF2B5EF4-FFF2-40B4-BE49-F238E27FC236}">
                <a16:creationId xmlns:a16="http://schemas.microsoft.com/office/drawing/2014/main" id="{95315EBE-9137-4DEE-95B8-F84FC740CC4F}"/>
              </a:ext>
            </a:extLst>
          </p:cNvPr>
          <p:cNvSpPr txBox="1">
            <a:spLocks/>
          </p:cNvSpPr>
          <p:nvPr/>
        </p:nvSpPr>
        <p:spPr>
          <a:xfrm>
            <a:off x="2313782" y="3580514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/package1</a:t>
            </a:r>
          </a:p>
        </p:txBody>
      </p:sp>
      <p:pic>
        <p:nvPicPr>
          <p:cNvPr id="50" name="그래픽 49" descr="폴더">
            <a:extLst>
              <a:ext uri="{FF2B5EF4-FFF2-40B4-BE49-F238E27FC236}">
                <a16:creationId xmlns:a16="http://schemas.microsoft.com/office/drawing/2014/main" id="{967D7EE6-4D7D-48F5-A6FE-9127123C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85" y="3304117"/>
            <a:ext cx="657225" cy="738665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102DBD21-31B2-49EB-9F1D-0C95DFC40F81}"/>
              </a:ext>
            </a:extLst>
          </p:cNvPr>
          <p:cNvSpPr txBox="1">
            <a:spLocks/>
          </p:cNvSpPr>
          <p:nvPr/>
        </p:nvSpPr>
        <p:spPr>
          <a:xfrm>
            <a:off x="3819525" y="3577170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/package2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62C9731-AAE5-4F7E-BD62-E037738470CD}"/>
              </a:ext>
            </a:extLst>
          </p:cNvPr>
          <p:cNvSpPr txBox="1">
            <a:spLocks/>
          </p:cNvSpPr>
          <p:nvPr/>
        </p:nvSpPr>
        <p:spPr>
          <a:xfrm>
            <a:off x="4111300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</a:t>
            </a:r>
          </a:p>
        </p:txBody>
      </p:sp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C537E77C-E378-40E2-AD45-4C632752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053" y="4673342"/>
            <a:ext cx="622096" cy="523487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AC9840E0-B097-4854-9BAF-D2191F05EBA9}"/>
              </a:ext>
            </a:extLst>
          </p:cNvPr>
          <p:cNvSpPr txBox="1">
            <a:spLocks/>
          </p:cNvSpPr>
          <p:nvPr/>
        </p:nvSpPr>
        <p:spPr>
          <a:xfrm>
            <a:off x="5444696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pic>
        <p:nvPicPr>
          <p:cNvPr id="55" name="그래픽 54" descr="폴더">
            <a:extLst>
              <a:ext uri="{FF2B5EF4-FFF2-40B4-BE49-F238E27FC236}">
                <a16:creationId xmlns:a16="http://schemas.microsoft.com/office/drawing/2014/main" id="{8AEF7548-7FCD-46A3-83B5-7206B32B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92" y="4581418"/>
            <a:ext cx="657225" cy="738665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2F10E4F2-6A11-4877-986C-C0CB4A74CDD7}"/>
              </a:ext>
            </a:extLst>
          </p:cNvPr>
          <p:cNvSpPr txBox="1">
            <a:spLocks/>
          </p:cNvSpPr>
          <p:nvPr/>
        </p:nvSpPr>
        <p:spPr>
          <a:xfrm>
            <a:off x="875507" y="4854471"/>
            <a:ext cx="73778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/include</a:t>
            </a:r>
          </a:p>
        </p:txBody>
      </p:sp>
      <p:pic>
        <p:nvPicPr>
          <p:cNvPr id="57" name="그래픽 56" descr="폴더">
            <a:extLst>
              <a:ext uri="{FF2B5EF4-FFF2-40B4-BE49-F238E27FC236}">
                <a16:creationId xmlns:a16="http://schemas.microsoft.com/office/drawing/2014/main" id="{7C4D0DDB-BA74-4620-B622-07F91B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180" y="4581418"/>
            <a:ext cx="657225" cy="738665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BFFD5C98-1922-4619-8BE6-D21B6D987814}"/>
              </a:ext>
            </a:extLst>
          </p:cNvPr>
          <p:cNvSpPr txBox="1">
            <a:spLocks/>
          </p:cNvSpPr>
          <p:nvPr/>
        </p:nvSpPr>
        <p:spPr>
          <a:xfrm>
            <a:off x="2178595" y="4854471"/>
            <a:ext cx="45141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9" name="그래픽 58" descr="폴더">
            <a:extLst>
              <a:ext uri="{FF2B5EF4-FFF2-40B4-BE49-F238E27FC236}">
                <a16:creationId xmlns:a16="http://schemas.microsoft.com/office/drawing/2014/main" id="{8CD2B25E-6724-4472-BB7F-BF02B8A0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65" y="4581418"/>
            <a:ext cx="657225" cy="738665"/>
          </a:xfrm>
          <a:prstGeom prst="rect">
            <a:avLst/>
          </a:prstGeom>
        </p:spPr>
      </p:pic>
      <p:sp>
        <p:nvSpPr>
          <p:cNvPr id="60" name="제목 1">
            <a:extLst>
              <a:ext uri="{FF2B5EF4-FFF2-40B4-BE49-F238E27FC236}">
                <a16:creationId xmlns:a16="http://schemas.microsoft.com/office/drawing/2014/main" id="{B501DAF8-9A8E-41C9-BDBD-F00AE5327295}"/>
              </a:ext>
            </a:extLst>
          </p:cNvPr>
          <p:cNvSpPr txBox="1">
            <a:spLocks/>
          </p:cNvSpPr>
          <p:nvPr/>
        </p:nvSpPr>
        <p:spPr>
          <a:xfrm>
            <a:off x="3122230" y="4854471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/launch</a:t>
            </a:r>
          </a:p>
        </p:txBody>
      </p:sp>
      <p:pic>
        <p:nvPicPr>
          <p:cNvPr id="61" name="그래픽 60" descr="문서">
            <a:extLst>
              <a:ext uri="{FF2B5EF4-FFF2-40B4-BE49-F238E27FC236}">
                <a16:creationId xmlns:a16="http://schemas.microsoft.com/office/drawing/2014/main" id="{434DAA91-836F-420F-8FEE-9D184A895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47" y="5961421"/>
            <a:ext cx="622096" cy="523487"/>
          </a:xfrm>
          <a:prstGeom prst="rect">
            <a:avLst/>
          </a:prstGeom>
        </p:spPr>
      </p:pic>
      <p:sp>
        <p:nvSpPr>
          <p:cNvPr id="62" name="제목 1">
            <a:extLst>
              <a:ext uri="{FF2B5EF4-FFF2-40B4-BE49-F238E27FC236}">
                <a16:creationId xmlns:a16="http://schemas.microsoft.com/office/drawing/2014/main" id="{2D618CAC-FBD0-40EC-BC8B-4B2A81486BCB}"/>
              </a:ext>
            </a:extLst>
          </p:cNvPr>
          <p:cNvSpPr txBox="1">
            <a:spLocks/>
          </p:cNvSpPr>
          <p:nvPr/>
        </p:nvSpPr>
        <p:spPr>
          <a:xfrm>
            <a:off x="507808" y="6344428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header.h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3" name="그래픽 62" descr="문서">
            <a:extLst>
              <a:ext uri="{FF2B5EF4-FFF2-40B4-BE49-F238E27FC236}">
                <a16:creationId xmlns:a16="http://schemas.microsoft.com/office/drawing/2014/main" id="{E2E4475D-5B07-4FF5-8A22-62D5EEA0D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171" y="5961421"/>
            <a:ext cx="622096" cy="523487"/>
          </a:xfrm>
          <a:prstGeom prst="rect">
            <a:avLst/>
          </a:prstGeom>
        </p:spPr>
      </p:pic>
      <p:sp>
        <p:nvSpPr>
          <p:cNvPr id="68" name="제목 1">
            <a:extLst>
              <a:ext uri="{FF2B5EF4-FFF2-40B4-BE49-F238E27FC236}">
                <a16:creationId xmlns:a16="http://schemas.microsoft.com/office/drawing/2014/main" id="{1AC73F4D-063E-48C5-8FC9-54C4D14A157E}"/>
              </a:ext>
            </a:extLst>
          </p:cNvPr>
          <p:cNvSpPr txBox="1">
            <a:spLocks/>
          </p:cNvSpPr>
          <p:nvPr/>
        </p:nvSpPr>
        <p:spPr>
          <a:xfrm>
            <a:off x="1744412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Node1.cpp</a:t>
            </a:r>
          </a:p>
        </p:txBody>
      </p:sp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E5144968-3B39-43A4-9235-A6343A9A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214" y="5961421"/>
            <a:ext cx="622096" cy="523487"/>
          </a:xfrm>
          <a:prstGeom prst="rect">
            <a:avLst/>
          </a:prstGeom>
        </p:spPr>
      </p:pic>
      <p:sp>
        <p:nvSpPr>
          <p:cNvPr id="70" name="제목 1">
            <a:extLst>
              <a:ext uri="{FF2B5EF4-FFF2-40B4-BE49-F238E27FC236}">
                <a16:creationId xmlns:a16="http://schemas.microsoft.com/office/drawing/2014/main" id="{A988DBB9-A4AD-4F3D-8E38-B5FA6A88983B}"/>
              </a:ext>
            </a:extLst>
          </p:cNvPr>
          <p:cNvSpPr txBox="1">
            <a:spLocks/>
          </p:cNvSpPr>
          <p:nvPr/>
        </p:nvSpPr>
        <p:spPr>
          <a:xfrm>
            <a:off x="2508455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Node2.cpp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5BADD36-42DF-4E41-A585-537154177AD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1889126" y="1639560"/>
            <a:ext cx="1376735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480611-9231-494B-80A3-266D92FD137D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H="1" flipV="1">
            <a:off x="3265861" y="1639560"/>
            <a:ext cx="41696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9E2578-A241-4520-B8CA-6497AE7702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3265861" y="1639560"/>
            <a:ext cx="1440368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DF12241-EAB1-4B85-A4E1-64F46266D4F6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2722955" y="2805962"/>
            <a:ext cx="584602" cy="501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C686B57-B2E8-4758-A6CE-63C146883782}"/>
              </a:ext>
            </a:extLst>
          </p:cNvPr>
          <p:cNvCxnSpPr>
            <a:stCxn id="50" idx="0"/>
            <a:endCxn id="44" idx="2"/>
          </p:cNvCxnSpPr>
          <p:nvPr/>
        </p:nvCxnSpPr>
        <p:spPr>
          <a:xfrm flipH="1" flipV="1">
            <a:off x="3307557" y="2805962"/>
            <a:ext cx="921141" cy="49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4C817D9-6AB9-4EA8-B53B-E4CB86509631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218005" y="4046126"/>
            <a:ext cx="1504950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3D0BD-48B7-4B6E-967C-6FBA398814AF}"/>
              </a:ext>
            </a:extLst>
          </p:cNvPr>
          <p:cNvCxnSpPr>
            <a:stCxn id="57" idx="0"/>
            <a:endCxn id="48" idx="2"/>
          </p:cNvCxnSpPr>
          <p:nvPr/>
        </p:nvCxnSpPr>
        <p:spPr>
          <a:xfrm flipV="1">
            <a:off x="2406793" y="4046126"/>
            <a:ext cx="316162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07B1F16-5D37-4561-8C5B-6A2F8B67B88A}"/>
              </a:ext>
            </a:extLst>
          </p:cNvPr>
          <p:cNvCxnSpPr>
            <a:stCxn id="59" idx="0"/>
            <a:endCxn id="48" idx="2"/>
          </p:cNvCxnSpPr>
          <p:nvPr/>
        </p:nvCxnSpPr>
        <p:spPr>
          <a:xfrm flipH="1" flipV="1">
            <a:off x="2722955" y="4046126"/>
            <a:ext cx="722723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57B5DA0-CCD2-477F-8AD7-8A7710BC85D6}"/>
              </a:ext>
            </a:extLst>
          </p:cNvPr>
          <p:cNvCxnSpPr>
            <a:stCxn id="65" idx="0"/>
            <a:endCxn id="48" idx="2"/>
          </p:cNvCxnSpPr>
          <p:nvPr/>
        </p:nvCxnSpPr>
        <p:spPr>
          <a:xfrm flipH="1" flipV="1">
            <a:off x="2722955" y="4046126"/>
            <a:ext cx="1869750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4EB78C3-B3D7-4A92-B242-BE38ACD64088}"/>
              </a:ext>
            </a:extLst>
          </p:cNvPr>
          <p:cNvCxnSpPr>
            <a:stCxn id="53" idx="0"/>
            <a:endCxn id="48" idx="2"/>
          </p:cNvCxnSpPr>
          <p:nvPr/>
        </p:nvCxnSpPr>
        <p:spPr>
          <a:xfrm flipH="1" flipV="1">
            <a:off x="2722955" y="4046126"/>
            <a:ext cx="3203146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6124B49-E7BD-4C74-BECB-C4175000F4D7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flipV="1">
            <a:off x="859295" y="5320083"/>
            <a:ext cx="358710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F37D3A-FC9A-4D1D-9FFD-7EFCE349D485}"/>
              </a:ext>
            </a:extLst>
          </p:cNvPr>
          <p:cNvCxnSpPr>
            <a:stCxn id="63" idx="0"/>
            <a:endCxn id="57" idx="2"/>
          </p:cNvCxnSpPr>
          <p:nvPr/>
        </p:nvCxnSpPr>
        <p:spPr>
          <a:xfrm flipV="1">
            <a:off x="2117219" y="5320083"/>
            <a:ext cx="289574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5DB5F9-BC50-459E-AC80-F9735363BB38}"/>
              </a:ext>
            </a:extLst>
          </p:cNvPr>
          <p:cNvCxnSpPr>
            <a:stCxn id="69" idx="0"/>
            <a:endCxn id="57" idx="2"/>
          </p:cNvCxnSpPr>
          <p:nvPr/>
        </p:nvCxnSpPr>
        <p:spPr>
          <a:xfrm flipH="1" flipV="1">
            <a:off x="2406793" y="5320083"/>
            <a:ext cx="474469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문서">
            <a:extLst>
              <a:ext uri="{FF2B5EF4-FFF2-40B4-BE49-F238E27FC236}">
                <a16:creationId xmlns:a16="http://schemas.microsoft.com/office/drawing/2014/main" id="{3B3AECC4-F21D-40AD-AA14-CC7CF034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6875" y="5961421"/>
            <a:ext cx="622096" cy="523487"/>
          </a:xfrm>
          <a:prstGeom prst="rect">
            <a:avLst/>
          </a:prstGeom>
        </p:spPr>
      </p:pic>
      <p:sp>
        <p:nvSpPr>
          <p:cNvPr id="97" name="제목 1">
            <a:extLst>
              <a:ext uri="{FF2B5EF4-FFF2-40B4-BE49-F238E27FC236}">
                <a16:creationId xmlns:a16="http://schemas.microsoft.com/office/drawing/2014/main" id="{7514760D-8812-4EC4-A0AA-04D9041839C2}"/>
              </a:ext>
            </a:extLst>
          </p:cNvPr>
          <p:cNvSpPr txBox="1">
            <a:spLocks/>
          </p:cNvSpPr>
          <p:nvPr/>
        </p:nvSpPr>
        <p:spPr>
          <a:xfrm>
            <a:off x="3685116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name.launch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E5E0C3-84D8-439D-80E9-1E52F3479DF4}"/>
              </a:ext>
            </a:extLst>
          </p:cNvPr>
          <p:cNvCxnSpPr>
            <a:stCxn id="59" idx="2"/>
            <a:endCxn id="96" idx="0"/>
          </p:cNvCxnSpPr>
          <p:nvPr/>
        </p:nvCxnSpPr>
        <p:spPr>
          <a:xfrm>
            <a:off x="3445678" y="5320083"/>
            <a:ext cx="612245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81A680B-DA09-409D-BC2E-D643A83D5D44}"/>
              </a:ext>
            </a:extLst>
          </p:cNvPr>
          <p:cNvSpPr txBox="1">
            <a:spLocks/>
          </p:cNvSpPr>
          <p:nvPr/>
        </p:nvSpPr>
        <p:spPr>
          <a:xfrm>
            <a:off x="2860675" y="1052035"/>
            <a:ext cx="815975" cy="424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/Catkin</a:t>
            </a:r>
          </a:p>
          <a:p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EA5A2E4-CA65-435B-9339-0BC275D8D9B9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2031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디렉터리 및 소스파일의 기능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build,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최상위에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 하위에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package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밑에는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include,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launch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존재한다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Cmakelists.txt,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무엇을 포함하는지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헤더파일은 소스파일의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.h include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할때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정의한 헤더파일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런치파일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소스파일이 무엇으로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쓰일수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있는지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런치파일 태그 구조 및 구성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build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및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CMakelists.txt, package.xml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과의 의존성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catkin_build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8" name="그래픽 117" descr="폴더">
            <a:extLst>
              <a:ext uri="{FF2B5EF4-FFF2-40B4-BE49-F238E27FC236}">
                <a16:creationId xmlns:a16="http://schemas.microsoft.com/office/drawing/2014/main" id="{4B992566-D830-4F77-B621-53C0A368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508" y="1129010"/>
            <a:ext cx="914400" cy="914400"/>
          </a:xfrm>
          <a:prstGeom prst="rect">
            <a:avLst/>
          </a:prstGeom>
        </p:spPr>
      </p:pic>
      <p:sp>
        <p:nvSpPr>
          <p:cNvPr id="119" name="제목 1">
            <a:extLst>
              <a:ext uri="{FF2B5EF4-FFF2-40B4-BE49-F238E27FC236}">
                <a16:creationId xmlns:a16="http://schemas.microsoft.com/office/drawing/2014/main" id="{C9B59B2A-4810-46BD-AFF8-CF8AEB96372A}"/>
              </a:ext>
            </a:extLst>
          </p:cNvPr>
          <p:cNvSpPr txBox="1">
            <a:spLocks/>
          </p:cNvSpPr>
          <p:nvPr/>
        </p:nvSpPr>
        <p:spPr>
          <a:xfrm>
            <a:off x="8846133" y="935377"/>
            <a:ext cx="2775376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 create</a:t>
            </a: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6E5267EF-68F6-4098-A67B-CEA2DA6F5D76}"/>
              </a:ext>
            </a:extLst>
          </p:cNvPr>
          <p:cNvSpPr txBox="1">
            <a:spLocks/>
          </p:cNvSpPr>
          <p:nvPr/>
        </p:nvSpPr>
        <p:spPr>
          <a:xfrm>
            <a:off x="6966877" y="1834378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catkin_create_pkg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[depend1] [depend2] [depend3] […]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id="{06CD8DBF-FB1B-4DA8-A435-C3E77C123486}"/>
              </a:ext>
            </a:extLst>
          </p:cNvPr>
          <p:cNvSpPr txBox="1">
            <a:spLocks/>
          </p:cNvSpPr>
          <p:nvPr/>
        </p:nvSpPr>
        <p:spPr>
          <a:xfrm>
            <a:off x="7037528" y="4049799"/>
            <a:ext cx="2775376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 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25C0F562-20BA-4991-83A4-F8A13B59A3E7}"/>
              </a:ext>
            </a:extLst>
          </p:cNvPr>
          <p:cNvSpPr txBox="1">
            <a:spLocks/>
          </p:cNvSpPr>
          <p:nvPr/>
        </p:nvSpPr>
        <p:spPr>
          <a:xfrm>
            <a:off x="6966877" y="1529151"/>
            <a:ext cx="128166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6" name="그래픽 125" descr="문서">
            <a:extLst>
              <a:ext uri="{FF2B5EF4-FFF2-40B4-BE49-F238E27FC236}">
                <a16:creationId xmlns:a16="http://schemas.microsoft.com/office/drawing/2014/main" id="{EB779FDC-748D-4B36-8B29-479DAB07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894" y="3245564"/>
            <a:ext cx="622096" cy="523487"/>
          </a:xfrm>
          <a:prstGeom prst="rect">
            <a:avLst/>
          </a:prstGeom>
        </p:spPr>
      </p:pic>
      <p:sp>
        <p:nvSpPr>
          <p:cNvPr id="127" name="제목 1">
            <a:extLst>
              <a:ext uri="{FF2B5EF4-FFF2-40B4-BE49-F238E27FC236}">
                <a16:creationId xmlns:a16="http://schemas.microsoft.com/office/drawing/2014/main" id="{059F5F81-8982-49C3-AA95-52D22B68796E}"/>
              </a:ext>
            </a:extLst>
          </p:cNvPr>
          <p:cNvSpPr txBox="1">
            <a:spLocks/>
          </p:cNvSpPr>
          <p:nvPr/>
        </p:nvSpPr>
        <p:spPr>
          <a:xfrm>
            <a:off x="6931537" y="3588139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</a:t>
            </a:r>
          </a:p>
        </p:txBody>
      </p:sp>
      <p:pic>
        <p:nvPicPr>
          <p:cNvPr id="128" name="그래픽 127" descr="문서">
            <a:extLst>
              <a:ext uri="{FF2B5EF4-FFF2-40B4-BE49-F238E27FC236}">
                <a16:creationId xmlns:a16="http://schemas.microsoft.com/office/drawing/2014/main" id="{0BC0C6CC-5C33-4159-8764-EF404191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311" y="2243687"/>
            <a:ext cx="622096" cy="523487"/>
          </a:xfrm>
          <a:prstGeom prst="rect">
            <a:avLst/>
          </a:prstGeom>
        </p:spPr>
      </p:pic>
      <p:sp>
        <p:nvSpPr>
          <p:cNvPr id="129" name="제목 1">
            <a:extLst>
              <a:ext uri="{FF2B5EF4-FFF2-40B4-BE49-F238E27FC236}">
                <a16:creationId xmlns:a16="http://schemas.microsoft.com/office/drawing/2014/main" id="{50DEFCF5-E747-468D-AA39-89040B6B3120}"/>
              </a:ext>
            </a:extLst>
          </p:cNvPr>
          <p:cNvSpPr txBox="1">
            <a:spLocks/>
          </p:cNvSpPr>
          <p:nvPr/>
        </p:nvSpPr>
        <p:spPr>
          <a:xfrm>
            <a:off x="7076954" y="2586262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76C2847B-3418-4F87-8AEA-A0E6BC738A69}"/>
              </a:ext>
            </a:extLst>
          </p:cNvPr>
          <p:cNvSpPr txBox="1">
            <a:spLocks/>
          </p:cNvSpPr>
          <p:nvPr/>
        </p:nvSpPr>
        <p:spPr>
          <a:xfrm>
            <a:off x="6976570" y="2815046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After you do 1),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/pkg/package.xml will be created.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first-order dependencies information in package.xml</a:t>
            </a:r>
          </a:p>
        </p:txBody>
      </p:sp>
    </p:spTree>
    <p:extLst>
      <p:ext uri="{BB962C8B-B14F-4D97-AF65-F5344CB8AC3E}">
        <p14:creationId xmlns:p14="http://schemas.microsoft.com/office/powerpoint/2010/main" val="6884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node?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65166" y="22504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C2E5B8-7189-4DE0-95C2-E4347A4DD1F7}"/>
              </a:ext>
            </a:extLst>
          </p:cNvPr>
          <p:cNvSpPr/>
          <p:nvPr/>
        </p:nvSpPr>
        <p:spPr>
          <a:xfrm>
            <a:off x="4965700" y="1092200"/>
            <a:ext cx="1460500" cy="115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5A54E0-DB71-46B5-B3E1-C586F9638E91}"/>
              </a:ext>
            </a:extLst>
          </p:cNvPr>
          <p:cNvSpPr/>
          <p:nvPr/>
        </p:nvSpPr>
        <p:spPr>
          <a:xfrm>
            <a:off x="6334796" y="3214389"/>
            <a:ext cx="1460500" cy="115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1474B-1083-40DF-9D31-FAFAAB72B500}"/>
              </a:ext>
            </a:extLst>
          </p:cNvPr>
          <p:cNvSpPr/>
          <p:nvPr/>
        </p:nvSpPr>
        <p:spPr>
          <a:xfrm>
            <a:off x="3810000" y="3182554"/>
            <a:ext cx="1460500" cy="115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A73BAD4-71B2-4B6C-AF9C-B2F2130AA8E9}"/>
              </a:ext>
            </a:extLst>
          </p:cNvPr>
          <p:cNvSpPr txBox="1">
            <a:spLocks/>
          </p:cNvSpPr>
          <p:nvPr/>
        </p:nvSpPr>
        <p:spPr>
          <a:xfrm>
            <a:off x="3394066" y="4394756"/>
            <a:ext cx="11729130" cy="1458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 할 때 위의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node1, node2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각각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[pub,  sub]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[server, client]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[act serv, act client]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변하게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구성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02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msg?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30266" y="22504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marL="285750" indent="-285750" algn="l">
              <a:buFontTx/>
              <a:buChar char="-"/>
            </a:pP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특징을 단방향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양방향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일회성을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들며 설명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8660A-4536-4A20-BFC9-814F8300172D}"/>
              </a:ext>
            </a:extLst>
          </p:cNvPr>
          <p:cNvSpPr/>
          <p:nvPr/>
        </p:nvSpPr>
        <p:spPr>
          <a:xfrm>
            <a:off x="2968811" y="39237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통신하는 수단이고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N:1, N:N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노드간의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전달이 모두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단방향이고 연속적인 통신이 가능하다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4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Command keys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30266" y="22504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+++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</p:spTree>
    <p:extLst>
      <p:ext uri="{BB962C8B-B14F-4D97-AF65-F5344CB8AC3E}">
        <p14:creationId xmlns:p14="http://schemas.microsoft.com/office/powerpoint/2010/main" val="16247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tools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30266" y="22504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RQT, Gazebo</a:t>
            </a: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특징을 단방향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양방향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일회성을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들며 설명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</p:spTree>
    <p:extLst>
      <p:ext uri="{BB962C8B-B14F-4D97-AF65-F5344CB8AC3E}">
        <p14:creationId xmlns:p14="http://schemas.microsoft.com/office/powerpoint/2010/main" val="15540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SLAM basically?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30266" y="1143001"/>
            <a:ext cx="11729130" cy="1568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원리와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구체적인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알고리즘은 추후에 분석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</p:spTree>
    <p:extLst>
      <p:ext uri="{BB962C8B-B14F-4D97-AF65-F5344CB8AC3E}">
        <p14:creationId xmlns:p14="http://schemas.microsoft.com/office/powerpoint/2010/main" val="3263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1268</Words>
  <Application>Microsoft Office PowerPoint</Application>
  <PresentationFormat>와이드스크린</PresentationFormat>
  <Paragraphs>236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owner</cp:lastModifiedBy>
  <cp:revision>308</cp:revision>
  <dcterms:created xsi:type="dcterms:W3CDTF">2020-04-19T10:49:20Z</dcterms:created>
  <dcterms:modified xsi:type="dcterms:W3CDTF">2022-06-29T07:18:09Z</dcterms:modified>
</cp:coreProperties>
</file>