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8" r:id="rId3"/>
    <p:sldId id="297" r:id="rId4"/>
    <p:sldId id="290" r:id="rId5"/>
    <p:sldId id="289" r:id="rId6"/>
    <p:sldId id="291" r:id="rId7"/>
    <p:sldId id="292" r:id="rId8"/>
    <p:sldId id="296" r:id="rId9"/>
    <p:sldId id="293" r:id="rId10"/>
    <p:sldId id="298" r:id="rId11"/>
    <p:sldId id="294" r:id="rId12"/>
    <p:sldId id="267" r:id="rId13"/>
    <p:sldId id="283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70" autoAdjust="0"/>
  </p:normalViewPr>
  <p:slideViewPr>
    <p:cSldViewPr snapToGrid="0" snapToObjects="1">
      <p:cViewPr varScale="1">
        <p:scale>
          <a:sx n="114" d="100"/>
          <a:sy n="11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1014-38EC-42CA-BBE5-CC875B752E65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3DAEC-2960-413E-82BB-4EA8E809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9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ros.org/tf2/Migration" TargetMode="External"/><Relationship Id="rId3" Type="http://schemas.openxmlformats.org/officeDocument/2006/relationships/image" Target="../media/image36.png"/><Relationship Id="rId7" Type="http://schemas.openxmlformats.org/officeDocument/2006/relationships/hyperlink" Target="https://wiki.ros.org/tf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" TargetMode="External"/><Relationship Id="rId5" Type="http://schemas.openxmlformats.org/officeDocument/2006/relationships/hyperlink" Target="https://www.youtube.com/watch?v=SH__g7nHn6o&amp;list=PLg93_MFmLWh0WIf7WRqFADgpOa9Lc0aeo" TargetMode="External"/><Relationship Id="rId10" Type="http://schemas.openxmlformats.org/officeDocument/2006/relationships/hyperlink" Target="http://wiki.ros.org/rqt" TargetMode="External"/><Relationship Id="rId4" Type="http://schemas.openxmlformats.org/officeDocument/2006/relationships/hyperlink" Target="https://www.youtube.com/watch?v=ot_D9N-H4lQ&amp;list=PLRG6WP3c31_VIFtFAxSke2NG_DumVZPgw" TargetMode="External"/><Relationship Id="rId9" Type="http://schemas.openxmlformats.org/officeDocument/2006/relationships/hyperlink" Target="https://answers.ros.org/question/324820/what-is-the-difference-between-a-tf2-static-broadcast-and-tf2-broadcast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2022. 07. 01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10211087" cy="464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1FBCE720-A4BF-4434-AAEF-C87E201C20F7}"/>
              </a:ext>
            </a:extLst>
          </p:cNvPr>
          <p:cNvSpPr txBox="1">
            <a:spLocks/>
          </p:cNvSpPr>
          <p:nvPr/>
        </p:nvSpPr>
        <p:spPr>
          <a:xfrm>
            <a:off x="231435" y="4118405"/>
            <a:ext cx="11729130" cy="822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ROS basic concept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(ROS package, node, msg, topic,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ea typeface="+mn-ea"/>
              </a:rPr>
              <a:t>srv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, action, tools,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ea typeface="+mn-ea"/>
              </a:rPr>
              <a:t>tf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Work Schedule 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E510123-9750-4C4D-80F8-EF5EBADB144A}"/>
              </a:ext>
            </a:extLst>
          </p:cNvPr>
          <p:cNvSpPr txBox="1">
            <a:spLocks/>
          </p:cNvSpPr>
          <p:nvPr/>
        </p:nvSpPr>
        <p:spPr>
          <a:xfrm>
            <a:off x="4903617" y="-12700"/>
            <a:ext cx="2384765" cy="8168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Drone Seminar</a:t>
            </a:r>
          </a:p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In </a:t>
            </a:r>
            <a:r>
              <a:rPr lang="en-US" altLang="ko-KR" sz="2400" b="1" dirty="0" err="1">
                <a:solidFill>
                  <a:schemeClr val="bg1"/>
                </a:solidFill>
                <a:latin typeface="+mn-ea"/>
                <a:ea typeface="+mn-ea"/>
              </a:rPr>
              <a:t>SierraBASE</a:t>
            </a:r>
            <a:endParaRPr lang="en-US" altLang="ko-KR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Basic concept of SLAM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3578" y="6646179"/>
            <a:ext cx="11729130" cy="15688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SLAM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무엇인지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원리와 개념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구체적인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SLAM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알고리즘은 추후에 분석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AF4BE3B-8510-4B3D-9CBC-85A7ED17208A}"/>
              </a:ext>
            </a:extLst>
          </p:cNvPr>
          <p:cNvSpPr txBox="1">
            <a:spLocks/>
          </p:cNvSpPr>
          <p:nvPr/>
        </p:nvSpPr>
        <p:spPr>
          <a:xfrm>
            <a:off x="93578" y="524861"/>
            <a:ext cx="10178260" cy="318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Simultaneous Localization And Mapping </a:t>
            </a:r>
          </a:p>
        </p:txBody>
      </p:sp>
      <p:pic>
        <p:nvPicPr>
          <p:cNvPr id="1026" name="Picture 2" descr="세계지도, 세상 다르게 보기">
            <a:extLst>
              <a:ext uri="{FF2B5EF4-FFF2-40B4-BE49-F238E27FC236}">
                <a16:creationId xmlns:a16="http://schemas.microsoft.com/office/drawing/2014/main" id="{61317428-1BD2-4249-AE88-6A48C1774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015" y="1083372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고급 전문가용 나침반">
            <a:extLst>
              <a:ext uri="{FF2B5EF4-FFF2-40B4-BE49-F238E27FC236}">
                <a16:creationId xmlns:a16="http://schemas.microsoft.com/office/drawing/2014/main" id="{ED51D77A-F19E-413F-AE59-A52FDA9D6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811" y="84364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04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</a:t>
            </a:r>
            <a:r>
              <a:rPr kumimoji="1" lang="en-US" altLang="ko-Kore-KR" sz="2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tf</a:t>
            </a:r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120766" y="1663701"/>
            <a:ext cx="11729130" cy="3143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무엇인가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b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개념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개념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Tf1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tf2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차이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broadcast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listener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frame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Tf2 buffer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Robot state publisher</a:t>
            </a:r>
          </a:p>
        </p:txBody>
      </p:sp>
      <p:sp>
        <p:nvSpPr>
          <p:cNvPr id="92" name="제목 1">
            <a:extLst>
              <a:ext uri="{FF2B5EF4-FFF2-40B4-BE49-F238E27FC236}">
                <a16:creationId xmlns:a16="http://schemas.microsoft.com/office/drawing/2014/main" id="{99AED9B8-8E33-4B7B-A248-DFD9DE66F72C}"/>
              </a:ext>
            </a:extLst>
          </p:cNvPr>
          <p:cNvSpPr txBox="1">
            <a:spLocks/>
          </p:cNvSpPr>
          <p:nvPr/>
        </p:nvSpPr>
        <p:spPr>
          <a:xfrm>
            <a:off x="-3870334" y="7470107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 we have used Fully-Connected-Net?, And why use Fully-Convolution-Net? </a:t>
            </a:r>
          </a:p>
        </p:txBody>
      </p:sp>
    </p:spTree>
    <p:extLst>
      <p:ext uri="{BB962C8B-B14F-4D97-AF65-F5344CB8AC3E}">
        <p14:creationId xmlns:p14="http://schemas.microsoft.com/office/powerpoint/2010/main" val="238355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50991"/>
              </p:ext>
            </p:extLst>
          </p:nvPr>
        </p:nvGraphicFramePr>
        <p:xfrm>
          <a:off x="-1" y="807277"/>
          <a:ext cx="12192001" cy="6073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5499100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4483100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~ 07.01(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금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07.01 ~ 08.01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08.01 ~ 10.01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ROS </a:t>
                      </a:r>
                      <a:r>
                        <a:rPr lang="ko-KR" altLang="en-US" dirty="0"/>
                        <a:t>기본 개념 강의 시청</a:t>
                      </a:r>
                      <a:endParaRPr lang="en-US" altLang="ko-KR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dirty="0"/>
                        <a:t>(ROBOTIS ROS</a:t>
                      </a:r>
                      <a:r>
                        <a:rPr lang="ko-KR" altLang="en-US" sz="1200" dirty="0"/>
                        <a:t>강의 </a:t>
                      </a:r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강</a:t>
                      </a:r>
                      <a:r>
                        <a:rPr lang="en-US" altLang="ko-KR" sz="1200" dirty="0"/>
                        <a:t>, Quad Robotics ROS</a:t>
                      </a:r>
                      <a:r>
                        <a:rPr lang="ko-KR" altLang="en-US" sz="1200" dirty="0"/>
                        <a:t>강의 </a:t>
                      </a: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강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ROS</a:t>
                      </a:r>
                      <a:r>
                        <a:rPr lang="ko-KR" altLang="en-US" dirty="0"/>
                        <a:t>강의보고 정리한 개념 발표 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추후 스케쥴 및 계획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ROS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기본 세팅 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Xavier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설치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(SDK, Ros pkg,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mavros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Ardupilot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Opencr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build)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TF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구성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(URDF[depth, stereo, Lidar, IMU, GPS],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카메라 모듈 추가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Joint link, Joint state publisher,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map+baselink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자동 실행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USB Device port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고정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Xavier USB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속도제한 해제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 - Lidar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기본 세팅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 - IMU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세팅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ROS package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직접 짜고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/, /include/, 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 image.cpp, 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/manipulate.cpp, /cmakelists.txt)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  package build(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cmake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342900" indent="-342900" latinLnBrk="1">
                        <a:buFont typeface="Symbol" panose="05050102010706020507" pitchFamily="18" charset="2"/>
                        <a:buChar char="Þ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Gitlab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SLAM_jotbob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업로드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Simulation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환경 구성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on Desktop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ROS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Ardupilot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Xavier(OpenCV)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Airsim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Package 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파일 직접 설계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(.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cpp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, .xml, Cmakelists.txt)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SLAM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종류별 논문 및 코드분석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     - Loam SLAM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     - Lego SLAM</a:t>
                      </a: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Drone Simulator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+ SLAM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구성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Point Cloud Library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코드 분석 및 실습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(PCL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자유자재로 </a:t>
                      </a:r>
                      <a:r>
                        <a:rPr lang="ko-KR" altLang="en-US" sz="2000" b="0" baseline="0" dirty="0" err="1">
                          <a:solidFill>
                            <a:schemeClr val="tx1"/>
                          </a:solidFill>
                        </a:rPr>
                        <a:t>다루는것을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목표로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F0425CB2-95DE-45D3-A965-13812555EF11}"/>
              </a:ext>
            </a:extLst>
          </p:cNvPr>
          <p:cNvSpPr txBox="1">
            <a:spLocks/>
          </p:cNvSpPr>
          <p:nvPr/>
        </p:nvSpPr>
        <p:spPr>
          <a:xfrm>
            <a:off x="11677411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순서도: 순차적 액세스 저장소 2">
            <a:extLst>
              <a:ext uri="{FF2B5EF4-FFF2-40B4-BE49-F238E27FC236}">
                <a16:creationId xmlns:a16="http://schemas.microsoft.com/office/drawing/2014/main" id="{FBAC6785-25D7-47CD-AD3F-C2A07E3095CD}"/>
              </a:ext>
            </a:extLst>
          </p:cNvPr>
          <p:cNvSpPr/>
          <p:nvPr/>
        </p:nvSpPr>
        <p:spPr>
          <a:xfrm>
            <a:off x="8448675" y="5811941"/>
            <a:ext cx="2152650" cy="911017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재형아</a:t>
            </a:r>
            <a:r>
              <a:rPr lang="en-US" altLang="ko-KR" sz="800" dirty="0">
                <a:solidFill>
                  <a:schemeClr val="tx1"/>
                </a:solidFill>
              </a:rPr>
              <a:t>, 10</a:t>
            </a:r>
            <a:r>
              <a:rPr lang="ko-KR" altLang="en-US" sz="800" dirty="0">
                <a:solidFill>
                  <a:schemeClr val="tx1"/>
                </a:solidFill>
              </a:rPr>
              <a:t>월까지 할 수 있지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윤정이도 </a:t>
            </a:r>
            <a:r>
              <a:rPr lang="ko-KR" altLang="en-US" sz="800" dirty="0" err="1">
                <a:solidFill>
                  <a:schemeClr val="tx1"/>
                </a:solidFill>
              </a:rPr>
              <a:t>응원할게</a:t>
            </a:r>
            <a:r>
              <a:rPr lang="en-US" altLang="ko-KR" sz="800" dirty="0">
                <a:solidFill>
                  <a:schemeClr val="tx1"/>
                </a:solidFill>
              </a:rPr>
              <a:t>!!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C06DE1-9CB3-4EC5-8B8C-D94373A0D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830" y="5360160"/>
            <a:ext cx="1400175" cy="14001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4E9DDD7-377E-4B97-9D18-FB50EEC136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60130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References</a:t>
            </a: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31832B23-6F94-4CE9-839C-C034F7D236BB}"/>
              </a:ext>
            </a:extLst>
          </p:cNvPr>
          <p:cNvSpPr txBox="1">
            <a:spLocks/>
          </p:cNvSpPr>
          <p:nvPr/>
        </p:nvSpPr>
        <p:spPr>
          <a:xfrm>
            <a:off x="11648955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12FB60-A845-498E-A6C1-ABF23C750A5D}"/>
              </a:ext>
            </a:extLst>
          </p:cNvPr>
          <p:cNvSpPr/>
          <p:nvPr/>
        </p:nvSpPr>
        <p:spPr>
          <a:xfrm>
            <a:off x="228599" y="546388"/>
            <a:ext cx="1167765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Robotis</a:t>
            </a:r>
            <a:r>
              <a:rPr lang="en-US" altLang="ko-KR" dirty="0"/>
              <a:t> ROS </a:t>
            </a:r>
            <a:r>
              <a:rPr lang="ko-KR" altLang="en-US" dirty="0"/>
              <a:t>강의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4"/>
              </a:rPr>
              <a:t>https://www.youtube.com/watch?v=ot_D9N-H4lQ&amp;list=PLRG6WP3c31_VIFtFAxSke2NG_DumVZPgw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Quad Robotics ROS </a:t>
            </a:r>
            <a:r>
              <a:rPr lang="ko-KR" altLang="en-US" dirty="0"/>
              <a:t>강의 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>
                <a:hlinkClick r:id="rId5"/>
              </a:rPr>
              <a:t>https://www.youtube.com/watch?v=SH__g7nHn6o&amp;list=PLg93_MFmLWh0WIf7WRqFADgpOa9Lc0aeo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node, pkg, msg(topic, </a:t>
            </a:r>
            <a:r>
              <a:rPr lang="en-US" altLang="ko-KR" dirty="0" err="1"/>
              <a:t>srv</a:t>
            </a:r>
            <a:r>
              <a:rPr lang="en-US" altLang="ko-KR" dirty="0"/>
              <a:t>, action), tools :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6"/>
              </a:rPr>
              <a:t>http://wiki.ros.org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</a:t>
            </a:r>
            <a:r>
              <a:rPr lang="en-US" altLang="ko-KR" dirty="0" err="1"/>
              <a:t>tf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7"/>
              </a:rPr>
              <a:t>https://wiki.ros.org/tf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tf1, tf2 Migration : 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8"/>
              </a:rPr>
              <a:t>https://wiki.ros.org/tf2/Migration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Tf_static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	</a:t>
            </a:r>
            <a:r>
              <a:rPr lang="en-US" altLang="ko-KR" sz="1600" dirty="0">
                <a:hlinkClick r:id="rId9"/>
              </a:rPr>
              <a:t>https://answers.ros.org/question/324820/what-is-the-difference-between-a-tf2-static-broadcast-and-tf2-broadcast/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RQT 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>
                <a:hlinkClick r:id="rId10"/>
              </a:rPr>
              <a:t>http://wiki.ros.org/rqt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685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S] ROS 기본 개념">
            <a:extLst>
              <a:ext uri="{FF2B5EF4-FFF2-40B4-BE49-F238E27FC236}">
                <a16:creationId xmlns:a16="http://schemas.microsoft.com/office/drawing/2014/main" id="{8A6D6D14-1AEA-4430-A865-12E8C3A0A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55525"/>
            <a:ext cx="2943225" cy="16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제목 1">
            <a:extLst>
              <a:ext uri="{FF2B5EF4-FFF2-40B4-BE49-F238E27FC236}">
                <a16:creationId xmlns:a16="http://schemas.microsoft.com/office/drawing/2014/main" id="{8E8CCBBF-BEBE-4D33-BC73-2902A4045DBD}"/>
              </a:ext>
            </a:extLst>
          </p:cNvPr>
          <p:cNvSpPr txBox="1">
            <a:spLocks/>
          </p:cNvSpPr>
          <p:nvPr/>
        </p:nvSpPr>
        <p:spPr>
          <a:xfrm>
            <a:off x="3284533" y="496371"/>
            <a:ext cx="8533279" cy="7840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i="1" dirty="0"/>
              <a:t>ROS (Robot Operating System) provides libraries and tools to help software developers create robot applications. It provides hardware abstraction, device drivers, libraries, visualizers, message-passing, package management, and more. ROS is licensed under an open source, BSD license.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4" name="제목 1">
            <a:extLst>
              <a:ext uri="{FF2B5EF4-FFF2-40B4-BE49-F238E27FC236}">
                <a16:creationId xmlns:a16="http://schemas.microsoft.com/office/drawing/2014/main" id="{823DDB70-FEF2-4DC6-A03D-7F4830DD0F8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2438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라이브러리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툴을 제공함으로써 로봇 어플을 만드는 소프트웨어 개발자를 돕고 하드웨어 추상화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device driver, visualizer,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메세지파싱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패키지관리 기타 등등을 제공한다고 말한다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Opensource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BSD license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여기까지가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말하는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특징이다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이름에서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알수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있듯이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Robot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개발에 사용되는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이지만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Ubuntu, Windows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같은 기능을 하는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아니며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위에 설치되어 사용할 수 있는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Meta 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통하여 파일시스템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프로세스를 관리 할 수 있으며 다양한 응용패키지 개발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관리등의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기능을을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제공하고있다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가장 큰 장점은 서로 다른 운영체제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하드웨어 시스템에서 데이터 통신이 가능하다는 점이다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54" name="Picture 24" descr="iOS로 이동 - Google Play 앱">
            <a:extLst>
              <a:ext uri="{FF2B5EF4-FFF2-40B4-BE49-F238E27FC236}">
                <a16:creationId xmlns:a16="http://schemas.microsoft.com/office/drawing/2014/main" id="{AD48FCD9-8B91-4A18-B0AD-41FC2B4E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39" y="1953748"/>
            <a:ext cx="1661155" cy="148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ROS] ROS 기본 개념">
            <a:extLst>
              <a:ext uri="{FF2B5EF4-FFF2-40B4-BE49-F238E27FC236}">
                <a16:creationId xmlns:a16="http://schemas.microsoft.com/office/drawing/2014/main" id="{46FEAC61-B139-435A-8E94-BF0E0F3B0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578" y="4745192"/>
            <a:ext cx="2943225" cy="13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3ACE5C9C-B15F-4D5A-A6B8-3BCCF9EF4EF7}"/>
              </a:ext>
            </a:extLst>
          </p:cNvPr>
          <p:cNvSpPr txBox="1">
            <a:spLocks/>
          </p:cNvSpPr>
          <p:nvPr/>
        </p:nvSpPr>
        <p:spPr>
          <a:xfrm>
            <a:off x="1916871" y="4771143"/>
            <a:ext cx="9010436" cy="3646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i="1" dirty="0"/>
              <a:t>provides hardware abstraction, device drivers, libraries, visualizers, message-passing, package management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7" name="Picture 4" descr="안드로이드(운영체제) - 나무위키">
            <a:extLst>
              <a:ext uri="{FF2B5EF4-FFF2-40B4-BE49-F238E27FC236}">
                <a16:creationId xmlns:a16="http://schemas.microsoft.com/office/drawing/2014/main" id="{58D17979-2051-4BDC-9964-692A770E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07" y="2023361"/>
            <a:ext cx="19621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Apache Spark 1.6.0 setup on Mac OS X Yosemite | by Prady Doddala |  HackerNoon.com | Medium">
            <a:extLst>
              <a:ext uri="{FF2B5EF4-FFF2-40B4-BE49-F238E27FC236}">
                <a16:creationId xmlns:a16="http://schemas.microsoft.com/office/drawing/2014/main" id="{95E56856-A232-4F0E-839A-039D4469B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775" y="2743006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6" descr="ubuntu Logo PNG Vector (SVG) Free Download">
            <a:extLst>
              <a:ext uri="{FF2B5EF4-FFF2-40B4-BE49-F238E27FC236}">
                <a16:creationId xmlns:a16="http://schemas.microsoft.com/office/drawing/2014/main" id="{443C232F-2CB3-4695-8BE3-1C1033AD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15" y="1812425"/>
            <a:ext cx="1481698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8" descr="파일:Debian-OpenLogo.svg - 위키백과, 우리 모두의 백과사전">
            <a:extLst>
              <a:ext uri="{FF2B5EF4-FFF2-40B4-BE49-F238E27FC236}">
                <a16:creationId xmlns:a16="http://schemas.microsoft.com/office/drawing/2014/main" id="{72665136-C845-4943-87B4-749A9A10C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5" y="2596075"/>
            <a:ext cx="826123" cy="93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0" descr="Arch Linux - Artwork">
            <a:extLst>
              <a:ext uri="{FF2B5EF4-FFF2-40B4-BE49-F238E27FC236}">
                <a16:creationId xmlns:a16="http://schemas.microsoft.com/office/drawing/2014/main" id="{2037E1D2-D271-41E1-BDC1-29963FAD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60" y="3109211"/>
            <a:ext cx="1528994" cy="5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2" descr="파일:Centos-logo-light.svg - 위키백과, 우리 모두의 백과사전">
            <a:extLst>
              <a:ext uri="{FF2B5EF4-FFF2-40B4-BE49-F238E27FC236}">
                <a16:creationId xmlns:a16="http://schemas.microsoft.com/office/drawing/2014/main" id="{96C5BF1E-BD78-4211-9087-4F4F608A3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60" y="3659794"/>
            <a:ext cx="1574463" cy="52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0" descr="Yocto Logo - Linux Foundation">
            <a:extLst>
              <a:ext uri="{FF2B5EF4-FFF2-40B4-BE49-F238E27FC236}">
                <a16:creationId xmlns:a16="http://schemas.microsoft.com/office/drawing/2014/main" id="{C096E3C2-B783-4E9B-B3A5-8EC79E53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766" y="3028858"/>
            <a:ext cx="1287298" cy="78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2" descr="Steam 커뮤니티 :: :: Linux Logo">
            <a:extLst>
              <a:ext uri="{FF2B5EF4-FFF2-40B4-BE49-F238E27FC236}">
                <a16:creationId xmlns:a16="http://schemas.microsoft.com/office/drawing/2014/main" id="{3B4B175F-47F2-4321-8345-A9063BF22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44" y="2228755"/>
            <a:ext cx="2477062" cy="220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제목 1">
            <a:extLst>
              <a:ext uri="{FF2B5EF4-FFF2-40B4-BE49-F238E27FC236}">
                <a16:creationId xmlns:a16="http://schemas.microsoft.com/office/drawing/2014/main" id="{88931897-5800-47FC-A313-6AC1AA84E3A4}"/>
              </a:ext>
            </a:extLst>
          </p:cNvPr>
          <p:cNvSpPr txBox="1">
            <a:spLocks/>
          </p:cNvSpPr>
          <p:nvPr/>
        </p:nvSpPr>
        <p:spPr>
          <a:xfrm>
            <a:off x="1563911" y="5044208"/>
            <a:ext cx="2007964" cy="765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ROBOT</a:t>
            </a:r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8A09F1BB-4554-4C9A-99B6-A59818439654}"/>
              </a:ext>
            </a:extLst>
          </p:cNvPr>
          <p:cNvSpPr txBox="1">
            <a:spLocks/>
          </p:cNvSpPr>
          <p:nvPr/>
        </p:nvSpPr>
        <p:spPr>
          <a:xfrm>
            <a:off x="8407488" y="5063799"/>
            <a:ext cx="2610806" cy="765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SENSOR</a:t>
            </a:r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25643175-CB2D-42EC-9797-881D32CE0EFE}"/>
              </a:ext>
            </a:extLst>
          </p:cNvPr>
          <p:cNvSpPr/>
          <p:nvPr/>
        </p:nvSpPr>
        <p:spPr>
          <a:xfrm>
            <a:off x="7595557" y="5319453"/>
            <a:ext cx="724949" cy="25352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왼쪽/오른쪽 67">
            <a:extLst>
              <a:ext uri="{FF2B5EF4-FFF2-40B4-BE49-F238E27FC236}">
                <a16:creationId xmlns:a16="http://schemas.microsoft.com/office/drawing/2014/main" id="{504AB7EA-166B-4E45-9D2B-AE07F282783E}"/>
              </a:ext>
            </a:extLst>
          </p:cNvPr>
          <p:cNvSpPr/>
          <p:nvPr/>
        </p:nvSpPr>
        <p:spPr>
          <a:xfrm rot="5400000">
            <a:off x="6155297" y="5877223"/>
            <a:ext cx="364601" cy="20260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3948FEBB-249A-4573-9200-D0F3D7D0A5DE}"/>
              </a:ext>
            </a:extLst>
          </p:cNvPr>
          <p:cNvSpPr txBox="1">
            <a:spLocks/>
          </p:cNvSpPr>
          <p:nvPr/>
        </p:nvSpPr>
        <p:spPr>
          <a:xfrm>
            <a:off x="5897431" y="5937577"/>
            <a:ext cx="1266418" cy="765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</a:t>
            </a:r>
          </a:p>
        </p:txBody>
      </p:sp>
      <p:pic>
        <p:nvPicPr>
          <p:cNvPr id="70" name="Picture 2" descr="파일:Windows 10 Logo.svg - 위키백과, 우리 모두의 백과사전">
            <a:extLst>
              <a:ext uri="{FF2B5EF4-FFF2-40B4-BE49-F238E27FC236}">
                <a16:creationId xmlns:a16="http://schemas.microsoft.com/office/drawing/2014/main" id="{B983C2CF-A600-488B-8279-CEE507AA2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75" y="1876161"/>
            <a:ext cx="4132125" cy="75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8" descr="FreeRTOS - 위키백과, 우리 모두의 백과사전">
            <a:extLst>
              <a:ext uri="{FF2B5EF4-FFF2-40B4-BE49-F238E27FC236}">
                <a16:creationId xmlns:a16="http://schemas.microsoft.com/office/drawing/2014/main" id="{7ACBC2BC-582F-42FB-8842-207CA796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016" y="1571847"/>
            <a:ext cx="19050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4" descr="File:Fedora logo and wordmark.svg - Wikimedia Commons">
            <a:extLst>
              <a:ext uri="{FF2B5EF4-FFF2-40B4-BE49-F238E27FC236}">
                <a16:creationId xmlns:a16="http://schemas.microsoft.com/office/drawing/2014/main" id="{1291CDE0-6BCC-4E8B-B48A-957E71BA2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85" y="1784972"/>
            <a:ext cx="1481698" cy="4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6" descr="쉽게 이해하는 : 실시간 운영체제(Realtime OS)의 핵심개념 - VxWorks, Realtime Linux">
            <a:extLst>
              <a:ext uri="{FF2B5EF4-FFF2-40B4-BE49-F238E27FC236}">
                <a16:creationId xmlns:a16="http://schemas.microsoft.com/office/drawing/2014/main" id="{E2476A18-5BF7-4843-B370-5CDB6DF8F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731" y="3576871"/>
            <a:ext cx="1828973" cy="7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왼쪽 중괄호 73">
            <a:extLst>
              <a:ext uri="{FF2B5EF4-FFF2-40B4-BE49-F238E27FC236}">
                <a16:creationId xmlns:a16="http://schemas.microsoft.com/office/drawing/2014/main" id="{68D26127-EBF8-4CA6-BD10-A9AC55422862}"/>
              </a:ext>
            </a:extLst>
          </p:cNvPr>
          <p:cNvSpPr/>
          <p:nvPr/>
        </p:nvSpPr>
        <p:spPr>
          <a:xfrm rot="16200000">
            <a:off x="6002012" y="-206546"/>
            <a:ext cx="594059" cy="930941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왼쪽/오른쪽 74">
            <a:extLst>
              <a:ext uri="{FF2B5EF4-FFF2-40B4-BE49-F238E27FC236}">
                <a16:creationId xmlns:a16="http://schemas.microsoft.com/office/drawing/2014/main" id="{4C711C1B-A4E1-4F59-A194-855179CB969A}"/>
              </a:ext>
            </a:extLst>
          </p:cNvPr>
          <p:cNvSpPr/>
          <p:nvPr/>
        </p:nvSpPr>
        <p:spPr>
          <a:xfrm>
            <a:off x="3571900" y="5319453"/>
            <a:ext cx="724949" cy="25352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0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>
            <a:extLst>
              <a:ext uri="{FF2B5EF4-FFF2-40B4-BE49-F238E27FC236}">
                <a16:creationId xmlns:a16="http://schemas.microsoft.com/office/drawing/2014/main" id="{4DF72A99-3544-4079-816E-5831C009732B}"/>
              </a:ext>
            </a:extLst>
          </p:cNvPr>
          <p:cNvSpPr/>
          <p:nvPr/>
        </p:nvSpPr>
        <p:spPr>
          <a:xfrm>
            <a:off x="4438005" y="5814689"/>
            <a:ext cx="945365" cy="6671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8328062-396C-4753-AEBC-5D6444EB4BB4}"/>
              </a:ext>
            </a:extLst>
          </p:cNvPr>
          <p:cNvSpPr/>
          <p:nvPr/>
        </p:nvSpPr>
        <p:spPr>
          <a:xfrm>
            <a:off x="3445632" y="5624962"/>
            <a:ext cx="945365" cy="6671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D464FA-B857-448F-9353-C8881EC5636E}"/>
              </a:ext>
            </a:extLst>
          </p:cNvPr>
          <p:cNvSpPr/>
          <p:nvPr/>
        </p:nvSpPr>
        <p:spPr>
          <a:xfrm>
            <a:off x="5429325" y="5578336"/>
            <a:ext cx="945365" cy="6671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74763" y="66352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ROS keywords</a:t>
            </a:r>
            <a:endParaRPr kumimoji="1" lang="en-US" altLang="ko-Kore-KR" sz="2600" b="1" dirty="0">
              <a:solidFill>
                <a:schemeClr val="accent4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ROS] ROS 기본 개념">
            <a:extLst>
              <a:ext uri="{FF2B5EF4-FFF2-40B4-BE49-F238E27FC236}">
                <a16:creationId xmlns:a16="http://schemas.microsoft.com/office/drawing/2014/main" id="{8A6D6D14-1AEA-4430-A865-12E8C3A0A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198" y="2600894"/>
            <a:ext cx="2943225" cy="16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제목 1">
            <a:extLst>
              <a:ext uri="{FF2B5EF4-FFF2-40B4-BE49-F238E27FC236}">
                <a16:creationId xmlns:a16="http://schemas.microsoft.com/office/drawing/2014/main" id="{823DDB70-FEF2-4DC6-A03D-7F4830DD0F8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3283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 Directory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b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최상위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내부구성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package.xml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/pkg/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밑의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~.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cpp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(topic :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pub&amp;sub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srv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client &amp; server, action : action server &amp; action client,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broadcaster &amp; listener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 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정의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사용하는 최소단위의 프로세스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publisher.cpp, listener.cpp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노드이며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RQT_graph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구성과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통신을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시각화하여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볼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 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통신하는 수단을 의미하며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통신 방법으로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Topic, Service, 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Srv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개념 및 특징은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페이지에서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 : 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사용하는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관계를 정의한 것이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무엇인지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broadcaste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listene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관계 그리고 그 각각의 하위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metho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무엇이 있는지는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페이지에서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Tools 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내외부적으로 제공되는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Tools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종류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(RQT, Gazebo,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Rviz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대표적인 기능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5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keyword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하위 키워드들 애니메이션 추가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EC547C0-726C-4021-94A4-228CA3A8245F}"/>
              </a:ext>
            </a:extLst>
          </p:cNvPr>
          <p:cNvSpPr/>
          <p:nvPr/>
        </p:nvSpPr>
        <p:spPr>
          <a:xfrm>
            <a:off x="4920029" y="1314477"/>
            <a:ext cx="1676400" cy="8001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91B5B3B-1C34-48D1-B0EA-4129D1BE052B}"/>
              </a:ext>
            </a:extLst>
          </p:cNvPr>
          <p:cNvSpPr txBox="1">
            <a:spLocks/>
          </p:cNvSpPr>
          <p:nvPr/>
        </p:nvSpPr>
        <p:spPr>
          <a:xfrm>
            <a:off x="5208221" y="1535425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D4BAD31-E041-4EBA-876A-9F63AA0A35F4}"/>
              </a:ext>
            </a:extLst>
          </p:cNvPr>
          <p:cNvSpPr/>
          <p:nvPr/>
        </p:nvSpPr>
        <p:spPr>
          <a:xfrm>
            <a:off x="2233426" y="3240795"/>
            <a:ext cx="1676400" cy="8001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1EE7482-84C0-4279-8A59-F8AF02E820D8}"/>
              </a:ext>
            </a:extLst>
          </p:cNvPr>
          <p:cNvSpPr/>
          <p:nvPr/>
        </p:nvSpPr>
        <p:spPr>
          <a:xfrm>
            <a:off x="4011914" y="4742252"/>
            <a:ext cx="1676400" cy="8001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0BDD1BC-8371-47E4-9C45-75C91E92BF48}"/>
              </a:ext>
            </a:extLst>
          </p:cNvPr>
          <p:cNvSpPr txBox="1">
            <a:spLocks/>
          </p:cNvSpPr>
          <p:nvPr/>
        </p:nvSpPr>
        <p:spPr>
          <a:xfrm>
            <a:off x="4537500" y="4945616"/>
            <a:ext cx="640862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CC1D996-535D-479B-9D41-DE247E49DD42}"/>
              </a:ext>
            </a:extLst>
          </p:cNvPr>
          <p:cNvSpPr txBox="1">
            <a:spLocks/>
          </p:cNvSpPr>
          <p:nvPr/>
        </p:nvSpPr>
        <p:spPr>
          <a:xfrm>
            <a:off x="3597016" y="5734621"/>
            <a:ext cx="683688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A5F5A8D-C157-479B-8980-0CE7534E5A39}"/>
              </a:ext>
            </a:extLst>
          </p:cNvPr>
          <p:cNvSpPr txBox="1">
            <a:spLocks/>
          </p:cNvSpPr>
          <p:nvPr/>
        </p:nvSpPr>
        <p:spPr>
          <a:xfrm>
            <a:off x="4495064" y="5928555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62D4F345-D265-473C-A5AB-1C788636715D}"/>
              </a:ext>
            </a:extLst>
          </p:cNvPr>
          <p:cNvSpPr txBox="1">
            <a:spLocks/>
          </p:cNvSpPr>
          <p:nvPr/>
        </p:nvSpPr>
        <p:spPr>
          <a:xfrm>
            <a:off x="5569021" y="5698328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B99E7E-330B-4652-9E5E-3886878A8233}"/>
              </a:ext>
            </a:extLst>
          </p:cNvPr>
          <p:cNvSpPr/>
          <p:nvPr/>
        </p:nvSpPr>
        <p:spPr>
          <a:xfrm>
            <a:off x="7637814" y="4145391"/>
            <a:ext cx="1676400" cy="8001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66D95481-1B6C-4665-8A6D-F58B12A8CAD4}"/>
              </a:ext>
            </a:extLst>
          </p:cNvPr>
          <p:cNvSpPr txBox="1">
            <a:spLocks/>
          </p:cNvSpPr>
          <p:nvPr/>
        </p:nvSpPr>
        <p:spPr>
          <a:xfrm>
            <a:off x="7841014" y="4366339"/>
            <a:ext cx="13970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9AE332-B849-47E8-BE9B-5AB6CD0DD906}"/>
              </a:ext>
            </a:extLst>
          </p:cNvPr>
          <p:cNvSpPr/>
          <p:nvPr/>
        </p:nvSpPr>
        <p:spPr>
          <a:xfrm>
            <a:off x="8134956" y="2231301"/>
            <a:ext cx="1676400" cy="8001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A56902CF-822D-4D9B-8297-E42B0A908BF1}"/>
              </a:ext>
            </a:extLst>
          </p:cNvPr>
          <p:cNvSpPr txBox="1">
            <a:spLocks/>
          </p:cNvSpPr>
          <p:nvPr/>
        </p:nvSpPr>
        <p:spPr>
          <a:xfrm>
            <a:off x="8616579" y="2452249"/>
            <a:ext cx="8382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Tools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375164-D829-4B8D-8DCC-E781FDE809D0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flipV="1">
            <a:off x="3918315" y="5425180"/>
            <a:ext cx="339102" cy="199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C9747E-5E65-4B09-A7ED-F3C310C693D9}"/>
              </a:ext>
            </a:extLst>
          </p:cNvPr>
          <p:cNvCxnSpPr>
            <a:cxnSpLocks/>
          </p:cNvCxnSpPr>
          <p:nvPr/>
        </p:nvCxnSpPr>
        <p:spPr>
          <a:xfrm flipH="1" flipV="1">
            <a:off x="4858906" y="5542352"/>
            <a:ext cx="10534" cy="253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49682E0-B248-4F6C-A7C1-03E63201C825}"/>
              </a:ext>
            </a:extLst>
          </p:cNvPr>
          <p:cNvCxnSpPr>
            <a:cxnSpLocks/>
            <a:stCxn id="26" idx="0"/>
            <a:endCxn id="13" idx="5"/>
          </p:cNvCxnSpPr>
          <p:nvPr/>
        </p:nvCxnSpPr>
        <p:spPr>
          <a:xfrm flipH="1" flipV="1">
            <a:off x="5442811" y="5425180"/>
            <a:ext cx="459197" cy="153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2E05233F-2152-4C52-95B3-586CF1E6B05C}"/>
              </a:ext>
            </a:extLst>
          </p:cNvPr>
          <p:cNvSpPr/>
          <p:nvPr/>
        </p:nvSpPr>
        <p:spPr>
          <a:xfrm>
            <a:off x="6855414" y="5455059"/>
            <a:ext cx="1564991" cy="6671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endParaRPr lang="en-US" altLang="ko-KR" sz="12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broadcaster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D9CC746-DBAA-42DE-B44E-4835AC1E074A}"/>
              </a:ext>
            </a:extLst>
          </p:cNvPr>
          <p:cNvSpPr/>
          <p:nvPr/>
        </p:nvSpPr>
        <p:spPr>
          <a:xfrm>
            <a:off x="9704982" y="4166596"/>
            <a:ext cx="945365" cy="6671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070D61A-97FD-4633-ACCC-A1E1C1F2E6D4}"/>
              </a:ext>
            </a:extLst>
          </p:cNvPr>
          <p:cNvSpPr/>
          <p:nvPr/>
        </p:nvSpPr>
        <p:spPr>
          <a:xfrm>
            <a:off x="9151038" y="5346317"/>
            <a:ext cx="1328510" cy="6322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7094C92A-200D-4821-A006-D1FBB718D7BB}"/>
              </a:ext>
            </a:extLst>
          </p:cNvPr>
          <p:cNvSpPr txBox="1">
            <a:spLocks/>
          </p:cNvSpPr>
          <p:nvPr/>
        </p:nvSpPr>
        <p:spPr>
          <a:xfrm>
            <a:off x="9848451" y="4285290"/>
            <a:ext cx="795632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21FCF4C2-1E15-4393-9463-81CDF6FD1A6A}"/>
              </a:ext>
            </a:extLst>
          </p:cNvPr>
          <p:cNvSpPr txBox="1">
            <a:spLocks/>
          </p:cNvSpPr>
          <p:nvPr/>
        </p:nvSpPr>
        <p:spPr>
          <a:xfrm>
            <a:off x="9314214" y="5447879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Tf_listener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AC53E0-3DA0-4388-92A2-AF6A7B6B0110}"/>
              </a:ext>
            </a:extLst>
          </p:cNvPr>
          <p:cNvCxnSpPr>
            <a:stCxn id="43" idx="2"/>
            <a:endCxn id="21" idx="6"/>
          </p:cNvCxnSpPr>
          <p:nvPr/>
        </p:nvCxnSpPr>
        <p:spPr>
          <a:xfrm flipH="1">
            <a:off x="9314214" y="4500147"/>
            <a:ext cx="390768" cy="45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DB3AEC-286E-42F1-B745-447791DDEEF7}"/>
              </a:ext>
            </a:extLst>
          </p:cNvPr>
          <p:cNvCxnSpPr>
            <a:cxnSpLocks/>
            <a:stCxn id="44" idx="0"/>
            <a:endCxn id="21" idx="5"/>
          </p:cNvCxnSpPr>
          <p:nvPr/>
        </p:nvCxnSpPr>
        <p:spPr>
          <a:xfrm flipH="1" flipV="1">
            <a:off x="9068711" y="4828319"/>
            <a:ext cx="746582" cy="517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254111E-B17D-46A3-AF49-C035E305F256}"/>
              </a:ext>
            </a:extLst>
          </p:cNvPr>
          <p:cNvCxnSpPr>
            <a:cxnSpLocks/>
            <a:stCxn id="42" idx="0"/>
            <a:endCxn id="21" idx="3"/>
          </p:cNvCxnSpPr>
          <p:nvPr/>
        </p:nvCxnSpPr>
        <p:spPr>
          <a:xfrm flipV="1">
            <a:off x="7637910" y="4828319"/>
            <a:ext cx="245407" cy="626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DE83D0E-6997-48F4-94AB-942B816AE756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 flipV="1">
            <a:off x="8420405" y="5662452"/>
            <a:ext cx="730633" cy="126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EC9E4F4-F5BF-4219-A1E0-5327EB543E86}"/>
              </a:ext>
            </a:extLst>
          </p:cNvPr>
          <p:cNvSpPr/>
          <p:nvPr/>
        </p:nvSpPr>
        <p:spPr>
          <a:xfrm>
            <a:off x="2831772" y="1381314"/>
            <a:ext cx="129358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catkin_ws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59643D4-265E-4802-82A0-1824861CA393}"/>
              </a:ext>
            </a:extLst>
          </p:cNvPr>
          <p:cNvSpPr/>
          <p:nvPr/>
        </p:nvSpPr>
        <p:spPr>
          <a:xfrm>
            <a:off x="3741039" y="1844894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842D92-A92A-41AD-A3D9-05B44DD64CAA}"/>
              </a:ext>
            </a:extLst>
          </p:cNvPr>
          <p:cNvSpPr/>
          <p:nvPr/>
        </p:nvSpPr>
        <p:spPr>
          <a:xfrm>
            <a:off x="2987109" y="2297989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/pkg/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594A3DF-4389-4855-8ADD-6D3E43FF8EFF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478563" y="1695639"/>
            <a:ext cx="732027" cy="149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C714709-68E9-4013-A5C5-484696CC0AD5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H="1">
            <a:off x="3456660" y="2159219"/>
            <a:ext cx="753930" cy="1387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2E4368C-F4AF-4E3E-8758-0F5877091B72}"/>
              </a:ext>
            </a:extLst>
          </p:cNvPr>
          <p:cNvSpPr/>
          <p:nvPr/>
        </p:nvSpPr>
        <p:spPr>
          <a:xfrm>
            <a:off x="2754490" y="1848443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devel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426DC13-B933-40F2-8675-484490A0DEF5}"/>
              </a:ext>
            </a:extLst>
          </p:cNvPr>
          <p:cNvSpPr/>
          <p:nvPr/>
        </p:nvSpPr>
        <p:spPr>
          <a:xfrm>
            <a:off x="1766520" y="1847327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/build/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B9F6D2F-7F78-4244-8925-841AC629BDC0}"/>
              </a:ext>
            </a:extLst>
          </p:cNvPr>
          <p:cNvCxnSpPr>
            <a:stCxn id="113" idx="0"/>
            <a:endCxn id="76" idx="2"/>
          </p:cNvCxnSpPr>
          <p:nvPr/>
        </p:nvCxnSpPr>
        <p:spPr>
          <a:xfrm flipV="1">
            <a:off x="2236071" y="1695639"/>
            <a:ext cx="1242492" cy="1516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9E60BF3B-16DF-462D-BADC-D3DE4A57B02A}"/>
              </a:ext>
            </a:extLst>
          </p:cNvPr>
          <p:cNvCxnSpPr>
            <a:cxnSpLocks/>
            <a:stCxn id="112" idx="0"/>
            <a:endCxn id="76" idx="2"/>
          </p:cNvCxnSpPr>
          <p:nvPr/>
        </p:nvCxnSpPr>
        <p:spPr>
          <a:xfrm flipV="1">
            <a:off x="3224041" y="1695639"/>
            <a:ext cx="254522" cy="1528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제목 1">
            <a:extLst>
              <a:ext uri="{FF2B5EF4-FFF2-40B4-BE49-F238E27FC236}">
                <a16:creationId xmlns:a16="http://schemas.microsoft.com/office/drawing/2014/main" id="{0832F327-E4E3-4DD1-8B95-A121EF7098EE}"/>
              </a:ext>
            </a:extLst>
          </p:cNvPr>
          <p:cNvSpPr txBox="1">
            <a:spLocks/>
          </p:cNvSpPr>
          <p:nvPr/>
        </p:nvSpPr>
        <p:spPr>
          <a:xfrm>
            <a:off x="292100" y="7099300"/>
            <a:ext cx="11729130" cy="2438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8" name="Picture 4" descr="Gazebo">
            <a:extLst>
              <a:ext uri="{FF2B5EF4-FFF2-40B4-BE49-F238E27FC236}">
                <a16:creationId xmlns:a16="http://schemas.microsoft.com/office/drawing/2014/main" id="{3F4B805D-9B75-4741-AC4F-70ED31945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447" y="1222836"/>
            <a:ext cx="819708" cy="100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ADF8913B-4DCD-4466-8697-1104DF5D3A83}"/>
              </a:ext>
            </a:extLst>
          </p:cNvPr>
          <p:cNvSpPr txBox="1"/>
          <p:nvPr/>
        </p:nvSpPr>
        <p:spPr>
          <a:xfrm>
            <a:off x="10203645" y="2935412"/>
            <a:ext cx="94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+mj-ea"/>
                <a:ea typeface="+mj-ea"/>
                <a:cs typeface="Arial Black" panose="020B0604020202020204" pitchFamily="34" charset="0"/>
              </a:rPr>
              <a:t>RQT</a:t>
            </a:r>
            <a:endParaRPr kumimoji="1" lang="en-US" altLang="ko-Kore-KR" sz="2800" dirty="0">
              <a:latin typeface="+mj-ea"/>
              <a:ea typeface="+mj-ea"/>
              <a:cs typeface="Arial Black" panose="020B0604020202020204" pitchFamily="34" charset="0"/>
            </a:endParaRPr>
          </a:p>
        </p:txBody>
      </p:sp>
      <p:pic>
        <p:nvPicPr>
          <p:cNvPr id="1030" name="Picture 6" descr="GitHub - ros-visualization/rviz: ROS 3D Robot Visualizer">
            <a:extLst>
              <a:ext uri="{FF2B5EF4-FFF2-40B4-BE49-F238E27FC236}">
                <a16:creationId xmlns:a16="http://schemas.microsoft.com/office/drawing/2014/main" id="{F81D91D8-C546-49EB-8B74-96AA25426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55" y="2266551"/>
            <a:ext cx="1092461" cy="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타원 140">
            <a:extLst>
              <a:ext uri="{FF2B5EF4-FFF2-40B4-BE49-F238E27FC236}">
                <a16:creationId xmlns:a16="http://schemas.microsoft.com/office/drawing/2014/main" id="{0F1B7AA9-544C-4F46-8B92-B415C2C8F3BF}"/>
              </a:ext>
            </a:extLst>
          </p:cNvPr>
          <p:cNvSpPr/>
          <p:nvPr/>
        </p:nvSpPr>
        <p:spPr>
          <a:xfrm>
            <a:off x="820989" y="4993639"/>
            <a:ext cx="863684" cy="4924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Nodes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8C310069-8011-4116-879D-C826AF81F8D6}"/>
              </a:ext>
            </a:extLst>
          </p:cNvPr>
          <p:cNvSpPr/>
          <p:nvPr/>
        </p:nvSpPr>
        <p:spPr>
          <a:xfrm>
            <a:off x="1477885" y="4180169"/>
            <a:ext cx="1191476" cy="6671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967B8510-300D-40DD-BEC7-6DC8902D108F}"/>
              </a:ext>
            </a:extLst>
          </p:cNvPr>
          <p:cNvSpPr/>
          <p:nvPr/>
        </p:nvSpPr>
        <p:spPr>
          <a:xfrm>
            <a:off x="1923117" y="4989472"/>
            <a:ext cx="863684" cy="4924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Nodes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7B1ED8E-F8DD-44F9-A3AD-070D9BD08C47}"/>
              </a:ext>
            </a:extLst>
          </p:cNvPr>
          <p:cNvCxnSpPr>
            <a:cxnSpLocks/>
            <a:stCxn id="141" idx="7"/>
            <a:endCxn id="142" idx="4"/>
          </p:cNvCxnSpPr>
          <p:nvPr/>
        </p:nvCxnSpPr>
        <p:spPr>
          <a:xfrm flipV="1">
            <a:off x="1558189" y="4847271"/>
            <a:ext cx="515434" cy="218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F563F7F9-0156-4ADA-B745-4CE3A4E59C3F}"/>
              </a:ext>
            </a:extLst>
          </p:cNvPr>
          <p:cNvCxnSpPr>
            <a:cxnSpLocks/>
            <a:stCxn id="147" idx="0"/>
            <a:endCxn id="142" idx="4"/>
          </p:cNvCxnSpPr>
          <p:nvPr/>
        </p:nvCxnSpPr>
        <p:spPr>
          <a:xfrm flipH="1" flipV="1">
            <a:off x="2073623" y="4847271"/>
            <a:ext cx="281336" cy="142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FE2C0F6A-54F6-4A68-B5B8-803D90C036B1}"/>
              </a:ext>
            </a:extLst>
          </p:cNvPr>
          <p:cNvCxnSpPr>
            <a:cxnSpLocks/>
            <a:stCxn id="141" idx="6"/>
            <a:endCxn id="147" idx="2"/>
          </p:cNvCxnSpPr>
          <p:nvPr/>
        </p:nvCxnSpPr>
        <p:spPr>
          <a:xfrm flipV="1">
            <a:off x="1684673" y="5235694"/>
            <a:ext cx="238444" cy="4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219EC73E-E9E7-4E67-9AB7-AB4DC36D24D7}"/>
              </a:ext>
            </a:extLst>
          </p:cNvPr>
          <p:cNvCxnSpPr>
            <a:cxnSpLocks/>
            <a:stCxn id="142" idx="0"/>
            <a:endCxn id="11" idx="3"/>
          </p:cNvCxnSpPr>
          <p:nvPr/>
        </p:nvCxnSpPr>
        <p:spPr>
          <a:xfrm flipV="1">
            <a:off x="2073623" y="3923723"/>
            <a:ext cx="405306" cy="256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12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폴더">
            <a:extLst>
              <a:ext uri="{FF2B5EF4-FFF2-40B4-BE49-F238E27FC236}">
                <a16:creationId xmlns:a16="http://schemas.microsoft.com/office/drawing/2014/main" id="{E2B10DCD-B613-4AFC-80C5-05E33A9C0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8661" y="72516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 pkg? </a:t>
            </a:r>
          </a:p>
          <a:p>
            <a:r>
              <a:rPr kumimoji="1" lang="en-US" altLang="ko-KR" sz="1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Structure of catkin workspace, concept of ROS package, package building with </a:t>
            </a:r>
            <a:r>
              <a:rPr kumimoji="1" lang="en-US" altLang="ko-KR" sz="1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Cmake</a:t>
            </a:r>
            <a:endParaRPr kumimoji="1" lang="en-US" altLang="ko-Kore-KR" sz="1600" b="1" dirty="0">
              <a:solidFill>
                <a:schemeClr val="accent4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5" name="그래픽 64" descr="문서">
            <a:extLst>
              <a:ext uri="{FF2B5EF4-FFF2-40B4-BE49-F238E27FC236}">
                <a16:creationId xmlns:a16="http://schemas.microsoft.com/office/drawing/2014/main" id="{F414590F-0B9B-4B72-A21E-3734B81C8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1657" y="4673342"/>
            <a:ext cx="622096" cy="523487"/>
          </a:xfrm>
          <a:prstGeom prst="rect">
            <a:avLst/>
          </a:prstGeom>
        </p:spPr>
      </p:pic>
      <p:pic>
        <p:nvPicPr>
          <p:cNvPr id="38" name="그래픽 37" descr="폴더">
            <a:extLst>
              <a:ext uri="{FF2B5EF4-FFF2-40B4-BE49-F238E27FC236}">
                <a16:creationId xmlns:a16="http://schemas.microsoft.com/office/drawing/2014/main" id="{D0874BBF-DF3B-46CB-82BA-8856FE65D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0513" y="2067297"/>
            <a:ext cx="657225" cy="738665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081FB60-6A3F-45F8-A581-06EFC1A33673}"/>
              </a:ext>
            </a:extLst>
          </p:cNvPr>
          <p:cNvSpPr txBox="1">
            <a:spLocks/>
          </p:cNvSpPr>
          <p:nvPr/>
        </p:nvSpPr>
        <p:spPr>
          <a:xfrm>
            <a:off x="1561307" y="2359394"/>
            <a:ext cx="65722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/build</a:t>
            </a:r>
          </a:p>
        </p:txBody>
      </p:sp>
      <p:pic>
        <p:nvPicPr>
          <p:cNvPr id="42" name="그래픽 41" descr="폴더">
            <a:extLst>
              <a:ext uri="{FF2B5EF4-FFF2-40B4-BE49-F238E27FC236}">
                <a16:creationId xmlns:a16="http://schemas.microsoft.com/office/drawing/2014/main" id="{80A2448B-6506-45C2-BB86-5C4CFCFBC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7616" y="2067297"/>
            <a:ext cx="657225" cy="738665"/>
          </a:xfrm>
          <a:prstGeom prst="rect">
            <a:avLst/>
          </a:prstGeom>
        </p:spPr>
      </p:pic>
      <p:sp>
        <p:nvSpPr>
          <p:cNvPr id="43" name="제목 1">
            <a:extLst>
              <a:ext uri="{FF2B5EF4-FFF2-40B4-BE49-F238E27FC236}">
                <a16:creationId xmlns:a16="http://schemas.microsoft.com/office/drawing/2014/main" id="{6EA25169-2510-4331-8DD2-C0D456B03FFB}"/>
              </a:ext>
            </a:extLst>
          </p:cNvPr>
          <p:cNvSpPr txBox="1">
            <a:spLocks/>
          </p:cNvSpPr>
          <p:nvPr/>
        </p:nvSpPr>
        <p:spPr>
          <a:xfrm>
            <a:off x="4390317" y="2330819"/>
            <a:ext cx="65722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devel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4" name="그래픽 43" descr="폴더">
            <a:extLst>
              <a:ext uri="{FF2B5EF4-FFF2-40B4-BE49-F238E27FC236}">
                <a16:creationId xmlns:a16="http://schemas.microsoft.com/office/drawing/2014/main" id="{DBD7F041-338F-4F1E-B593-8EC59EBB6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8944" y="2067297"/>
            <a:ext cx="657225" cy="738665"/>
          </a:xfrm>
          <a:prstGeom prst="rect">
            <a:avLst/>
          </a:prstGeom>
        </p:spPr>
      </p:pic>
      <p:sp>
        <p:nvSpPr>
          <p:cNvPr id="45" name="제목 1">
            <a:extLst>
              <a:ext uri="{FF2B5EF4-FFF2-40B4-BE49-F238E27FC236}">
                <a16:creationId xmlns:a16="http://schemas.microsoft.com/office/drawing/2014/main" id="{8BDEB023-BEE3-4839-BE57-65C0DE85C6CA}"/>
              </a:ext>
            </a:extLst>
          </p:cNvPr>
          <p:cNvSpPr txBox="1">
            <a:spLocks/>
          </p:cNvSpPr>
          <p:nvPr/>
        </p:nvSpPr>
        <p:spPr>
          <a:xfrm>
            <a:off x="3048396" y="2359394"/>
            <a:ext cx="53736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B90FFF-586E-48DC-837A-2CBDA6B4DAAB}"/>
              </a:ext>
            </a:extLst>
          </p:cNvPr>
          <p:cNvCxnSpPr/>
          <p:nvPr/>
        </p:nvCxnSpPr>
        <p:spPr>
          <a:xfrm>
            <a:off x="6743700" y="909057"/>
            <a:ext cx="0" cy="56769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그래픽 47" descr="폴더">
            <a:extLst>
              <a:ext uri="{FF2B5EF4-FFF2-40B4-BE49-F238E27FC236}">
                <a16:creationId xmlns:a16="http://schemas.microsoft.com/office/drawing/2014/main" id="{763B2B89-50B6-4E83-8E17-3D23F65D6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4342" y="3307461"/>
            <a:ext cx="657225" cy="738665"/>
          </a:xfrm>
          <a:prstGeom prst="rect">
            <a:avLst/>
          </a:prstGeom>
        </p:spPr>
      </p:pic>
      <p:sp>
        <p:nvSpPr>
          <p:cNvPr id="49" name="제목 1">
            <a:extLst>
              <a:ext uri="{FF2B5EF4-FFF2-40B4-BE49-F238E27FC236}">
                <a16:creationId xmlns:a16="http://schemas.microsoft.com/office/drawing/2014/main" id="{95315EBE-9137-4DEE-95B8-F84FC740CC4F}"/>
              </a:ext>
            </a:extLst>
          </p:cNvPr>
          <p:cNvSpPr txBox="1">
            <a:spLocks/>
          </p:cNvSpPr>
          <p:nvPr/>
        </p:nvSpPr>
        <p:spPr>
          <a:xfrm>
            <a:off x="2313782" y="3580514"/>
            <a:ext cx="962808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/package1</a:t>
            </a:r>
          </a:p>
        </p:txBody>
      </p:sp>
      <p:pic>
        <p:nvPicPr>
          <p:cNvPr id="50" name="그래픽 49" descr="폴더">
            <a:extLst>
              <a:ext uri="{FF2B5EF4-FFF2-40B4-BE49-F238E27FC236}">
                <a16:creationId xmlns:a16="http://schemas.microsoft.com/office/drawing/2014/main" id="{967D7EE6-4D7D-48F5-A6FE-9127123C3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0085" y="3304117"/>
            <a:ext cx="657225" cy="738665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102DBD21-31B2-49EB-9F1D-0C95DFC40F81}"/>
              </a:ext>
            </a:extLst>
          </p:cNvPr>
          <p:cNvSpPr txBox="1">
            <a:spLocks/>
          </p:cNvSpPr>
          <p:nvPr/>
        </p:nvSpPr>
        <p:spPr>
          <a:xfrm>
            <a:off x="3819525" y="3577170"/>
            <a:ext cx="962808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/package2</a:t>
            </a: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262C9731-AAE5-4F7E-BD62-E037738470CD}"/>
              </a:ext>
            </a:extLst>
          </p:cNvPr>
          <p:cNvSpPr txBox="1">
            <a:spLocks/>
          </p:cNvSpPr>
          <p:nvPr/>
        </p:nvSpPr>
        <p:spPr>
          <a:xfrm>
            <a:off x="4111300" y="5015917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</a:t>
            </a:r>
          </a:p>
        </p:txBody>
      </p:sp>
      <p:pic>
        <p:nvPicPr>
          <p:cNvPr id="53" name="그래픽 52" descr="문서">
            <a:extLst>
              <a:ext uri="{FF2B5EF4-FFF2-40B4-BE49-F238E27FC236}">
                <a16:creationId xmlns:a16="http://schemas.microsoft.com/office/drawing/2014/main" id="{C537E77C-E378-40E2-AD45-4C6327527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5053" y="4673342"/>
            <a:ext cx="622096" cy="523487"/>
          </a:xfrm>
          <a:prstGeom prst="rect">
            <a:avLst/>
          </a:prstGeom>
        </p:spPr>
      </p:pic>
      <p:sp>
        <p:nvSpPr>
          <p:cNvPr id="54" name="제목 1">
            <a:extLst>
              <a:ext uri="{FF2B5EF4-FFF2-40B4-BE49-F238E27FC236}">
                <a16:creationId xmlns:a16="http://schemas.microsoft.com/office/drawing/2014/main" id="{AC9840E0-B097-4854-9BAF-D2191F05EBA9}"/>
              </a:ext>
            </a:extLst>
          </p:cNvPr>
          <p:cNvSpPr txBox="1">
            <a:spLocks/>
          </p:cNvSpPr>
          <p:nvPr/>
        </p:nvSpPr>
        <p:spPr>
          <a:xfrm>
            <a:off x="5444696" y="5015917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Package.xml</a:t>
            </a:r>
          </a:p>
        </p:txBody>
      </p:sp>
      <p:pic>
        <p:nvPicPr>
          <p:cNvPr id="55" name="그래픽 54" descr="폴더">
            <a:extLst>
              <a:ext uri="{FF2B5EF4-FFF2-40B4-BE49-F238E27FC236}">
                <a16:creationId xmlns:a16="http://schemas.microsoft.com/office/drawing/2014/main" id="{8AEF7548-7FCD-46A3-83B5-7206B32B6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392" y="4581418"/>
            <a:ext cx="657225" cy="738665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2F10E4F2-6A11-4877-986C-C0CB4A74CDD7}"/>
              </a:ext>
            </a:extLst>
          </p:cNvPr>
          <p:cNvSpPr txBox="1">
            <a:spLocks/>
          </p:cNvSpPr>
          <p:nvPr/>
        </p:nvSpPr>
        <p:spPr>
          <a:xfrm>
            <a:off x="875507" y="4854471"/>
            <a:ext cx="73778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/include</a:t>
            </a:r>
          </a:p>
        </p:txBody>
      </p:sp>
      <p:pic>
        <p:nvPicPr>
          <p:cNvPr id="57" name="그래픽 56" descr="폴더">
            <a:extLst>
              <a:ext uri="{FF2B5EF4-FFF2-40B4-BE49-F238E27FC236}">
                <a16:creationId xmlns:a16="http://schemas.microsoft.com/office/drawing/2014/main" id="{7C4D0DDB-BA74-4620-B622-07F91B0D7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8180" y="4581418"/>
            <a:ext cx="657225" cy="738665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BFFD5C98-1922-4619-8BE6-D21B6D987814}"/>
              </a:ext>
            </a:extLst>
          </p:cNvPr>
          <p:cNvSpPr txBox="1">
            <a:spLocks/>
          </p:cNvSpPr>
          <p:nvPr/>
        </p:nvSpPr>
        <p:spPr>
          <a:xfrm>
            <a:off x="2178595" y="4854471"/>
            <a:ext cx="45141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9" name="그래픽 58" descr="폴더">
            <a:extLst>
              <a:ext uri="{FF2B5EF4-FFF2-40B4-BE49-F238E27FC236}">
                <a16:creationId xmlns:a16="http://schemas.microsoft.com/office/drawing/2014/main" id="{8CD2B25E-6724-4472-BB7F-BF02B8A0B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65" y="4581418"/>
            <a:ext cx="657225" cy="738665"/>
          </a:xfrm>
          <a:prstGeom prst="rect">
            <a:avLst/>
          </a:prstGeom>
        </p:spPr>
      </p:pic>
      <p:sp>
        <p:nvSpPr>
          <p:cNvPr id="60" name="제목 1">
            <a:extLst>
              <a:ext uri="{FF2B5EF4-FFF2-40B4-BE49-F238E27FC236}">
                <a16:creationId xmlns:a16="http://schemas.microsoft.com/office/drawing/2014/main" id="{B501DAF8-9A8E-41C9-BDBD-F00AE5327295}"/>
              </a:ext>
            </a:extLst>
          </p:cNvPr>
          <p:cNvSpPr txBox="1">
            <a:spLocks/>
          </p:cNvSpPr>
          <p:nvPr/>
        </p:nvSpPr>
        <p:spPr>
          <a:xfrm>
            <a:off x="3122230" y="4854471"/>
            <a:ext cx="65722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/launch</a:t>
            </a:r>
          </a:p>
        </p:txBody>
      </p:sp>
      <p:pic>
        <p:nvPicPr>
          <p:cNvPr id="61" name="그래픽 60" descr="문서">
            <a:extLst>
              <a:ext uri="{FF2B5EF4-FFF2-40B4-BE49-F238E27FC236}">
                <a16:creationId xmlns:a16="http://schemas.microsoft.com/office/drawing/2014/main" id="{434DAA91-836F-420F-8FEE-9D184A895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247" y="5961421"/>
            <a:ext cx="622096" cy="523487"/>
          </a:xfrm>
          <a:prstGeom prst="rect">
            <a:avLst/>
          </a:prstGeom>
        </p:spPr>
      </p:pic>
      <p:sp>
        <p:nvSpPr>
          <p:cNvPr id="62" name="제목 1">
            <a:extLst>
              <a:ext uri="{FF2B5EF4-FFF2-40B4-BE49-F238E27FC236}">
                <a16:creationId xmlns:a16="http://schemas.microsoft.com/office/drawing/2014/main" id="{2D618CAC-FBD0-40EC-BC8B-4B2A81486BCB}"/>
              </a:ext>
            </a:extLst>
          </p:cNvPr>
          <p:cNvSpPr txBox="1">
            <a:spLocks/>
          </p:cNvSpPr>
          <p:nvPr/>
        </p:nvSpPr>
        <p:spPr>
          <a:xfrm>
            <a:off x="507808" y="6344428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header.h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3" name="그래픽 62" descr="문서">
            <a:extLst>
              <a:ext uri="{FF2B5EF4-FFF2-40B4-BE49-F238E27FC236}">
                <a16:creationId xmlns:a16="http://schemas.microsoft.com/office/drawing/2014/main" id="{E2E4475D-5B07-4FF5-8A22-62D5EEA0D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6171" y="5961421"/>
            <a:ext cx="622096" cy="523487"/>
          </a:xfrm>
          <a:prstGeom prst="rect">
            <a:avLst/>
          </a:prstGeom>
        </p:spPr>
      </p:pic>
      <p:sp>
        <p:nvSpPr>
          <p:cNvPr id="68" name="제목 1">
            <a:extLst>
              <a:ext uri="{FF2B5EF4-FFF2-40B4-BE49-F238E27FC236}">
                <a16:creationId xmlns:a16="http://schemas.microsoft.com/office/drawing/2014/main" id="{1AC73F4D-063E-48C5-8FC9-54C4D14A157E}"/>
              </a:ext>
            </a:extLst>
          </p:cNvPr>
          <p:cNvSpPr txBox="1">
            <a:spLocks/>
          </p:cNvSpPr>
          <p:nvPr/>
        </p:nvSpPr>
        <p:spPr>
          <a:xfrm>
            <a:off x="1744412" y="6345655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Node1.cpp</a:t>
            </a:r>
          </a:p>
        </p:txBody>
      </p:sp>
      <p:pic>
        <p:nvPicPr>
          <p:cNvPr id="69" name="그래픽 68" descr="문서">
            <a:extLst>
              <a:ext uri="{FF2B5EF4-FFF2-40B4-BE49-F238E27FC236}">
                <a16:creationId xmlns:a16="http://schemas.microsoft.com/office/drawing/2014/main" id="{E5144968-3B39-43A4-9235-A6343A9AB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0214" y="5961421"/>
            <a:ext cx="622096" cy="523487"/>
          </a:xfrm>
          <a:prstGeom prst="rect">
            <a:avLst/>
          </a:prstGeom>
        </p:spPr>
      </p:pic>
      <p:sp>
        <p:nvSpPr>
          <p:cNvPr id="70" name="제목 1">
            <a:extLst>
              <a:ext uri="{FF2B5EF4-FFF2-40B4-BE49-F238E27FC236}">
                <a16:creationId xmlns:a16="http://schemas.microsoft.com/office/drawing/2014/main" id="{A988DBB9-A4AD-4F3D-8E38-B5FA6A88983B}"/>
              </a:ext>
            </a:extLst>
          </p:cNvPr>
          <p:cNvSpPr txBox="1">
            <a:spLocks/>
          </p:cNvSpPr>
          <p:nvPr/>
        </p:nvSpPr>
        <p:spPr>
          <a:xfrm>
            <a:off x="2508455" y="6345655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Node2.cpp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5BADD36-42DF-4E41-A585-537154177AD7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flipV="1">
            <a:off x="1889126" y="1639560"/>
            <a:ext cx="1376735" cy="4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9480611-9231-494B-80A3-266D92FD137D}"/>
              </a:ext>
            </a:extLst>
          </p:cNvPr>
          <p:cNvCxnSpPr>
            <a:cxnSpLocks/>
            <a:stCxn id="44" idx="0"/>
            <a:endCxn id="5" idx="2"/>
          </p:cNvCxnSpPr>
          <p:nvPr/>
        </p:nvCxnSpPr>
        <p:spPr>
          <a:xfrm flipH="1" flipV="1">
            <a:off x="3265861" y="1639560"/>
            <a:ext cx="41696" cy="4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29E2578-A241-4520-B8CA-6497AE770234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3265861" y="1639560"/>
            <a:ext cx="1440368" cy="4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DF12241-EAB1-4B85-A4E1-64F46266D4F6}"/>
              </a:ext>
            </a:extLst>
          </p:cNvPr>
          <p:cNvCxnSpPr>
            <a:stCxn id="48" idx="0"/>
            <a:endCxn id="44" idx="2"/>
          </p:cNvCxnSpPr>
          <p:nvPr/>
        </p:nvCxnSpPr>
        <p:spPr>
          <a:xfrm flipV="1">
            <a:off x="2722955" y="2805962"/>
            <a:ext cx="584602" cy="501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C686B57-B2E8-4758-A6CE-63C146883782}"/>
              </a:ext>
            </a:extLst>
          </p:cNvPr>
          <p:cNvCxnSpPr>
            <a:stCxn id="50" idx="0"/>
            <a:endCxn id="44" idx="2"/>
          </p:cNvCxnSpPr>
          <p:nvPr/>
        </p:nvCxnSpPr>
        <p:spPr>
          <a:xfrm flipH="1" flipV="1">
            <a:off x="3307557" y="2805962"/>
            <a:ext cx="921141" cy="498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4C817D9-6AB9-4EA8-B53B-E4CB86509631}"/>
              </a:ext>
            </a:extLst>
          </p:cNvPr>
          <p:cNvCxnSpPr>
            <a:cxnSpLocks/>
            <a:stCxn id="55" idx="0"/>
            <a:endCxn id="48" idx="2"/>
          </p:cNvCxnSpPr>
          <p:nvPr/>
        </p:nvCxnSpPr>
        <p:spPr>
          <a:xfrm flipV="1">
            <a:off x="1218005" y="4046126"/>
            <a:ext cx="1504950" cy="53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CF3D0BD-48B7-4B6E-967C-6FBA398814AF}"/>
              </a:ext>
            </a:extLst>
          </p:cNvPr>
          <p:cNvCxnSpPr>
            <a:stCxn id="57" idx="0"/>
            <a:endCxn id="48" idx="2"/>
          </p:cNvCxnSpPr>
          <p:nvPr/>
        </p:nvCxnSpPr>
        <p:spPr>
          <a:xfrm flipV="1">
            <a:off x="2406793" y="4046126"/>
            <a:ext cx="316162" cy="53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07B1F16-5D37-4561-8C5B-6A2F8B67B88A}"/>
              </a:ext>
            </a:extLst>
          </p:cNvPr>
          <p:cNvCxnSpPr>
            <a:stCxn id="59" idx="0"/>
            <a:endCxn id="48" idx="2"/>
          </p:cNvCxnSpPr>
          <p:nvPr/>
        </p:nvCxnSpPr>
        <p:spPr>
          <a:xfrm flipH="1" flipV="1">
            <a:off x="2722955" y="4046126"/>
            <a:ext cx="722723" cy="53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57B5DA0-CCD2-477F-8AD7-8A7710BC85D6}"/>
              </a:ext>
            </a:extLst>
          </p:cNvPr>
          <p:cNvCxnSpPr>
            <a:stCxn id="65" idx="0"/>
            <a:endCxn id="48" idx="2"/>
          </p:cNvCxnSpPr>
          <p:nvPr/>
        </p:nvCxnSpPr>
        <p:spPr>
          <a:xfrm flipH="1" flipV="1">
            <a:off x="2722955" y="4046126"/>
            <a:ext cx="1869750" cy="627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4EB78C3-B3D7-4A92-B242-BE38ACD64088}"/>
              </a:ext>
            </a:extLst>
          </p:cNvPr>
          <p:cNvCxnSpPr>
            <a:stCxn id="53" idx="0"/>
            <a:endCxn id="48" idx="2"/>
          </p:cNvCxnSpPr>
          <p:nvPr/>
        </p:nvCxnSpPr>
        <p:spPr>
          <a:xfrm flipH="1" flipV="1">
            <a:off x="2722955" y="4046126"/>
            <a:ext cx="3203146" cy="627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6124B49-E7BD-4C74-BECB-C4175000F4D7}"/>
              </a:ext>
            </a:extLst>
          </p:cNvPr>
          <p:cNvCxnSpPr>
            <a:stCxn id="61" idx="0"/>
            <a:endCxn id="55" idx="2"/>
          </p:cNvCxnSpPr>
          <p:nvPr/>
        </p:nvCxnSpPr>
        <p:spPr>
          <a:xfrm flipV="1">
            <a:off x="859295" y="5320083"/>
            <a:ext cx="358710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F37D3A-FC9A-4D1D-9FFD-7EFCE349D485}"/>
              </a:ext>
            </a:extLst>
          </p:cNvPr>
          <p:cNvCxnSpPr>
            <a:stCxn id="63" idx="0"/>
            <a:endCxn id="57" idx="2"/>
          </p:cNvCxnSpPr>
          <p:nvPr/>
        </p:nvCxnSpPr>
        <p:spPr>
          <a:xfrm flipV="1">
            <a:off x="2117219" y="5320083"/>
            <a:ext cx="289574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5DB5F9-BC50-459E-AC80-F9735363BB38}"/>
              </a:ext>
            </a:extLst>
          </p:cNvPr>
          <p:cNvCxnSpPr>
            <a:stCxn id="69" idx="0"/>
            <a:endCxn id="57" idx="2"/>
          </p:cNvCxnSpPr>
          <p:nvPr/>
        </p:nvCxnSpPr>
        <p:spPr>
          <a:xfrm flipH="1" flipV="1">
            <a:off x="2406793" y="5320083"/>
            <a:ext cx="474469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래픽 95" descr="문서">
            <a:extLst>
              <a:ext uri="{FF2B5EF4-FFF2-40B4-BE49-F238E27FC236}">
                <a16:creationId xmlns:a16="http://schemas.microsoft.com/office/drawing/2014/main" id="{3B3AECC4-F21D-40AD-AA14-CC7CF034B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6875" y="5961421"/>
            <a:ext cx="622096" cy="523487"/>
          </a:xfrm>
          <a:prstGeom prst="rect">
            <a:avLst/>
          </a:prstGeom>
        </p:spPr>
      </p:pic>
      <p:sp>
        <p:nvSpPr>
          <p:cNvPr id="97" name="제목 1">
            <a:extLst>
              <a:ext uri="{FF2B5EF4-FFF2-40B4-BE49-F238E27FC236}">
                <a16:creationId xmlns:a16="http://schemas.microsoft.com/office/drawing/2014/main" id="{7514760D-8812-4EC4-A0AA-04D9041839C2}"/>
              </a:ext>
            </a:extLst>
          </p:cNvPr>
          <p:cNvSpPr txBox="1">
            <a:spLocks/>
          </p:cNvSpPr>
          <p:nvPr/>
        </p:nvSpPr>
        <p:spPr>
          <a:xfrm>
            <a:off x="3685116" y="6345655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name.launch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0E5E0C3-84D8-439D-80E9-1E52F3479DF4}"/>
              </a:ext>
            </a:extLst>
          </p:cNvPr>
          <p:cNvCxnSpPr>
            <a:stCxn id="59" idx="2"/>
            <a:endCxn id="96" idx="0"/>
          </p:cNvCxnSpPr>
          <p:nvPr/>
        </p:nvCxnSpPr>
        <p:spPr>
          <a:xfrm>
            <a:off x="3445678" y="5320083"/>
            <a:ext cx="612245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481A680B-DA09-409D-BC2E-D643A83D5D44}"/>
              </a:ext>
            </a:extLst>
          </p:cNvPr>
          <p:cNvSpPr txBox="1">
            <a:spLocks/>
          </p:cNvSpPr>
          <p:nvPr/>
        </p:nvSpPr>
        <p:spPr>
          <a:xfrm>
            <a:off x="2860675" y="1052035"/>
            <a:ext cx="815975" cy="4242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/Catkin</a:t>
            </a:r>
          </a:p>
          <a:p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ws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7" name="제목 1">
            <a:extLst>
              <a:ext uri="{FF2B5EF4-FFF2-40B4-BE49-F238E27FC236}">
                <a16:creationId xmlns:a16="http://schemas.microsoft.com/office/drawing/2014/main" id="{1EA5A2E4-CA65-435B-9339-0BC275D8D9B9}"/>
              </a:ext>
            </a:extLst>
          </p:cNvPr>
          <p:cNvSpPr txBox="1">
            <a:spLocks/>
          </p:cNvSpPr>
          <p:nvPr/>
        </p:nvSpPr>
        <p:spPr>
          <a:xfrm>
            <a:off x="139700" y="6946899"/>
            <a:ext cx="11729130" cy="2414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 Directory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</a:t>
            </a:r>
            <a:b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하위 디렉터리 및 소스파일의 기능 설명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build,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devel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디렉터리가 최상위에 존재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디렉터리 하위에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packge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존재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package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밑에는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include,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launch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디렉터리가 존재한다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Cmakelists.txt, package.xml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및 무엇을 포함하는지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헤더파일은 소스파일의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.h include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할때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정의한 헤더파일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말그대로임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소스파일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(.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cpp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런치파일 설명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소스파일이 무엇으로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쓰일수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있는지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런치파일 태그 구조 및 구성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Cmake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 build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방법 및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CMakelists.txt, package.xml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과의 의존성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catkin_build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차이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최상위 디렉터리에서만 작동하지만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 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workspace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어느곳에서나 작동한다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 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package_name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옵션을 통해 특정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pkg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있으며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 clean, catkin list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등의 옵션도 사용할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118" name="그래픽 117" descr="폴더">
            <a:extLst>
              <a:ext uri="{FF2B5EF4-FFF2-40B4-BE49-F238E27FC236}">
                <a16:creationId xmlns:a16="http://schemas.microsoft.com/office/drawing/2014/main" id="{4B992566-D830-4F77-B621-53C0A3685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508" y="1129010"/>
            <a:ext cx="914400" cy="914400"/>
          </a:xfrm>
          <a:prstGeom prst="rect">
            <a:avLst/>
          </a:prstGeom>
        </p:spPr>
      </p:pic>
      <p:sp>
        <p:nvSpPr>
          <p:cNvPr id="119" name="제목 1">
            <a:extLst>
              <a:ext uri="{FF2B5EF4-FFF2-40B4-BE49-F238E27FC236}">
                <a16:creationId xmlns:a16="http://schemas.microsoft.com/office/drawing/2014/main" id="{C9B59B2A-4810-46BD-AFF8-CF8AEB96372A}"/>
              </a:ext>
            </a:extLst>
          </p:cNvPr>
          <p:cNvSpPr txBox="1">
            <a:spLocks/>
          </p:cNvSpPr>
          <p:nvPr/>
        </p:nvSpPr>
        <p:spPr>
          <a:xfrm>
            <a:off x="8684208" y="935377"/>
            <a:ext cx="150753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Pkg create</a:t>
            </a:r>
          </a:p>
        </p:txBody>
      </p:sp>
      <p:sp>
        <p:nvSpPr>
          <p:cNvPr id="120" name="제목 1">
            <a:extLst>
              <a:ext uri="{FF2B5EF4-FFF2-40B4-BE49-F238E27FC236}">
                <a16:creationId xmlns:a16="http://schemas.microsoft.com/office/drawing/2014/main" id="{6E5267EF-68F6-4098-A67B-CEA2DA6F5D76}"/>
              </a:ext>
            </a:extLst>
          </p:cNvPr>
          <p:cNvSpPr txBox="1">
            <a:spLocks/>
          </p:cNvSpPr>
          <p:nvPr/>
        </p:nvSpPr>
        <p:spPr>
          <a:xfrm>
            <a:off x="6966877" y="1834378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arenR"/>
            </a:pP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catkin_create_pkg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pkg_name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[depend1] [depend2] [depend3] […]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1" name="제목 1">
            <a:extLst>
              <a:ext uri="{FF2B5EF4-FFF2-40B4-BE49-F238E27FC236}">
                <a16:creationId xmlns:a16="http://schemas.microsoft.com/office/drawing/2014/main" id="{06CD8DBF-FB1B-4DA8-A435-C3E77C123486}"/>
              </a:ext>
            </a:extLst>
          </p:cNvPr>
          <p:cNvSpPr txBox="1">
            <a:spLocks/>
          </p:cNvSpPr>
          <p:nvPr/>
        </p:nvSpPr>
        <p:spPr>
          <a:xfrm>
            <a:off x="9076946" y="5488646"/>
            <a:ext cx="80761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Build </a:t>
            </a:r>
          </a:p>
        </p:txBody>
      </p:sp>
      <p:sp>
        <p:nvSpPr>
          <p:cNvPr id="122" name="제목 1">
            <a:extLst>
              <a:ext uri="{FF2B5EF4-FFF2-40B4-BE49-F238E27FC236}">
                <a16:creationId xmlns:a16="http://schemas.microsoft.com/office/drawing/2014/main" id="{25C0F562-20BA-4991-83A4-F8A13B59A3E7}"/>
              </a:ext>
            </a:extLst>
          </p:cNvPr>
          <p:cNvSpPr txBox="1">
            <a:spLocks/>
          </p:cNvSpPr>
          <p:nvPr/>
        </p:nvSpPr>
        <p:spPr>
          <a:xfrm>
            <a:off x="6966877" y="1529151"/>
            <a:ext cx="128166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6" name="그래픽 125" descr="문서">
            <a:extLst>
              <a:ext uri="{FF2B5EF4-FFF2-40B4-BE49-F238E27FC236}">
                <a16:creationId xmlns:a16="http://schemas.microsoft.com/office/drawing/2014/main" id="{EB779FDC-748D-4B36-8B29-479DAB07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0792" y="4421511"/>
            <a:ext cx="622096" cy="523487"/>
          </a:xfrm>
          <a:prstGeom prst="rect">
            <a:avLst/>
          </a:prstGeom>
        </p:spPr>
      </p:pic>
      <p:sp>
        <p:nvSpPr>
          <p:cNvPr id="127" name="제목 1">
            <a:extLst>
              <a:ext uri="{FF2B5EF4-FFF2-40B4-BE49-F238E27FC236}">
                <a16:creationId xmlns:a16="http://schemas.microsoft.com/office/drawing/2014/main" id="{059F5F81-8982-49C3-AA95-52D22B68796E}"/>
              </a:ext>
            </a:extLst>
          </p:cNvPr>
          <p:cNvSpPr txBox="1">
            <a:spLocks/>
          </p:cNvSpPr>
          <p:nvPr/>
        </p:nvSpPr>
        <p:spPr>
          <a:xfrm>
            <a:off x="6970435" y="4764086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Publisher.cpp</a:t>
            </a:r>
          </a:p>
        </p:txBody>
      </p:sp>
      <p:pic>
        <p:nvPicPr>
          <p:cNvPr id="128" name="그래픽 127" descr="문서">
            <a:extLst>
              <a:ext uri="{FF2B5EF4-FFF2-40B4-BE49-F238E27FC236}">
                <a16:creationId xmlns:a16="http://schemas.microsoft.com/office/drawing/2014/main" id="{0BC0C6CC-5C33-4159-8764-EF4041917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7311" y="2243687"/>
            <a:ext cx="622096" cy="523487"/>
          </a:xfrm>
          <a:prstGeom prst="rect">
            <a:avLst/>
          </a:prstGeom>
        </p:spPr>
      </p:pic>
      <p:sp>
        <p:nvSpPr>
          <p:cNvPr id="129" name="제목 1">
            <a:extLst>
              <a:ext uri="{FF2B5EF4-FFF2-40B4-BE49-F238E27FC236}">
                <a16:creationId xmlns:a16="http://schemas.microsoft.com/office/drawing/2014/main" id="{50DEFCF5-E747-468D-AA39-89040B6B3120}"/>
              </a:ext>
            </a:extLst>
          </p:cNvPr>
          <p:cNvSpPr txBox="1">
            <a:spLocks/>
          </p:cNvSpPr>
          <p:nvPr/>
        </p:nvSpPr>
        <p:spPr>
          <a:xfrm>
            <a:off x="7076954" y="2586262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Package.xml</a:t>
            </a:r>
          </a:p>
        </p:txBody>
      </p:sp>
      <p:sp>
        <p:nvSpPr>
          <p:cNvPr id="130" name="제목 1">
            <a:extLst>
              <a:ext uri="{FF2B5EF4-FFF2-40B4-BE49-F238E27FC236}">
                <a16:creationId xmlns:a16="http://schemas.microsoft.com/office/drawing/2014/main" id="{76C2847B-3418-4F87-8AEA-A0E6BC738A69}"/>
              </a:ext>
            </a:extLst>
          </p:cNvPr>
          <p:cNvSpPr txBox="1">
            <a:spLocks/>
          </p:cNvSpPr>
          <p:nvPr/>
        </p:nvSpPr>
        <p:spPr>
          <a:xfrm>
            <a:off x="6976570" y="2815046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After you do 1), 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/pkg, 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/pkg/package.xml will be created.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are first-order dependencies information in package.xml</a:t>
            </a:r>
          </a:p>
        </p:txBody>
      </p:sp>
      <p:sp>
        <p:nvSpPr>
          <p:cNvPr id="131" name="제목 1">
            <a:extLst>
              <a:ext uri="{FF2B5EF4-FFF2-40B4-BE49-F238E27FC236}">
                <a16:creationId xmlns:a16="http://schemas.microsoft.com/office/drawing/2014/main" id="{9A521D61-E1FB-4162-A29F-6E53BBD6730A}"/>
              </a:ext>
            </a:extLst>
          </p:cNvPr>
          <p:cNvSpPr txBox="1">
            <a:spLocks/>
          </p:cNvSpPr>
          <p:nvPr/>
        </p:nvSpPr>
        <p:spPr>
          <a:xfrm>
            <a:off x="6921177" y="4979070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Indirect dependencies can be exist in many where such as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roscpp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rospy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</a:p>
        </p:txBody>
      </p:sp>
      <p:pic>
        <p:nvPicPr>
          <p:cNvPr id="132" name="그래픽 131" descr="문서">
            <a:extLst>
              <a:ext uri="{FF2B5EF4-FFF2-40B4-BE49-F238E27FC236}">
                <a16:creationId xmlns:a16="http://schemas.microsoft.com/office/drawing/2014/main" id="{0FFD048F-3957-4674-935E-C6524C8FB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2657" y="4421511"/>
            <a:ext cx="622096" cy="523487"/>
          </a:xfrm>
          <a:prstGeom prst="rect">
            <a:avLst/>
          </a:prstGeom>
        </p:spPr>
      </p:pic>
      <p:sp>
        <p:nvSpPr>
          <p:cNvPr id="133" name="제목 1">
            <a:extLst>
              <a:ext uri="{FF2B5EF4-FFF2-40B4-BE49-F238E27FC236}">
                <a16:creationId xmlns:a16="http://schemas.microsoft.com/office/drawing/2014/main" id="{A2749673-0E43-49EA-8C1D-991788E02550}"/>
              </a:ext>
            </a:extLst>
          </p:cNvPr>
          <p:cNvSpPr txBox="1">
            <a:spLocks/>
          </p:cNvSpPr>
          <p:nvPr/>
        </p:nvSpPr>
        <p:spPr>
          <a:xfrm>
            <a:off x="8016531" y="4770545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Publisher.py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728FFDFB-FE7F-4744-BD2B-B69DAAD80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804" y="3264632"/>
            <a:ext cx="5060256" cy="1071332"/>
          </a:xfrm>
          <a:prstGeom prst="rect">
            <a:avLst/>
          </a:prstGeom>
        </p:spPr>
      </p:pic>
      <p:sp>
        <p:nvSpPr>
          <p:cNvPr id="135" name="제목 1">
            <a:extLst>
              <a:ext uri="{FF2B5EF4-FFF2-40B4-BE49-F238E27FC236}">
                <a16:creationId xmlns:a16="http://schemas.microsoft.com/office/drawing/2014/main" id="{0EDE1F38-FFDE-4B0E-895B-B00BD60A35DF}"/>
              </a:ext>
            </a:extLst>
          </p:cNvPr>
          <p:cNvSpPr txBox="1">
            <a:spLocks/>
          </p:cNvSpPr>
          <p:nvPr/>
        </p:nvSpPr>
        <p:spPr>
          <a:xfrm>
            <a:off x="6998652" y="5779814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4) After All dependencies are kept, You can now build the package.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are two ways of building :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&amp;  catkin build</a:t>
            </a:r>
          </a:p>
        </p:txBody>
      </p:sp>
      <p:sp>
        <p:nvSpPr>
          <p:cNvPr id="136" name="제목 1">
            <a:extLst>
              <a:ext uri="{FF2B5EF4-FFF2-40B4-BE49-F238E27FC236}">
                <a16:creationId xmlns:a16="http://schemas.microsoft.com/office/drawing/2014/main" id="{5B23A9FB-2649-459A-984E-86E5410DF0C1}"/>
              </a:ext>
            </a:extLst>
          </p:cNvPr>
          <p:cNvSpPr txBox="1">
            <a:spLocks/>
          </p:cNvSpPr>
          <p:nvPr/>
        </p:nvSpPr>
        <p:spPr>
          <a:xfrm>
            <a:off x="8163329" y="6296046"/>
            <a:ext cx="3010011" cy="2837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&lt;        Catkin build</a:t>
            </a:r>
          </a:p>
        </p:txBody>
      </p:sp>
      <p:pic>
        <p:nvPicPr>
          <p:cNvPr id="2049" name="그래픽 2048" descr="엄지척 기호">
            <a:extLst>
              <a:ext uri="{FF2B5EF4-FFF2-40B4-BE49-F238E27FC236}">
                <a16:creationId xmlns:a16="http://schemas.microsoft.com/office/drawing/2014/main" id="{DDF8719B-56B5-4A59-8E48-6B83AAFAD0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49284" y="6203486"/>
            <a:ext cx="437030" cy="4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3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 node?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55666" y="2221832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3C2E5B8-7189-4DE0-95C2-E4347A4DD1F7}"/>
              </a:ext>
            </a:extLst>
          </p:cNvPr>
          <p:cNvSpPr/>
          <p:nvPr/>
        </p:nvSpPr>
        <p:spPr>
          <a:xfrm>
            <a:off x="5089269" y="1752287"/>
            <a:ext cx="1460500" cy="115820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35A54E0-DB71-46B5-B3E1-C586F9638E91}"/>
              </a:ext>
            </a:extLst>
          </p:cNvPr>
          <p:cNvSpPr/>
          <p:nvPr/>
        </p:nvSpPr>
        <p:spPr>
          <a:xfrm>
            <a:off x="6458365" y="3843629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Node2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(Subscriber)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51474B-1083-40DF-9D31-FAFAAB72B500}"/>
              </a:ext>
            </a:extLst>
          </p:cNvPr>
          <p:cNvSpPr/>
          <p:nvPr/>
        </p:nvSpPr>
        <p:spPr>
          <a:xfrm>
            <a:off x="3847844" y="3842641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Node1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(Publisher)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17AF755-CD94-449C-9A6F-7AEB2BA5E6C7}"/>
              </a:ext>
            </a:extLst>
          </p:cNvPr>
          <p:cNvSpPr txBox="1">
            <a:spLocks/>
          </p:cNvSpPr>
          <p:nvPr/>
        </p:nvSpPr>
        <p:spPr>
          <a:xfrm>
            <a:off x="139700" y="6858000"/>
            <a:ext cx="11729130" cy="26193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정의는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실행될 수 있는 최소한의 프로세스이다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그럼 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무엇을 할 수 있을까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토픽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액션 등의 메시지 통신이 가능하다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통신이 가능하다는 것은 데이터를 주고받으며 속도를 전달하거나 위치정보를 전달 하는 등 로봇의 사용 및 조작이 가능하다는 의미이다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간에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주고받으며 통신을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하게되는데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그 방식은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Topic, Service, 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Master node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구동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Publisher, Subscriber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구동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Master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Subscriber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정보 전달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받은 정보를 토대로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접속 요청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접속 응답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방식으로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연결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연결전까지는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XMLRPC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방식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0E6BE43-C2D2-45D4-B32B-3B42D9610980}"/>
              </a:ext>
            </a:extLst>
          </p:cNvPr>
          <p:cNvSpPr txBox="1">
            <a:spLocks/>
          </p:cNvSpPr>
          <p:nvPr/>
        </p:nvSpPr>
        <p:spPr>
          <a:xfrm>
            <a:off x="7060945" y="2007830"/>
            <a:ext cx="2978405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arenR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workspace, run master node with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$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roscore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0D73466-8462-471A-B114-13DC5FBBC378}"/>
              </a:ext>
            </a:extLst>
          </p:cNvPr>
          <p:cNvSpPr txBox="1">
            <a:spLocks/>
          </p:cNvSpPr>
          <p:nvPr/>
        </p:nvSpPr>
        <p:spPr>
          <a:xfrm>
            <a:off x="4978607" y="2910494"/>
            <a:ext cx="1681823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URI = localhost:11311/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070371F-4507-43C1-B251-55DE1909059D}"/>
              </a:ext>
            </a:extLst>
          </p:cNvPr>
          <p:cNvSpPr txBox="1">
            <a:spLocks/>
          </p:cNvSpPr>
          <p:nvPr/>
        </p:nvSpPr>
        <p:spPr>
          <a:xfrm>
            <a:off x="7985796" y="3843629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Run Node1, Node2 in each terminal with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$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rosrun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pkg_name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node_name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(caution : don’t add node_name.cpp or .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py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C93C94CA-A639-43F3-9944-24BE60D72BD9}"/>
              </a:ext>
            </a:extLst>
          </p:cNvPr>
          <p:cNvCxnSpPr>
            <a:stCxn id="7" idx="0"/>
            <a:endCxn id="2" idx="6"/>
          </p:cNvCxnSpPr>
          <p:nvPr/>
        </p:nvCxnSpPr>
        <p:spPr>
          <a:xfrm rot="16200000" flipV="1">
            <a:off x="6113073" y="2768087"/>
            <a:ext cx="1512238" cy="63884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0DB8F25D-E1E3-4BC3-A5B2-AF173CE46306}"/>
              </a:ext>
            </a:extLst>
          </p:cNvPr>
          <p:cNvCxnSpPr>
            <a:stCxn id="8" idx="0"/>
            <a:endCxn id="2" idx="2"/>
          </p:cNvCxnSpPr>
          <p:nvPr/>
        </p:nvCxnSpPr>
        <p:spPr>
          <a:xfrm rot="5400000" flipH="1" flipV="1">
            <a:off x="4078056" y="2831429"/>
            <a:ext cx="1511250" cy="51117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0944134-4D59-4E10-ACA4-1487CFCDA1D7}"/>
              </a:ext>
            </a:extLst>
          </p:cNvPr>
          <p:cNvCxnSpPr>
            <a:stCxn id="2" idx="4"/>
            <a:endCxn id="7" idx="2"/>
          </p:cNvCxnSpPr>
          <p:nvPr/>
        </p:nvCxnSpPr>
        <p:spPr>
          <a:xfrm rot="16200000" flipH="1">
            <a:off x="5382823" y="3347190"/>
            <a:ext cx="1512239" cy="63884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1A4043-FB44-4C13-A1CF-3FE1973ABE65}"/>
              </a:ext>
            </a:extLst>
          </p:cNvPr>
          <p:cNvCxnSpPr>
            <a:stCxn id="7" idx="2"/>
            <a:endCxn id="8" idx="6"/>
          </p:cNvCxnSpPr>
          <p:nvPr/>
        </p:nvCxnSpPr>
        <p:spPr>
          <a:xfrm flipH="1" flipV="1">
            <a:off x="5308344" y="4421745"/>
            <a:ext cx="115002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22A717-2462-4778-BF09-D56C07B219EB}"/>
              </a:ext>
            </a:extLst>
          </p:cNvPr>
          <p:cNvCxnSpPr>
            <a:stCxn id="8" idx="5"/>
            <a:endCxn id="7" idx="3"/>
          </p:cNvCxnSpPr>
          <p:nvPr/>
        </p:nvCxnSpPr>
        <p:spPr>
          <a:xfrm>
            <a:off x="5094459" y="4831233"/>
            <a:ext cx="157779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761BC3-1D19-4B70-86E8-3EDA7ABB7138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5308344" y="4421745"/>
            <a:ext cx="1150021" cy="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488E403F-5E3E-477A-97FA-16A4B4D4E298}"/>
              </a:ext>
            </a:extLst>
          </p:cNvPr>
          <p:cNvSpPr txBox="1">
            <a:spLocks/>
          </p:cNvSpPr>
          <p:nvPr/>
        </p:nvSpPr>
        <p:spPr>
          <a:xfrm>
            <a:off x="1836071" y="2598373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information of pub node to Master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5DE2655D-23FE-42FC-B069-0B87DB1E4B4F}"/>
              </a:ext>
            </a:extLst>
          </p:cNvPr>
          <p:cNvSpPr txBox="1">
            <a:spLocks/>
          </p:cNvSpPr>
          <p:nvPr/>
        </p:nvSpPr>
        <p:spPr>
          <a:xfrm>
            <a:off x="7092700" y="2598373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information of sub node to Master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7651C261-1B85-45F6-A077-4473AE6FC9CF}"/>
              </a:ext>
            </a:extLst>
          </p:cNvPr>
          <p:cNvSpPr txBox="1">
            <a:spLocks/>
          </p:cNvSpPr>
          <p:nvPr/>
        </p:nvSpPr>
        <p:spPr>
          <a:xfrm>
            <a:off x="5883354" y="3020052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information of pub node to sub node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194DD5F2-F2C7-4A9C-B415-1F2AA2147AFD}"/>
              </a:ext>
            </a:extLst>
          </p:cNvPr>
          <p:cNvSpPr txBox="1">
            <a:spLocks/>
          </p:cNvSpPr>
          <p:nvPr/>
        </p:nvSpPr>
        <p:spPr>
          <a:xfrm>
            <a:off x="5192779" y="4406086"/>
            <a:ext cx="1555671" cy="287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Connection request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BFC1523E-197C-46D6-A58C-2CC162B1B199}"/>
              </a:ext>
            </a:extLst>
          </p:cNvPr>
          <p:cNvSpPr txBox="1">
            <a:spLocks/>
          </p:cNvSpPr>
          <p:nvPr/>
        </p:nvSpPr>
        <p:spPr>
          <a:xfrm>
            <a:off x="5192779" y="4779379"/>
            <a:ext cx="1555671" cy="287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Connection response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8411C73B-0B3F-43FA-AE49-9FA43C97A948}"/>
              </a:ext>
            </a:extLst>
          </p:cNvPr>
          <p:cNvSpPr txBox="1">
            <a:spLocks/>
          </p:cNvSpPr>
          <p:nvPr/>
        </p:nvSpPr>
        <p:spPr>
          <a:xfrm>
            <a:off x="3346401" y="5341893"/>
            <a:ext cx="5203746" cy="2708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 node is an executable that uses ROS to communicate with other nodes.</a:t>
            </a:r>
          </a:p>
        </p:txBody>
      </p:sp>
    </p:spTree>
    <p:extLst>
      <p:ext uri="{BB962C8B-B14F-4D97-AF65-F5344CB8AC3E}">
        <p14:creationId xmlns:p14="http://schemas.microsoft.com/office/powerpoint/2010/main" val="339502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2" grpId="0"/>
      <p:bldP spid="13" grpId="0"/>
      <p:bldP spid="14" grpId="0"/>
      <p:bldP spid="28" grpId="0"/>
      <p:bldP spid="29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 msg?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7D3EDDA-07E7-470B-B8C2-03EDDDF44D6E}"/>
              </a:ext>
            </a:extLst>
          </p:cNvPr>
          <p:cNvSpPr txBox="1">
            <a:spLocks/>
          </p:cNvSpPr>
          <p:nvPr/>
        </p:nvSpPr>
        <p:spPr>
          <a:xfrm>
            <a:off x="139700" y="6934200"/>
            <a:ext cx="11729130" cy="2695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통신을 할 때 전달하는 메시지다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말그대로 텍스트기반의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전달하는 방식이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‘topic’, ‘service’, ‘action’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Publisher, Subscriber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간에 통신이 이루어지며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1:N, N:N, N:1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통신이 모두 가능하다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단방향이며 연속적이다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방향으로만 가고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전달됐다고 해서 끊기지 않고 계속해서 전달한다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비동기성의 특징을 가진다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Server, Client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간에 통신이 이루어지며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다르게 양방향이며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회성이고 동기식이다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요청하면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요청을 받고 목표를 달성하면 그 결과값을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전달한 후에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종료된다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feedback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주는 과정을 추가한 것이다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요청을 하면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목표를 수행하는 과정에서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state 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보낸다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feedback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과정을 수행하다가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목표를 완수하면 결과값을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전달한다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이러한 특성때문에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장시간걸리는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결과물에서 사용하지만 사실 많이 사용하지않는다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90%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방법으로 통신하며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그다음순으로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98CC6E0-6609-4339-A908-16315E579B4E}"/>
              </a:ext>
            </a:extLst>
          </p:cNvPr>
          <p:cNvSpPr/>
          <p:nvPr/>
        </p:nvSpPr>
        <p:spPr>
          <a:xfrm>
            <a:off x="6753640" y="4945396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FAEB8C-ECBF-464B-B905-B1FFF76B0C50}"/>
              </a:ext>
            </a:extLst>
          </p:cNvPr>
          <p:cNvSpPr/>
          <p:nvPr/>
        </p:nvSpPr>
        <p:spPr>
          <a:xfrm>
            <a:off x="4143119" y="4944408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ED83AE7-3A92-4A02-A0BB-921D99493B8F}"/>
              </a:ext>
            </a:extLst>
          </p:cNvPr>
          <p:cNvSpPr txBox="1">
            <a:spLocks/>
          </p:cNvSpPr>
          <p:nvPr/>
        </p:nvSpPr>
        <p:spPr>
          <a:xfrm>
            <a:off x="292100" y="7010400"/>
            <a:ext cx="11729130" cy="26193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BB7E02B-3B92-4BB1-B113-3009009DA7FA}"/>
              </a:ext>
            </a:extLst>
          </p:cNvPr>
          <p:cNvSpPr txBox="1">
            <a:spLocks/>
          </p:cNvSpPr>
          <p:nvPr/>
        </p:nvSpPr>
        <p:spPr>
          <a:xfrm>
            <a:off x="5731217" y="5056498"/>
            <a:ext cx="813056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BC13C84-E7B6-44E7-B72F-265D8B8CADD0}"/>
              </a:ext>
            </a:extLst>
          </p:cNvPr>
          <p:cNvSpPr txBox="1">
            <a:spLocks/>
          </p:cNvSpPr>
          <p:nvPr/>
        </p:nvSpPr>
        <p:spPr>
          <a:xfrm>
            <a:off x="4282166" y="5275573"/>
            <a:ext cx="121958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84A0D39-7927-4194-AE08-A6101077CEC7}"/>
              </a:ext>
            </a:extLst>
          </p:cNvPr>
          <p:cNvSpPr txBox="1">
            <a:spLocks/>
          </p:cNvSpPr>
          <p:nvPr/>
        </p:nvSpPr>
        <p:spPr>
          <a:xfrm>
            <a:off x="6810661" y="5275573"/>
            <a:ext cx="1460499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Subscriber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622420-6389-4631-BB97-4D35D3A8CA21}"/>
              </a:ext>
            </a:extLst>
          </p:cNvPr>
          <p:cNvSpPr/>
          <p:nvPr/>
        </p:nvSpPr>
        <p:spPr>
          <a:xfrm>
            <a:off x="4487039" y="606444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Node1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97607C-352F-403C-8B93-E7D694D6564A}"/>
              </a:ext>
            </a:extLst>
          </p:cNvPr>
          <p:cNvSpPr/>
          <p:nvPr/>
        </p:nvSpPr>
        <p:spPr>
          <a:xfrm>
            <a:off x="7078971" y="6067775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Node2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95095AD-8C7A-44A4-80D3-30B3625EF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44" y="497358"/>
            <a:ext cx="1077595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ROS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uses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simplified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language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describing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data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values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aka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Helvetica Neue"/>
              </a:rPr>
              <a:t>messages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ROS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Helvetica Neue"/>
              </a:rPr>
              <a:t>nodes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publish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makes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easy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ROS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tools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automatically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generate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source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type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several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target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languages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descriptions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stored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msg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files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msg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/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subdirectory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of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ROS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Helvetica Neue"/>
              </a:rPr>
              <a:t>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two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parts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msg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file: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and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constants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data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inside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of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Constants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define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useful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values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be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used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interpret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those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e.g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enum-like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constants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integer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).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4800258-011B-4E3B-8397-7555F5D9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4" y="1684086"/>
            <a:ext cx="7477125" cy="1657350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AA2F28FA-E4BE-4A39-AAC1-BC5224378B37}"/>
              </a:ext>
            </a:extLst>
          </p:cNvPr>
          <p:cNvSpPr txBox="1">
            <a:spLocks/>
          </p:cNvSpPr>
          <p:nvPr/>
        </p:nvSpPr>
        <p:spPr>
          <a:xfrm>
            <a:off x="3440389" y="3734032"/>
            <a:ext cx="5476479" cy="467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How to send msg to nodes?</a:t>
            </a: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3ways of message sending : Topic, Service, Action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3F0BBD-D2A3-4B53-89D0-8A638C899896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5603619" y="5523512"/>
            <a:ext cx="115002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A4E1E734-DDCA-4319-8497-4DC83AF9CFAF}"/>
              </a:ext>
            </a:extLst>
          </p:cNvPr>
          <p:cNvSpPr txBox="1">
            <a:spLocks/>
          </p:cNvSpPr>
          <p:nvPr/>
        </p:nvSpPr>
        <p:spPr>
          <a:xfrm>
            <a:off x="5677422" y="4436956"/>
            <a:ext cx="1110760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3584393B-8DC3-4BB1-97D9-AA5C48AA8F01}"/>
              </a:ext>
            </a:extLst>
          </p:cNvPr>
          <p:cNvSpPr txBox="1">
            <a:spLocks/>
          </p:cNvSpPr>
          <p:nvPr/>
        </p:nvSpPr>
        <p:spPr>
          <a:xfrm>
            <a:off x="4424917" y="5122277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D69CA79C-44BD-484A-9E5F-24CC12D51135}"/>
              </a:ext>
            </a:extLst>
          </p:cNvPr>
          <p:cNvSpPr txBox="1">
            <a:spLocks/>
          </p:cNvSpPr>
          <p:nvPr/>
        </p:nvSpPr>
        <p:spPr>
          <a:xfrm>
            <a:off x="7013863" y="5287595"/>
            <a:ext cx="922294" cy="406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84DC9A0-063B-4C95-9494-D588013DF181}"/>
              </a:ext>
            </a:extLst>
          </p:cNvPr>
          <p:cNvCxnSpPr>
            <a:cxnSpLocks/>
          </p:cNvCxnSpPr>
          <p:nvPr/>
        </p:nvCxnSpPr>
        <p:spPr>
          <a:xfrm>
            <a:off x="5558771" y="5728289"/>
            <a:ext cx="12518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9FE778E9-31D6-4075-B79F-FB2086948892}"/>
              </a:ext>
            </a:extLst>
          </p:cNvPr>
          <p:cNvSpPr txBox="1">
            <a:spLocks/>
          </p:cNvSpPr>
          <p:nvPr/>
        </p:nvSpPr>
        <p:spPr>
          <a:xfrm>
            <a:off x="5729965" y="5728289"/>
            <a:ext cx="845717" cy="256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Response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7899FA6-7875-4D6B-B718-8C7DB4490729}"/>
              </a:ext>
            </a:extLst>
          </p:cNvPr>
          <p:cNvCxnSpPr>
            <a:cxnSpLocks/>
          </p:cNvCxnSpPr>
          <p:nvPr/>
        </p:nvCxnSpPr>
        <p:spPr>
          <a:xfrm flipH="1" flipV="1">
            <a:off x="5537448" y="5312995"/>
            <a:ext cx="1257973" cy="67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제목 1">
            <a:extLst>
              <a:ext uri="{FF2B5EF4-FFF2-40B4-BE49-F238E27FC236}">
                <a16:creationId xmlns:a16="http://schemas.microsoft.com/office/drawing/2014/main" id="{D5D8A8A8-2E56-4961-9698-379F81AA78BA}"/>
              </a:ext>
            </a:extLst>
          </p:cNvPr>
          <p:cNvSpPr txBox="1">
            <a:spLocks/>
          </p:cNvSpPr>
          <p:nvPr/>
        </p:nvSpPr>
        <p:spPr>
          <a:xfrm>
            <a:off x="5749486" y="5087505"/>
            <a:ext cx="845717" cy="400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Request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959874BB-7DFC-43FA-BB4C-646FDD1B9C51}"/>
              </a:ext>
            </a:extLst>
          </p:cNvPr>
          <p:cNvSpPr txBox="1">
            <a:spLocks/>
          </p:cNvSpPr>
          <p:nvPr/>
        </p:nvSpPr>
        <p:spPr>
          <a:xfrm>
            <a:off x="8293201" y="5045766"/>
            <a:ext cx="2240365" cy="893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 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Unidirectional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Asynchronous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Continuous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1:N, N:1, N:N communication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3EF202B4-20A9-4346-A47B-DEEF7C3E2736}"/>
              </a:ext>
            </a:extLst>
          </p:cNvPr>
          <p:cNvSpPr txBox="1">
            <a:spLocks/>
          </p:cNvSpPr>
          <p:nvPr/>
        </p:nvSpPr>
        <p:spPr>
          <a:xfrm>
            <a:off x="2513057" y="5068214"/>
            <a:ext cx="2240365" cy="893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 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Bidirectional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synchronous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One-time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End after response</a:t>
            </a: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907DB5C8-E69D-4F8F-99D8-40247EED2480}"/>
              </a:ext>
            </a:extLst>
          </p:cNvPr>
          <p:cNvSpPr txBox="1">
            <a:spLocks/>
          </p:cNvSpPr>
          <p:nvPr/>
        </p:nvSpPr>
        <p:spPr>
          <a:xfrm>
            <a:off x="5672314" y="4445854"/>
            <a:ext cx="1110760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82109DF5-3B84-489D-A739-A6E0B05960FF}"/>
              </a:ext>
            </a:extLst>
          </p:cNvPr>
          <p:cNvSpPr txBox="1">
            <a:spLocks/>
          </p:cNvSpPr>
          <p:nvPr/>
        </p:nvSpPr>
        <p:spPr>
          <a:xfrm>
            <a:off x="4387427" y="5134553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1E96C9E8-56FA-4F06-8BF9-EAEBB726FB0D}"/>
              </a:ext>
            </a:extLst>
          </p:cNvPr>
          <p:cNvSpPr txBox="1">
            <a:spLocks/>
          </p:cNvSpPr>
          <p:nvPr/>
        </p:nvSpPr>
        <p:spPr>
          <a:xfrm>
            <a:off x="4431267" y="5252824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024C07D3-50B0-47CE-9BD5-F309EA5D57A4}"/>
              </a:ext>
            </a:extLst>
          </p:cNvPr>
          <p:cNvSpPr txBox="1">
            <a:spLocks/>
          </p:cNvSpPr>
          <p:nvPr/>
        </p:nvSpPr>
        <p:spPr>
          <a:xfrm>
            <a:off x="7028819" y="5262021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7E8EE1-F8EA-457F-9CC0-495B65B6F04A}"/>
              </a:ext>
            </a:extLst>
          </p:cNvPr>
          <p:cNvSpPr txBox="1">
            <a:spLocks/>
          </p:cNvSpPr>
          <p:nvPr/>
        </p:nvSpPr>
        <p:spPr>
          <a:xfrm>
            <a:off x="8293200" y="5118092"/>
            <a:ext cx="2240365" cy="3693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 :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asynchronous Service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0C39A6B-4280-4AE1-BECC-E6F5E7677548}"/>
              </a:ext>
            </a:extLst>
          </p:cNvPr>
          <p:cNvCxnSpPr>
            <a:cxnSpLocks/>
          </p:cNvCxnSpPr>
          <p:nvPr/>
        </p:nvCxnSpPr>
        <p:spPr>
          <a:xfrm flipH="1">
            <a:off x="5255675" y="5036025"/>
            <a:ext cx="18280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제목 1">
            <a:extLst>
              <a:ext uri="{FF2B5EF4-FFF2-40B4-BE49-F238E27FC236}">
                <a16:creationId xmlns:a16="http://schemas.microsoft.com/office/drawing/2014/main" id="{6DA283C1-CB59-4F43-BBC8-7FF24F4F58A7}"/>
              </a:ext>
            </a:extLst>
          </p:cNvPr>
          <p:cNvSpPr txBox="1">
            <a:spLocks/>
          </p:cNvSpPr>
          <p:nvPr/>
        </p:nvSpPr>
        <p:spPr>
          <a:xfrm>
            <a:off x="5775680" y="4814216"/>
            <a:ext cx="710881" cy="2462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Request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1A522FB-E1C2-4521-99F7-FA63B6521B19}"/>
              </a:ext>
            </a:extLst>
          </p:cNvPr>
          <p:cNvCxnSpPr>
            <a:cxnSpLocks/>
          </p:cNvCxnSpPr>
          <p:nvPr/>
        </p:nvCxnSpPr>
        <p:spPr>
          <a:xfrm>
            <a:off x="5609969" y="5523512"/>
            <a:ext cx="115002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제목 1">
            <a:extLst>
              <a:ext uri="{FF2B5EF4-FFF2-40B4-BE49-F238E27FC236}">
                <a16:creationId xmlns:a16="http://schemas.microsoft.com/office/drawing/2014/main" id="{06B3C529-88E9-40AD-AF0A-873A02601664}"/>
              </a:ext>
            </a:extLst>
          </p:cNvPr>
          <p:cNvSpPr txBox="1">
            <a:spLocks/>
          </p:cNvSpPr>
          <p:nvPr/>
        </p:nvSpPr>
        <p:spPr>
          <a:xfrm>
            <a:off x="5755241" y="5310647"/>
            <a:ext cx="845717" cy="400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Feedback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State 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903CD90-90ED-4BBD-A23C-A741C4947914}"/>
              </a:ext>
            </a:extLst>
          </p:cNvPr>
          <p:cNvCxnSpPr>
            <a:cxnSpLocks/>
          </p:cNvCxnSpPr>
          <p:nvPr/>
        </p:nvCxnSpPr>
        <p:spPr>
          <a:xfrm>
            <a:off x="5558771" y="5724932"/>
            <a:ext cx="12518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제목 1">
            <a:extLst>
              <a:ext uri="{FF2B5EF4-FFF2-40B4-BE49-F238E27FC236}">
                <a16:creationId xmlns:a16="http://schemas.microsoft.com/office/drawing/2014/main" id="{A94077E4-C678-4D22-873E-C48A585D29CC}"/>
              </a:ext>
            </a:extLst>
          </p:cNvPr>
          <p:cNvSpPr txBox="1">
            <a:spLocks/>
          </p:cNvSpPr>
          <p:nvPr/>
        </p:nvSpPr>
        <p:spPr>
          <a:xfrm>
            <a:off x="5729965" y="5724932"/>
            <a:ext cx="845717" cy="256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1974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  <p:bldP spid="14" grpId="0"/>
      <p:bldP spid="2" grpId="0"/>
      <p:bldP spid="3" grpId="0"/>
      <p:bldP spid="21" grpId="0"/>
      <p:bldP spid="22" grpId="0"/>
      <p:bldP spid="24" grpId="0"/>
      <p:bldP spid="28" grpId="0"/>
      <p:bldP spid="38" grpId="0"/>
      <p:bldP spid="40" grpId="0"/>
      <p:bldP spid="42" grpId="0"/>
      <p:bldP spid="43" grpId="0"/>
      <p:bldP spid="45" grpId="0"/>
      <p:bldP spid="46" grpId="0"/>
      <p:bldP spid="48" grpId="0"/>
      <p:bldP spid="52" grpId="0"/>
      <p:bldP spid="55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ROS Command keys, convenient alias keys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51955" y="394624"/>
            <a:ext cx="11729130" cy="3534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roslanch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Unlike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rosrun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which runs only one node, all nodes set in the launch file are executed with ‘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roslaunch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roscd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+ cd (changed directory in ROS workspace)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ls :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+ ls (list in ROS workspace)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Rosed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Rospack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param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Rosdep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82AB5E0-F5DD-4DA0-8B1F-B5B196B63B41}"/>
              </a:ext>
            </a:extLst>
          </p:cNvPr>
          <p:cNvSpPr txBox="1">
            <a:spLocks/>
          </p:cNvSpPr>
          <p:nvPr/>
        </p:nvSpPr>
        <p:spPr>
          <a:xfrm>
            <a:off x="149673" y="6852526"/>
            <a:ext cx="11729130" cy="18832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명령어들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run :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개의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실행시킬 때 사용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Roslanch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Roscd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ls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Rosed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param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+++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그외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명령어들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DD56593-8F4D-478B-B1B1-83DC581DF395}"/>
              </a:ext>
            </a:extLst>
          </p:cNvPr>
          <p:cNvSpPr txBox="1">
            <a:spLocks/>
          </p:cNvSpPr>
          <p:nvPr/>
        </p:nvSpPr>
        <p:spPr>
          <a:xfrm>
            <a:off x="149673" y="346007"/>
            <a:ext cx="10178260" cy="981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are some useful commands in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rosbash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such as ‘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’, ‘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roscd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’, ‘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roslaunch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Let’s see the commands and know how to use it.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70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Tools with ROS : Gazebo, RQT, </a:t>
            </a:r>
            <a:r>
              <a:rPr kumimoji="1" lang="en-US" altLang="ko-Kore-KR" sz="2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Rviz</a:t>
            </a:r>
            <a:endParaRPr kumimoji="1" lang="en-US" altLang="ko-Kore-KR" sz="2600" b="1" dirty="0">
              <a:solidFill>
                <a:schemeClr val="accent4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9A7F553-F1A6-4EAD-8AD6-601949DF6DB1}"/>
              </a:ext>
            </a:extLst>
          </p:cNvPr>
          <p:cNvSpPr txBox="1">
            <a:spLocks/>
          </p:cNvSpPr>
          <p:nvPr/>
        </p:nvSpPr>
        <p:spPr>
          <a:xfrm>
            <a:off x="139700" y="6934200"/>
            <a:ext cx="11729130" cy="2695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Gazebo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오픈소스 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툴입니다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Gazebo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sdf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xacro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등의 로봇정보를 담은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xml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문서로 로봇의 동작을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시뮬레이션할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Unified Robot Description Format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로봇모델의 정보를 담은 규격서로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로봇의 정보를 받아온다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통하여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시뮬레이터상에서 동작 시뮬레이션을 할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RQT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오픈소스 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시각화 툴이다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RQT_graph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RQT_plot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이외에 다양한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plugin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통해 시각화 기능을 제공하며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통신 과정을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시각화하여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노드 작동의 이해에 도움을 준다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Rviz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오픈소스 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 툴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122" name="Picture 2" descr="Gazebo Simulation · PX4 Developer Guide">
            <a:extLst>
              <a:ext uri="{FF2B5EF4-FFF2-40B4-BE49-F238E27FC236}">
                <a16:creationId xmlns:a16="http://schemas.microsoft.com/office/drawing/2014/main" id="{F6E2713B-9A90-426C-B049-A12467264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38" y="1118761"/>
            <a:ext cx="3522164" cy="367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azebo">
            <a:extLst>
              <a:ext uri="{FF2B5EF4-FFF2-40B4-BE49-F238E27FC236}">
                <a16:creationId xmlns:a16="http://schemas.microsoft.com/office/drawing/2014/main" id="{B905E86C-81B9-406E-B5A2-BACE3F108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61" y="567153"/>
            <a:ext cx="573150" cy="66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래픽 10" descr="문서">
            <a:extLst>
              <a:ext uri="{FF2B5EF4-FFF2-40B4-BE49-F238E27FC236}">
                <a16:creationId xmlns:a16="http://schemas.microsoft.com/office/drawing/2014/main" id="{B549F354-0817-4309-9D4C-34CAA8270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642" y="4259445"/>
            <a:ext cx="622096" cy="523487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7968B678-1456-4336-8893-AE07387E6289}"/>
              </a:ext>
            </a:extLst>
          </p:cNvPr>
          <p:cNvSpPr txBox="1">
            <a:spLocks/>
          </p:cNvSpPr>
          <p:nvPr/>
        </p:nvSpPr>
        <p:spPr>
          <a:xfrm>
            <a:off x="93578" y="4508617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robot model information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With package like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sdf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(.xml)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C3FB5AD-E906-4F85-82F5-5D1B61771BD7}"/>
              </a:ext>
            </a:extLst>
          </p:cNvPr>
          <p:cNvSpPr/>
          <p:nvPr/>
        </p:nvSpPr>
        <p:spPr>
          <a:xfrm rot="18635189">
            <a:off x="544788" y="4150964"/>
            <a:ext cx="285686" cy="1274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 descr="https://static.packt-cdn.com/products/9781782175193/graphics/B04506_03_05.jpg">
            <a:extLst>
              <a:ext uri="{FF2B5EF4-FFF2-40B4-BE49-F238E27FC236}">
                <a16:creationId xmlns:a16="http://schemas.microsoft.com/office/drawing/2014/main" id="{63486C9A-40C7-47E9-9939-1E8B57AEB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16" y="1857252"/>
            <a:ext cx="3352800" cy="340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1D217C55-B0BA-47D3-80A4-172F75EB9A03}"/>
              </a:ext>
            </a:extLst>
          </p:cNvPr>
          <p:cNvSpPr txBox="1">
            <a:spLocks/>
          </p:cNvSpPr>
          <p:nvPr/>
        </p:nvSpPr>
        <p:spPr>
          <a:xfrm>
            <a:off x="2762676" y="5104961"/>
            <a:ext cx="4946807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RQT provides many plugins such as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rqt_graph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rqt_plot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rqt_bag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With such plugins, user can understand the communication of nodes.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7CDB03CB-7DE2-42CD-A04E-A96F889F1345}"/>
              </a:ext>
            </a:extLst>
          </p:cNvPr>
          <p:cNvSpPr txBox="1">
            <a:spLocks/>
          </p:cNvSpPr>
          <p:nvPr/>
        </p:nvSpPr>
        <p:spPr>
          <a:xfrm>
            <a:off x="5612030" y="1425571"/>
            <a:ext cx="784469" cy="389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RQT</a:t>
            </a:r>
          </a:p>
        </p:txBody>
      </p:sp>
      <p:pic>
        <p:nvPicPr>
          <p:cNvPr id="17" name="Picture 6" descr="GitHub - ros-visualization/rviz: ROS 3D Robot Visualizer">
            <a:extLst>
              <a:ext uri="{FF2B5EF4-FFF2-40B4-BE49-F238E27FC236}">
                <a16:creationId xmlns:a16="http://schemas.microsoft.com/office/drawing/2014/main" id="{B045A686-2115-470A-A9C6-C1538F598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532" y="1990299"/>
            <a:ext cx="1092461" cy="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velog.velcdn.com/images%2F717lumos%2Fpost%2F50b44f66-b780-4342-b183-a5a5d5916ae4%2F2022-03-13-14-59-43.png">
            <a:extLst>
              <a:ext uri="{FF2B5EF4-FFF2-40B4-BE49-F238E27FC236}">
                <a16:creationId xmlns:a16="http://schemas.microsoft.com/office/drawing/2014/main" id="{38C6725C-7322-42C2-A155-68C62B4DF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11" y="2669761"/>
            <a:ext cx="3834854" cy="360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02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Basic concept of SLAM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3578" y="6646179"/>
            <a:ext cx="11729130" cy="15688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SLAM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무엇인지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원리와 개념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구체적인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SLAM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알고리즘은 추후에 분석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AF4BE3B-8510-4B3D-9CBC-85A7ED17208A}"/>
              </a:ext>
            </a:extLst>
          </p:cNvPr>
          <p:cNvSpPr txBox="1">
            <a:spLocks/>
          </p:cNvSpPr>
          <p:nvPr/>
        </p:nvSpPr>
        <p:spPr>
          <a:xfrm>
            <a:off x="93578" y="524861"/>
            <a:ext cx="10178260" cy="318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Simultaneous Localization And Mapping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676298-1C18-4E2C-9CCE-EB6F1A79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68" y="1110473"/>
            <a:ext cx="2860647" cy="2557927"/>
          </a:xfrm>
          <a:prstGeom prst="rect">
            <a:avLst/>
          </a:prstGeom>
        </p:spPr>
      </p:pic>
      <p:pic>
        <p:nvPicPr>
          <p:cNvPr id="1032" name="Picture 8" descr="고급 전문가용 나침반">
            <a:extLst>
              <a:ext uri="{FF2B5EF4-FFF2-40B4-BE49-F238E27FC236}">
                <a16:creationId xmlns:a16="http://schemas.microsoft.com/office/drawing/2014/main" id="{ED51D77A-F19E-413F-AE59-A52FDA9D6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603" y="12162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8BF36DCF-DC3F-44BC-AD89-2E7AEA496D1C}"/>
              </a:ext>
            </a:extLst>
          </p:cNvPr>
          <p:cNvSpPr txBox="1">
            <a:spLocks/>
          </p:cNvSpPr>
          <p:nvPr/>
        </p:nvSpPr>
        <p:spPr>
          <a:xfrm>
            <a:off x="118745" y="801707"/>
            <a:ext cx="10178260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You need map, compass to go somewhere.</a:t>
            </a: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3106A47A-8C23-40DD-BEE6-D374E82DDC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7916" y="2716842"/>
            <a:ext cx="2224987" cy="614071"/>
          </a:xfrm>
          <a:prstGeom prst="curvedConnector3">
            <a:avLst>
              <a:gd name="adj1" fmla="val 466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1">
            <a:extLst>
              <a:ext uri="{FF2B5EF4-FFF2-40B4-BE49-F238E27FC236}">
                <a16:creationId xmlns:a16="http://schemas.microsoft.com/office/drawing/2014/main" id="{3D585F5E-194E-4A72-A86E-669D37F642C9}"/>
              </a:ext>
            </a:extLst>
          </p:cNvPr>
          <p:cNvSpPr txBox="1">
            <a:spLocks/>
          </p:cNvSpPr>
          <p:nvPr/>
        </p:nvSpPr>
        <p:spPr>
          <a:xfrm>
            <a:off x="68412" y="3874581"/>
            <a:ext cx="10178260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When applied to robots, SLAM acts as a map and navigation acts as a compass</a:t>
            </a:r>
          </a:p>
        </p:txBody>
      </p:sp>
      <p:pic>
        <p:nvPicPr>
          <p:cNvPr id="1042" name="Picture 18" descr="Giving LaMa a shot">
            <a:extLst>
              <a:ext uri="{FF2B5EF4-FFF2-40B4-BE49-F238E27FC236}">
                <a16:creationId xmlns:a16="http://schemas.microsoft.com/office/drawing/2014/main" id="{E8292B37-E9C6-483B-9939-8FFA207D1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634" y="4299786"/>
            <a:ext cx="4412476" cy="203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1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8249</TotalTime>
  <Words>2152</Words>
  <Application>Microsoft Office PowerPoint</Application>
  <PresentationFormat>와이드스크린</PresentationFormat>
  <Paragraphs>364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Arial Unicode MS</vt:lpstr>
      <vt:lpstr>Helvetica Neue</vt:lpstr>
      <vt:lpstr>HY헤드라인M</vt:lpstr>
      <vt:lpstr>NanumSquareOTF ExtraBold</vt:lpstr>
      <vt:lpstr>맑은 고딕</vt:lpstr>
      <vt:lpstr>맑은 고딕</vt:lpstr>
      <vt:lpstr>Arial</vt:lpstr>
      <vt:lpstr>Arial Black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owner</cp:lastModifiedBy>
  <cp:revision>348</cp:revision>
  <dcterms:created xsi:type="dcterms:W3CDTF">2020-04-19T10:49:20Z</dcterms:created>
  <dcterms:modified xsi:type="dcterms:W3CDTF">2022-06-30T09:24:54Z</dcterms:modified>
</cp:coreProperties>
</file>