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88" r:id="rId3"/>
    <p:sldId id="297" r:id="rId4"/>
    <p:sldId id="290" r:id="rId5"/>
    <p:sldId id="289" r:id="rId6"/>
    <p:sldId id="291" r:id="rId7"/>
    <p:sldId id="292" r:id="rId8"/>
    <p:sldId id="296" r:id="rId9"/>
    <p:sldId id="293" r:id="rId10"/>
    <p:sldId id="294" r:id="rId11"/>
    <p:sldId id="298" r:id="rId12"/>
    <p:sldId id="267" r:id="rId13"/>
    <p:sldId id="283" r:id="rId1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6370" autoAdjust="0"/>
  </p:normalViewPr>
  <p:slideViewPr>
    <p:cSldViewPr snapToGrid="0" snapToObjects="1">
      <p:cViewPr>
        <p:scale>
          <a:sx n="75" d="100"/>
          <a:sy n="75" d="100"/>
        </p:scale>
        <p:origin x="1776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FA1014-38EC-42CA-BBE5-CC875B752E65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3DAEC-2960-413E-82BB-4EA8E809D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290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4400FF-D402-1C44-B7ED-138E14861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6C6102-7F7C-CA40-8362-9E45950CE4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CBCB3B-1CF9-3C47-A82F-EA937AB29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06/30/2022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495EB0-4E3E-6145-8C7F-C019F8615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6E41E3-F8A7-DB48-BB4C-B180E92B4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4407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4CDB4-7530-EE4F-AAA0-EDA3F0D25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895DBF-23B8-1B42-9A4F-CA06C5FC1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A2A691-6159-F345-ADE3-9BF6884B0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06/30/2022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C4F7A4-8A5F-994F-83B5-CEE0B963B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61F044-AF4E-674E-B315-93AEAEE8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73908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A9DBD79-EF6F-4C46-9E32-EF97E6F0E8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6D4FC7-E59E-C042-99C6-AD96BAB32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44339E-EEB3-B14C-A8FF-E23E3A545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06/30/2022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9327CC-D5A6-054B-ADCF-8E789C0D0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0C9E70-C817-EE45-8603-32DD281CD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99439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EC85B9-AD4F-C641-9815-B823679EC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D76B06-0C1F-E843-97DA-B950072B7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87E185-F8DA-1A46-8A79-4B9257475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06/30/2022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65BD53-0F6A-1A4F-B076-144DCAB2F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844C36-A05D-F748-A8E4-8EA64D1AA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21306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F09CB0-1007-8344-9A6F-5277DE6D8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95F0E1-42B9-9341-842E-D1658E2C3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8AAA27-8DF4-C84D-8177-430AAA1CF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06/30/2022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783F85-EDB8-F941-BDFD-1E6E2082B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E2DA02-62AC-FA4C-A273-40B8CD72C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90258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A8B8CE-B3AB-7148-A26A-F212C5671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F9B532-2C8F-154F-96E6-0035A938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859B04-CAB1-D24A-A154-587A980E6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E712E8-D665-5D4C-A1F0-169D63D8F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06/30/2022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CD6E9C-8B60-6B4A-ACDB-571ABA529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F4A930-800C-2E4F-B2B3-194A2610B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64902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587E9-3A8A-3644-AEFF-FDF01AB83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8352A1-7911-3345-A27C-D799CCCF6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9E0B9D-4156-F94E-9F54-BF7BA7BF2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C9E7EF-BA0A-1C47-98E0-DC23C0B37A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FC56CD2-9777-6E45-8F7A-B46A96F87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D1A7A9D-2891-1D40-8811-2833D72B8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06/30/2022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9AE99B-23A6-8647-8A6B-A69FC383A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7A88E5-0681-1645-ABF4-77932F029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63738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7E284-CA0E-FE46-B22B-58EB6AA6E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0212AEB-183F-8D44-B22D-062F4FE26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06/30/2022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7D8F73-8DA3-4E41-9F1E-15B597472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170164-EC1F-B747-B996-B8A407A04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43193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0143C7-A0AD-6042-B44D-D4CDA0B19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06/30/2022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C649DB-0CEE-7B46-BD8F-08DEF7005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BEFFBF-6F24-4242-B967-BAD6FB7A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8685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908B63-8E1E-7943-B957-D999E8E9C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E8FD62-1C63-7B43-86D6-61B6446C0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764899-53A3-9543-BFB4-DAC294FFE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8FBEB9-89DF-FA4D-8E42-921DA396C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06/30/2022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D6FD2A-0E31-EB4E-A97E-7A921BD16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AB1824-58F0-2746-B4F4-C46EB9D0F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5154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4B18E0-6961-3F44-929D-020BDCBF5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BE20A73-A14B-924F-9758-BF3B1DBCA4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E378A8-92BE-524E-A5FF-DABDDDB6E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9DA88E-2744-3940-B4AF-2DEDDD8AD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4419-7256-9D4C-9459-57C795D7590D}" type="datetimeFigureOut">
              <a:rPr kumimoji="1" lang="ko-Kore-KR" altLang="en-US" smtClean="0"/>
              <a:t>06/30/2022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C57CF2-D17B-8A41-97A8-3028780D8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F493D8-1B87-D541-BF18-95FD18C57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5565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525E6F5-0D56-3D45-86BF-8F63A5D71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D52DD7-85A2-4A44-8666-B383C9170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A088A3-1646-2847-896B-F4E958CB5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A4419-7256-9D4C-9459-57C795D7590D}" type="datetimeFigureOut">
              <a:rPr kumimoji="1" lang="ko-Kore-KR" altLang="en-US" smtClean="0"/>
              <a:t>06/30/2022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8E5B51-B2A1-D644-A7F2-40951A3C8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14609E-B298-8543-9EA9-DC27A34A09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257AA-1A3B-D14A-8616-5659DF9757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68310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iki.ros.org/tf2/Migration" TargetMode="External"/><Relationship Id="rId3" Type="http://schemas.openxmlformats.org/officeDocument/2006/relationships/image" Target="../media/image42.png"/><Relationship Id="rId7" Type="http://schemas.openxmlformats.org/officeDocument/2006/relationships/hyperlink" Target="https://wiki.ros.org/tf" TargetMode="Externa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iki.ros.org/" TargetMode="External"/><Relationship Id="rId5" Type="http://schemas.openxmlformats.org/officeDocument/2006/relationships/hyperlink" Target="https://www.youtube.com/watch?v=SH__g7nHn6o&amp;list=PLg93_MFmLWh0WIf7WRqFADgpOa9Lc0aeo" TargetMode="External"/><Relationship Id="rId10" Type="http://schemas.openxmlformats.org/officeDocument/2006/relationships/hyperlink" Target="http://wiki.ros.org/rqt" TargetMode="External"/><Relationship Id="rId4" Type="http://schemas.openxmlformats.org/officeDocument/2006/relationships/hyperlink" Target="https://www.youtube.com/watch?v=ot_D9N-H4lQ&amp;list=PLRG6WP3c31_VIFtFAxSke2NG_DumVZPgw" TargetMode="External"/><Relationship Id="rId9" Type="http://schemas.openxmlformats.org/officeDocument/2006/relationships/hyperlink" Target="https://answers.ros.org/question/324820/what-is-the-difference-between-a-tf2-static-broadcast-and-tf2-broadcast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sv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5.png"/><Relationship Id="rId7" Type="http://schemas.openxmlformats.org/officeDocument/2006/relationships/image" Target="../media/image1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jpe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6B7FDC-DCE7-E74F-90F7-182E3DCB2FC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9B86E0-17FE-2D47-B874-F6A26AAE26CF}"/>
              </a:ext>
            </a:extLst>
          </p:cNvPr>
          <p:cNvSpPr txBox="1"/>
          <p:nvPr/>
        </p:nvSpPr>
        <p:spPr>
          <a:xfrm>
            <a:off x="9897742" y="6399297"/>
            <a:ext cx="2433119" cy="425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en-US" sz="2000" b="1" spc="-150" dirty="0">
                <a:solidFill>
                  <a:schemeClr val="bg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2022. 07. 01 </a:t>
            </a:r>
            <a:r>
              <a:rPr kumimoji="1" lang="ko-KR" altLang="en-US" sz="2000" b="1" spc="-150" dirty="0">
                <a:solidFill>
                  <a:schemeClr val="bg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정재형</a:t>
            </a:r>
            <a:endParaRPr kumimoji="1" lang="ko-Kore-KR" altLang="en-US" sz="2000" b="1" spc="-150" dirty="0">
              <a:solidFill>
                <a:schemeClr val="bg1">
                  <a:alpha val="8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F4E6A28D-62DB-7745-87BE-F92EEB66F89E}"/>
              </a:ext>
            </a:extLst>
          </p:cNvPr>
          <p:cNvCxnSpPr>
            <a:cxnSpLocks/>
          </p:cNvCxnSpPr>
          <p:nvPr/>
        </p:nvCxnSpPr>
        <p:spPr>
          <a:xfrm>
            <a:off x="329913" y="4036075"/>
            <a:ext cx="11100087" cy="464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1">
            <a:extLst>
              <a:ext uri="{FF2B5EF4-FFF2-40B4-BE49-F238E27FC236}">
                <a16:creationId xmlns:a16="http://schemas.microsoft.com/office/drawing/2014/main" id="{1FBCE720-A4BF-4434-AAEF-C87E201C20F7}"/>
              </a:ext>
            </a:extLst>
          </p:cNvPr>
          <p:cNvSpPr txBox="1">
            <a:spLocks/>
          </p:cNvSpPr>
          <p:nvPr/>
        </p:nvSpPr>
        <p:spPr>
          <a:xfrm>
            <a:off x="231435" y="4118405"/>
            <a:ext cx="11729130" cy="82261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  <a:latin typeface="+mn-ea"/>
                <a:ea typeface="+mn-ea"/>
              </a:rPr>
              <a:t>ROS basic concept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ea typeface="+mn-ea"/>
              </a:rPr>
              <a:t>(ROS package, node, msg, topic, </a:t>
            </a:r>
            <a:r>
              <a:rPr lang="en-US" altLang="ko-KR" sz="2000" b="1" dirty="0" err="1">
                <a:solidFill>
                  <a:schemeClr val="bg1"/>
                </a:solidFill>
                <a:latin typeface="+mn-ea"/>
                <a:ea typeface="+mn-ea"/>
              </a:rPr>
              <a:t>srv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ea typeface="+mn-ea"/>
              </a:rPr>
              <a:t>, action, </a:t>
            </a:r>
            <a:r>
              <a:rPr lang="en-US" altLang="ko-KR" sz="2000" b="1" dirty="0" err="1">
                <a:solidFill>
                  <a:schemeClr val="bg1"/>
                </a:solidFill>
                <a:latin typeface="+mn-ea"/>
                <a:ea typeface="+mn-ea"/>
              </a:rPr>
              <a:t>ros_command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ea typeface="+mn-ea"/>
              </a:rPr>
              <a:t>, tools, </a:t>
            </a:r>
            <a:r>
              <a:rPr lang="en-US" altLang="ko-KR" sz="2000" b="1" dirty="0" err="1">
                <a:solidFill>
                  <a:schemeClr val="bg1"/>
                </a:solidFill>
                <a:latin typeface="+mn-ea"/>
                <a:ea typeface="+mn-ea"/>
              </a:rPr>
              <a:t>tf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ea typeface="+mn-ea"/>
              </a:rPr>
              <a:t>)</a:t>
            </a:r>
          </a:p>
          <a:p>
            <a:pPr algn="l"/>
            <a:r>
              <a:rPr lang="en-US" altLang="ko-KR" sz="2400" b="1" dirty="0">
                <a:solidFill>
                  <a:schemeClr val="bg1"/>
                </a:solidFill>
                <a:latin typeface="+mn-ea"/>
                <a:ea typeface="+mn-ea"/>
              </a:rPr>
              <a:t>Work Schedule  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8E510123-9750-4C4D-80F8-EF5EBADB144A}"/>
              </a:ext>
            </a:extLst>
          </p:cNvPr>
          <p:cNvSpPr txBox="1">
            <a:spLocks/>
          </p:cNvSpPr>
          <p:nvPr/>
        </p:nvSpPr>
        <p:spPr>
          <a:xfrm>
            <a:off x="4903617" y="-12700"/>
            <a:ext cx="2384765" cy="81684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  <a:latin typeface="+mn-ea"/>
                <a:ea typeface="+mn-ea"/>
              </a:rPr>
              <a:t>Drone Seminar</a:t>
            </a:r>
          </a:p>
          <a:p>
            <a:pPr algn="l"/>
            <a:r>
              <a:rPr lang="en-US" altLang="ko-KR" sz="2400" b="1" dirty="0">
                <a:solidFill>
                  <a:schemeClr val="bg1"/>
                </a:solidFill>
                <a:latin typeface="+mn-ea"/>
                <a:ea typeface="+mn-ea"/>
              </a:rPr>
              <a:t>In </a:t>
            </a:r>
            <a:r>
              <a:rPr lang="en-US" altLang="ko-KR" sz="2400" b="1" dirty="0" err="1">
                <a:solidFill>
                  <a:schemeClr val="bg1"/>
                </a:solidFill>
                <a:latin typeface="+mn-ea"/>
                <a:ea typeface="+mn-ea"/>
              </a:rPr>
              <a:t>SierraBASE</a:t>
            </a:r>
            <a:endParaRPr lang="en-US" altLang="ko-KR" sz="2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94887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93578" y="74363"/>
            <a:ext cx="118464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600" b="1" dirty="0">
                <a:solidFill>
                  <a:schemeClr val="accent4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What is </a:t>
            </a:r>
            <a:r>
              <a:rPr kumimoji="1" lang="en-US" altLang="ko-Kore-KR" sz="2600" b="1" dirty="0" err="1">
                <a:solidFill>
                  <a:schemeClr val="accent4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tf</a:t>
            </a:r>
            <a:r>
              <a:rPr kumimoji="1" lang="en-US" altLang="ko-Kore-KR" sz="2600" b="1" dirty="0">
                <a:solidFill>
                  <a:schemeClr val="accent4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 &amp; </a:t>
            </a:r>
            <a:r>
              <a:rPr kumimoji="1" lang="en-US" altLang="ko-Kore-KR" sz="2600" b="1" dirty="0" err="1">
                <a:solidFill>
                  <a:schemeClr val="accent4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urdf</a:t>
            </a:r>
            <a:r>
              <a:rPr kumimoji="1" lang="en-US" altLang="ko-Kore-KR" sz="2600" b="1" dirty="0">
                <a:solidFill>
                  <a:schemeClr val="accent4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?</a:t>
            </a: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1/9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2" name="제목 1">
            <a:extLst>
              <a:ext uri="{FF2B5EF4-FFF2-40B4-BE49-F238E27FC236}">
                <a16:creationId xmlns:a16="http://schemas.microsoft.com/office/drawing/2014/main" id="{99AED9B8-8E33-4B7B-A248-DFD9DE66F72C}"/>
              </a:ext>
            </a:extLst>
          </p:cNvPr>
          <p:cNvSpPr txBox="1">
            <a:spLocks/>
          </p:cNvSpPr>
          <p:nvPr/>
        </p:nvSpPr>
        <p:spPr>
          <a:xfrm>
            <a:off x="149673" y="6896100"/>
            <a:ext cx="11729130" cy="37973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Tf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알려면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frame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무엇인지 먼저 알아야한다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Ros msg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중 공간과 관련된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msg type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은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“</a:t>
            </a:r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std_msgs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/Header”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가진다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“</a:t>
            </a:r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std_msgs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/header”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개의 자료형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field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있다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“unsigned int : seq”, “time : stamp”, “string : </a:t>
            </a:r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frame_id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”</a:t>
            </a:r>
          </a:p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Stamp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발행시간이고 </a:t>
            </a:r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frame_id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msg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속한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frame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id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이다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 algn="l">
              <a:buFont typeface="Symbol" panose="05050102010706020507" pitchFamily="18" charset="2"/>
              <a:buChar char="Þ"/>
            </a:pP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Frame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이란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Ros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좌표계로 구성된 정보이다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Frame_id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통해 각각의 좌표계를 구분할 수 있다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Frame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에는 로봇의 위치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로봇의 특정 부품의 위치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모양등이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표현돼있고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state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알 수 있다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이러한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frame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들이 많아지면 그 각각의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frame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들의 좌표상의 위치와 관계를 표현해줘야 하는데 그 관계를 정의한 것이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‘</a:t>
            </a:r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tf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’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이다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A3404115-EC33-415A-BE1F-C22C2154E28C}"/>
              </a:ext>
            </a:extLst>
          </p:cNvPr>
          <p:cNvSpPr txBox="1">
            <a:spLocks/>
          </p:cNvSpPr>
          <p:nvPr/>
        </p:nvSpPr>
        <p:spPr>
          <a:xfrm>
            <a:off x="93578" y="566806"/>
            <a:ext cx="8315334" cy="5685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Among </a:t>
            </a:r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msgs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msg type related to space has “</a:t>
            </a:r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stg_msgs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/Header”</a:t>
            </a:r>
          </a:p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There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 date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types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field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8F3BDF07-0AC7-4BFC-A7F3-36C34D247B65}"/>
              </a:ext>
            </a:extLst>
          </p:cNvPr>
          <p:cNvSpPr txBox="1">
            <a:spLocks/>
          </p:cNvSpPr>
          <p:nvPr/>
        </p:nvSpPr>
        <p:spPr>
          <a:xfrm>
            <a:off x="149673" y="1308100"/>
            <a:ext cx="8315334" cy="8333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Unsigned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int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seq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Time : stamp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String : </a:t>
            </a:r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frame_id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5583D19-C784-44F8-8367-793BE904DB74}"/>
              </a:ext>
            </a:extLst>
          </p:cNvPr>
          <p:cNvCxnSpPr>
            <a:cxnSpLocks/>
          </p:cNvCxnSpPr>
          <p:nvPr/>
        </p:nvCxnSpPr>
        <p:spPr>
          <a:xfrm flipV="1">
            <a:off x="3098510" y="2474585"/>
            <a:ext cx="0" cy="381469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1">
            <a:extLst>
              <a:ext uri="{FF2B5EF4-FFF2-40B4-BE49-F238E27FC236}">
                <a16:creationId xmlns:a16="http://schemas.microsoft.com/office/drawing/2014/main" id="{02FF9C67-B55A-48A1-B779-C8BBEC521475}"/>
              </a:ext>
            </a:extLst>
          </p:cNvPr>
          <p:cNvSpPr txBox="1">
            <a:spLocks/>
          </p:cNvSpPr>
          <p:nvPr/>
        </p:nvSpPr>
        <p:spPr>
          <a:xfrm>
            <a:off x="2965017" y="2151037"/>
            <a:ext cx="266986" cy="316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y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4B34EBA-D18F-4291-8F3F-97BC5C4602FC}"/>
              </a:ext>
            </a:extLst>
          </p:cNvPr>
          <p:cNvCxnSpPr>
            <a:cxnSpLocks/>
          </p:cNvCxnSpPr>
          <p:nvPr/>
        </p:nvCxnSpPr>
        <p:spPr>
          <a:xfrm>
            <a:off x="1114165" y="4381932"/>
            <a:ext cx="3968690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>
            <a:extLst>
              <a:ext uri="{FF2B5EF4-FFF2-40B4-BE49-F238E27FC236}">
                <a16:creationId xmlns:a16="http://schemas.microsoft.com/office/drawing/2014/main" id="{9B27CF5C-3A41-41BA-A324-8F7C15EF1884}"/>
              </a:ext>
            </a:extLst>
          </p:cNvPr>
          <p:cNvSpPr txBox="1">
            <a:spLocks/>
          </p:cNvSpPr>
          <p:nvPr/>
        </p:nvSpPr>
        <p:spPr>
          <a:xfrm>
            <a:off x="5038059" y="4237279"/>
            <a:ext cx="266986" cy="316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solidFill>
                  <a:schemeClr val="accent5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x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8394D59-7DEE-4D12-AD53-B269F351C0A7}"/>
              </a:ext>
            </a:extLst>
          </p:cNvPr>
          <p:cNvCxnSpPr>
            <a:cxnSpLocks/>
          </p:cNvCxnSpPr>
          <p:nvPr/>
        </p:nvCxnSpPr>
        <p:spPr>
          <a:xfrm flipH="1">
            <a:off x="1109177" y="2528162"/>
            <a:ext cx="3973678" cy="3761117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제목 1">
            <a:extLst>
              <a:ext uri="{FF2B5EF4-FFF2-40B4-BE49-F238E27FC236}">
                <a16:creationId xmlns:a16="http://schemas.microsoft.com/office/drawing/2014/main" id="{BA9ABFDE-AB8D-4ECD-822A-1A725769F8C0}"/>
              </a:ext>
            </a:extLst>
          </p:cNvPr>
          <p:cNvSpPr txBox="1">
            <a:spLocks/>
          </p:cNvSpPr>
          <p:nvPr/>
        </p:nvSpPr>
        <p:spPr>
          <a:xfrm>
            <a:off x="891976" y="6184498"/>
            <a:ext cx="266986" cy="316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z</a:t>
            </a: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B20499DB-4E94-4D16-93B4-3534079F2B81}"/>
              </a:ext>
            </a:extLst>
          </p:cNvPr>
          <p:cNvSpPr txBox="1">
            <a:spLocks/>
          </p:cNvSpPr>
          <p:nvPr/>
        </p:nvSpPr>
        <p:spPr>
          <a:xfrm>
            <a:off x="2264267" y="6181730"/>
            <a:ext cx="1713282" cy="4270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Frame : world</a:t>
            </a:r>
          </a:p>
        </p:txBody>
      </p:sp>
      <p:pic>
        <p:nvPicPr>
          <p:cNvPr id="16" name="그래픽 15" descr="비행기">
            <a:extLst>
              <a:ext uri="{FF2B5EF4-FFF2-40B4-BE49-F238E27FC236}">
                <a16:creationId xmlns:a16="http://schemas.microsoft.com/office/drawing/2014/main" id="{34C4B805-29A9-450C-AAC6-CF8EF89A3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7398098" y="2746058"/>
            <a:ext cx="477898" cy="477898"/>
          </a:xfrm>
          <a:prstGeom prst="rect">
            <a:avLst/>
          </a:prstGeom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id="{F2D238A5-E8E3-498D-B0DC-DE932F7AB5B2}"/>
              </a:ext>
            </a:extLst>
          </p:cNvPr>
          <p:cNvSpPr/>
          <p:nvPr/>
        </p:nvSpPr>
        <p:spPr>
          <a:xfrm>
            <a:off x="4408082" y="3012303"/>
            <a:ext cx="152397" cy="16880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452CDF0B-34E5-4107-B653-7430E1904D2A}"/>
              </a:ext>
            </a:extLst>
          </p:cNvPr>
          <p:cNvSpPr txBox="1">
            <a:spLocks/>
          </p:cNvSpPr>
          <p:nvPr/>
        </p:nvSpPr>
        <p:spPr>
          <a:xfrm>
            <a:off x="3459553" y="3034852"/>
            <a:ext cx="2126158" cy="4270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Destination of robot (5,5,0)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F3327A4-0D5F-42FB-A412-E0932A1BAF34}"/>
              </a:ext>
            </a:extLst>
          </p:cNvPr>
          <p:cNvCxnSpPr/>
          <p:nvPr/>
        </p:nvCxnSpPr>
        <p:spPr>
          <a:xfrm flipV="1">
            <a:off x="4490950" y="4228474"/>
            <a:ext cx="0" cy="316716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1">
            <a:extLst>
              <a:ext uri="{FF2B5EF4-FFF2-40B4-BE49-F238E27FC236}">
                <a16:creationId xmlns:a16="http://schemas.microsoft.com/office/drawing/2014/main" id="{E566809E-2730-48DB-AEAE-C9C1803E3855}"/>
              </a:ext>
            </a:extLst>
          </p:cNvPr>
          <p:cNvSpPr txBox="1">
            <a:spLocks/>
          </p:cNvSpPr>
          <p:nvPr/>
        </p:nvSpPr>
        <p:spPr>
          <a:xfrm>
            <a:off x="4335102" y="4516363"/>
            <a:ext cx="266986" cy="316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7910287-0EFE-433F-BE6E-976B1C2C6F16}"/>
              </a:ext>
            </a:extLst>
          </p:cNvPr>
          <p:cNvCxnSpPr/>
          <p:nvPr/>
        </p:nvCxnSpPr>
        <p:spPr>
          <a:xfrm>
            <a:off x="2948459" y="3083525"/>
            <a:ext cx="332949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제목 1">
            <a:extLst>
              <a:ext uri="{FF2B5EF4-FFF2-40B4-BE49-F238E27FC236}">
                <a16:creationId xmlns:a16="http://schemas.microsoft.com/office/drawing/2014/main" id="{753D7BE5-4B35-40AD-A9E1-D8464A4659A9}"/>
              </a:ext>
            </a:extLst>
          </p:cNvPr>
          <p:cNvSpPr txBox="1">
            <a:spLocks/>
          </p:cNvSpPr>
          <p:nvPr/>
        </p:nvSpPr>
        <p:spPr>
          <a:xfrm>
            <a:off x="2664246" y="2966915"/>
            <a:ext cx="266986" cy="316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CD34851-B825-4B6C-A2E5-B73B94809B20}"/>
              </a:ext>
            </a:extLst>
          </p:cNvPr>
          <p:cNvCxnSpPr>
            <a:cxnSpLocks/>
          </p:cNvCxnSpPr>
          <p:nvPr/>
        </p:nvCxnSpPr>
        <p:spPr>
          <a:xfrm flipV="1">
            <a:off x="8786713" y="2514522"/>
            <a:ext cx="0" cy="381469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제목 1">
            <a:extLst>
              <a:ext uri="{FF2B5EF4-FFF2-40B4-BE49-F238E27FC236}">
                <a16:creationId xmlns:a16="http://schemas.microsoft.com/office/drawing/2014/main" id="{E0797E33-31AF-4CA5-B7D6-588FCB1FF520}"/>
              </a:ext>
            </a:extLst>
          </p:cNvPr>
          <p:cNvSpPr txBox="1">
            <a:spLocks/>
          </p:cNvSpPr>
          <p:nvPr/>
        </p:nvSpPr>
        <p:spPr>
          <a:xfrm>
            <a:off x="8653220" y="2190974"/>
            <a:ext cx="266986" cy="316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y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223A375-635E-45A5-9B7D-12EE101E09AE}"/>
              </a:ext>
            </a:extLst>
          </p:cNvPr>
          <p:cNvCxnSpPr>
            <a:cxnSpLocks/>
          </p:cNvCxnSpPr>
          <p:nvPr/>
        </p:nvCxnSpPr>
        <p:spPr>
          <a:xfrm>
            <a:off x="6802368" y="4421869"/>
            <a:ext cx="3968690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제목 1">
            <a:extLst>
              <a:ext uri="{FF2B5EF4-FFF2-40B4-BE49-F238E27FC236}">
                <a16:creationId xmlns:a16="http://schemas.microsoft.com/office/drawing/2014/main" id="{781EBCEF-949D-4828-8F86-A3D74F1844F5}"/>
              </a:ext>
            </a:extLst>
          </p:cNvPr>
          <p:cNvSpPr txBox="1">
            <a:spLocks/>
          </p:cNvSpPr>
          <p:nvPr/>
        </p:nvSpPr>
        <p:spPr>
          <a:xfrm>
            <a:off x="10726262" y="4277216"/>
            <a:ext cx="266986" cy="316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solidFill>
                  <a:schemeClr val="accent5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x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531A5BC-E177-4D4D-9D91-11DD83FFA490}"/>
              </a:ext>
            </a:extLst>
          </p:cNvPr>
          <p:cNvCxnSpPr>
            <a:cxnSpLocks/>
          </p:cNvCxnSpPr>
          <p:nvPr/>
        </p:nvCxnSpPr>
        <p:spPr>
          <a:xfrm flipH="1">
            <a:off x="6797380" y="2568099"/>
            <a:ext cx="3973678" cy="3761117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제목 1">
            <a:extLst>
              <a:ext uri="{FF2B5EF4-FFF2-40B4-BE49-F238E27FC236}">
                <a16:creationId xmlns:a16="http://schemas.microsoft.com/office/drawing/2014/main" id="{0F1E8990-3BCF-4D4A-8F97-A27C52A33AD8}"/>
              </a:ext>
            </a:extLst>
          </p:cNvPr>
          <p:cNvSpPr txBox="1">
            <a:spLocks/>
          </p:cNvSpPr>
          <p:nvPr/>
        </p:nvSpPr>
        <p:spPr>
          <a:xfrm>
            <a:off x="6464767" y="6221667"/>
            <a:ext cx="266986" cy="316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z</a:t>
            </a: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58DB483C-1EBF-448C-9E70-BB7DCF024C1C}"/>
              </a:ext>
            </a:extLst>
          </p:cNvPr>
          <p:cNvSpPr txBox="1">
            <a:spLocks/>
          </p:cNvSpPr>
          <p:nvPr/>
        </p:nvSpPr>
        <p:spPr>
          <a:xfrm>
            <a:off x="7711170" y="6221667"/>
            <a:ext cx="2436130" cy="4270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Frame : Destination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76884E0-7942-4F91-B563-B92B85BF2B32}"/>
              </a:ext>
            </a:extLst>
          </p:cNvPr>
          <p:cNvCxnSpPr/>
          <p:nvPr/>
        </p:nvCxnSpPr>
        <p:spPr>
          <a:xfrm flipV="1">
            <a:off x="7630800" y="4282548"/>
            <a:ext cx="0" cy="316716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제목 1">
            <a:extLst>
              <a:ext uri="{FF2B5EF4-FFF2-40B4-BE49-F238E27FC236}">
                <a16:creationId xmlns:a16="http://schemas.microsoft.com/office/drawing/2014/main" id="{4B281421-2380-499A-99A8-5C7CAA211281}"/>
              </a:ext>
            </a:extLst>
          </p:cNvPr>
          <p:cNvSpPr txBox="1">
            <a:spLocks/>
          </p:cNvSpPr>
          <p:nvPr/>
        </p:nvSpPr>
        <p:spPr>
          <a:xfrm>
            <a:off x="7412170" y="4585559"/>
            <a:ext cx="550729" cy="316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-8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9603757F-942F-4E7D-8828-D3A3AABE1BF8}"/>
              </a:ext>
            </a:extLst>
          </p:cNvPr>
          <p:cNvCxnSpPr/>
          <p:nvPr/>
        </p:nvCxnSpPr>
        <p:spPr>
          <a:xfrm>
            <a:off x="8623962" y="2958362"/>
            <a:ext cx="332949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제목 1">
            <a:extLst>
              <a:ext uri="{FF2B5EF4-FFF2-40B4-BE49-F238E27FC236}">
                <a16:creationId xmlns:a16="http://schemas.microsoft.com/office/drawing/2014/main" id="{726E4C92-FBB7-4E07-9339-BCCD42FC940D}"/>
              </a:ext>
            </a:extLst>
          </p:cNvPr>
          <p:cNvSpPr txBox="1">
            <a:spLocks/>
          </p:cNvSpPr>
          <p:nvPr/>
        </p:nvSpPr>
        <p:spPr>
          <a:xfrm>
            <a:off x="8874797" y="2813676"/>
            <a:ext cx="511403" cy="316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10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FC7469DC-BC3D-4849-BBAD-DFBC7E01F7ED}"/>
              </a:ext>
            </a:extLst>
          </p:cNvPr>
          <p:cNvSpPr/>
          <p:nvPr/>
        </p:nvSpPr>
        <p:spPr>
          <a:xfrm>
            <a:off x="8713796" y="4348403"/>
            <a:ext cx="152397" cy="16880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E9FE9E0-0BFF-420A-B63E-E41D656080C6}"/>
              </a:ext>
            </a:extLst>
          </p:cNvPr>
          <p:cNvCxnSpPr>
            <a:stCxn id="17" idx="6"/>
            <a:endCxn id="35" idx="2"/>
          </p:cNvCxnSpPr>
          <p:nvPr/>
        </p:nvCxnSpPr>
        <p:spPr>
          <a:xfrm>
            <a:off x="4560479" y="3096706"/>
            <a:ext cx="4153317" cy="1336100"/>
          </a:xfrm>
          <a:prstGeom prst="line">
            <a:avLst/>
          </a:prstGeom>
          <a:ln w="2857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제목 1">
            <a:extLst>
              <a:ext uri="{FF2B5EF4-FFF2-40B4-BE49-F238E27FC236}">
                <a16:creationId xmlns:a16="http://schemas.microsoft.com/office/drawing/2014/main" id="{C6BA480F-EADA-4395-BDEA-DDE1AA314A33}"/>
              </a:ext>
            </a:extLst>
          </p:cNvPr>
          <p:cNvSpPr txBox="1">
            <a:spLocks/>
          </p:cNvSpPr>
          <p:nvPr/>
        </p:nvSpPr>
        <p:spPr>
          <a:xfrm>
            <a:off x="7130218" y="3197656"/>
            <a:ext cx="2425355" cy="2645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Coordinate of robot (-8, 10, 0) </a:t>
            </a:r>
          </a:p>
        </p:txBody>
      </p:sp>
      <p:sp>
        <p:nvSpPr>
          <p:cNvPr id="38" name="제목 1">
            <a:extLst>
              <a:ext uri="{FF2B5EF4-FFF2-40B4-BE49-F238E27FC236}">
                <a16:creationId xmlns:a16="http://schemas.microsoft.com/office/drawing/2014/main" id="{5A64CEAC-732D-4E54-8108-0328968197DA}"/>
              </a:ext>
            </a:extLst>
          </p:cNvPr>
          <p:cNvSpPr txBox="1">
            <a:spLocks/>
          </p:cNvSpPr>
          <p:nvPr/>
        </p:nvSpPr>
        <p:spPr>
          <a:xfrm>
            <a:off x="8920206" y="1093106"/>
            <a:ext cx="2343270" cy="8333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Where is the robot’s position in the world frame?</a:t>
            </a:r>
          </a:p>
        </p:txBody>
      </p:sp>
    </p:spTree>
    <p:extLst>
      <p:ext uri="{BB962C8B-B14F-4D97-AF65-F5344CB8AC3E}">
        <p14:creationId xmlns:p14="http://schemas.microsoft.com/office/powerpoint/2010/main" val="2383559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93578" y="74363"/>
            <a:ext cx="118464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600" b="1" dirty="0" err="1">
                <a:solidFill>
                  <a:schemeClr val="accent4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Tf</a:t>
            </a:r>
            <a:r>
              <a:rPr kumimoji="1" lang="en-US" altLang="ko-Kore-KR" sz="2600" b="1" dirty="0">
                <a:solidFill>
                  <a:schemeClr val="accent4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 classes and methods : </a:t>
            </a:r>
            <a:r>
              <a:rPr kumimoji="1" lang="en-US" altLang="ko-Kore-KR" sz="1600" b="1" dirty="0" err="1">
                <a:solidFill>
                  <a:schemeClr val="accent4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tf.broadcaster</a:t>
            </a:r>
            <a:r>
              <a:rPr kumimoji="1" lang="en-US" altLang="ko-Kore-KR" sz="1600" b="1" dirty="0">
                <a:solidFill>
                  <a:schemeClr val="accent4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(), </a:t>
            </a:r>
            <a:r>
              <a:rPr kumimoji="1" lang="en-US" altLang="ko-Kore-KR" sz="1600" b="1" dirty="0" err="1">
                <a:solidFill>
                  <a:schemeClr val="accent4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tf.listener</a:t>
            </a:r>
            <a:r>
              <a:rPr kumimoji="1" lang="en-US" altLang="ko-Kore-KR" sz="1600" b="1" dirty="0">
                <a:solidFill>
                  <a:schemeClr val="accent4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(), </a:t>
            </a:r>
            <a:r>
              <a:rPr kumimoji="1" lang="en-US" altLang="ko-Kore-KR" sz="1600" b="1" dirty="0" err="1">
                <a:solidFill>
                  <a:schemeClr val="accent4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sendtransform</a:t>
            </a:r>
            <a:r>
              <a:rPr kumimoji="1" lang="en-US" altLang="ko-Kore-KR" sz="1600" b="1" dirty="0">
                <a:solidFill>
                  <a:schemeClr val="accent4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, </a:t>
            </a:r>
            <a:r>
              <a:rPr kumimoji="1" lang="en-US" altLang="ko-Kore-KR" sz="1600" b="1" dirty="0" err="1">
                <a:solidFill>
                  <a:schemeClr val="accent4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transformpose</a:t>
            </a:r>
            <a:endParaRPr kumimoji="1" lang="en-US" altLang="ko-Kore-KR" sz="1600" b="1" dirty="0">
              <a:solidFill>
                <a:schemeClr val="accent4">
                  <a:lumMod val="75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1/9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2" name="제목 1">
            <a:extLst>
              <a:ext uri="{FF2B5EF4-FFF2-40B4-BE49-F238E27FC236}">
                <a16:creationId xmlns:a16="http://schemas.microsoft.com/office/drawing/2014/main" id="{99AED9B8-8E33-4B7B-A248-DFD9DE66F72C}"/>
              </a:ext>
            </a:extLst>
          </p:cNvPr>
          <p:cNvSpPr txBox="1">
            <a:spLocks/>
          </p:cNvSpPr>
          <p:nvPr/>
        </p:nvSpPr>
        <p:spPr>
          <a:xfrm>
            <a:off x="4485" y="6832600"/>
            <a:ext cx="11729130" cy="32893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World frame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로봇의 위치를 표현하기 위해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frame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간의 관계를 정의한</a:t>
            </a:r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Translation : </a:t>
            </a:r>
            <a:r>
              <a:rPr lang="ko-KR" altLang="en-US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병진운동값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x,y,z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Rotation : </a:t>
            </a:r>
            <a:r>
              <a:rPr lang="ko-KR" altLang="en-US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회전운동값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x,y,z,w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Time : 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시간 객체</a:t>
            </a:r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Child : 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부모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frame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string type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으로 요구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지정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Parent : 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자식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frame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string type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으로 요구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지정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A3404115-EC33-415A-BE1F-C22C2154E28C}"/>
              </a:ext>
            </a:extLst>
          </p:cNvPr>
          <p:cNvSpPr txBox="1">
            <a:spLocks/>
          </p:cNvSpPr>
          <p:nvPr/>
        </p:nvSpPr>
        <p:spPr>
          <a:xfrm>
            <a:off x="93578" y="554106"/>
            <a:ext cx="8315334" cy="5685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4" name="제목 1">
            <a:extLst>
              <a:ext uri="{FF2B5EF4-FFF2-40B4-BE49-F238E27FC236}">
                <a16:creationId xmlns:a16="http://schemas.microsoft.com/office/drawing/2014/main" id="{82ACB9D2-5D02-4AC7-B40A-8675AB353C0C}"/>
              </a:ext>
            </a:extLst>
          </p:cNvPr>
          <p:cNvSpPr txBox="1">
            <a:spLocks/>
          </p:cNvSpPr>
          <p:nvPr/>
        </p:nvSpPr>
        <p:spPr>
          <a:xfrm>
            <a:off x="313333" y="541406"/>
            <a:ext cx="9372600" cy="8254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To define the location of robot in world frame,  </a:t>
            </a:r>
          </a:p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We need to define the relation between world frame and destination frame.</a:t>
            </a:r>
          </a:p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Transform defines the relation between frames.</a:t>
            </a:r>
          </a:p>
        </p:txBody>
      </p:sp>
      <p:sp>
        <p:nvSpPr>
          <p:cNvPr id="125" name="제목 1">
            <a:extLst>
              <a:ext uri="{FF2B5EF4-FFF2-40B4-BE49-F238E27FC236}">
                <a16:creationId xmlns:a16="http://schemas.microsoft.com/office/drawing/2014/main" id="{CF6D3894-A22D-476A-BDD4-BE0A5B3AF82C}"/>
              </a:ext>
            </a:extLst>
          </p:cNvPr>
          <p:cNvSpPr txBox="1">
            <a:spLocks/>
          </p:cNvSpPr>
          <p:nvPr/>
        </p:nvSpPr>
        <p:spPr>
          <a:xfrm>
            <a:off x="427633" y="1621357"/>
            <a:ext cx="5011822" cy="3704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Uses </a:t>
            </a:r>
            <a:r>
              <a:rPr lang="en-US" altLang="ko-KR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tf.transformbroadcaster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() class &amp; </a:t>
            </a:r>
          </a:p>
          <a:p>
            <a:pPr algn="l"/>
            <a:r>
              <a:rPr lang="en-US" altLang="ko-KR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sendtransform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method to define the relation of frames.</a:t>
            </a:r>
          </a:p>
        </p:txBody>
      </p:sp>
      <p:sp>
        <p:nvSpPr>
          <p:cNvPr id="126" name="제목 1">
            <a:extLst>
              <a:ext uri="{FF2B5EF4-FFF2-40B4-BE49-F238E27FC236}">
                <a16:creationId xmlns:a16="http://schemas.microsoft.com/office/drawing/2014/main" id="{66C9184F-6994-4295-89CF-5BA52276FD09}"/>
              </a:ext>
            </a:extLst>
          </p:cNvPr>
          <p:cNvSpPr txBox="1">
            <a:spLocks/>
          </p:cNvSpPr>
          <p:nvPr/>
        </p:nvSpPr>
        <p:spPr>
          <a:xfrm>
            <a:off x="407904" y="2104876"/>
            <a:ext cx="5342022" cy="15593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Sendtransform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method receives 5 parameter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Translation : translation motion value(</a:t>
            </a:r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x,y,z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Rotation : rotational motion value(</a:t>
            </a:r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x,y,z,w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Time : time object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Child : request parent frame in string type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Parent : request child frame in string type</a:t>
            </a:r>
          </a:p>
        </p:txBody>
      </p:sp>
      <p:pic>
        <p:nvPicPr>
          <p:cNvPr id="122" name="그림 121">
            <a:extLst>
              <a:ext uri="{FF2B5EF4-FFF2-40B4-BE49-F238E27FC236}">
                <a16:creationId xmlns:a16="http://schemas.microsoft.com/office/drawing/2014/main" id="{016CAB25-DD5B-48C2-B83E-8082CA40B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00" y="4007644"/>
            <a:ext cx="2551399" cy="2428673"/>
          </a:xfrm>
          <a:prstGeom prst="rect">
            <a:avLst/>
          </a:prstGeom>
        </p:spPr>
      </p:pic>
      <p:sp>
        <p:nvSpPr>
          <p:cNvPr id="154" name="화살표: 오른쪽 153">
            <a:extLst>
              <a:ext uri="{FF2B5EF4-FFF2-40B4-BE49-F238E27FC236}">
                <a16:creationId xmlns:a16="http://schemas.microsoft.com/office/drawing/2014/main" id="{E29D5974-6E09-4AE1-A060-6C5B0F25CCBC}"/>
              </a:ext>
            </a:extLst>
          </p:cNvPr>
          <p:cNvSpPr/>
          <p:nvPr/>
        </p:nvSpPr>
        <p:spPr>
          <a:xfrm>
            <a:off x="2904312" y="4888611"/>
            <a:ext cx="238901" cy="1143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제목 1">
            <a:extLst>
              <a:ext uri="{FF2B5EF4-FFF2-40B4-BE49-F238E27FC236}">
                <a16:creationId xmlns:a16="http://schemas.microsoft.com/office/drawing/2014/main" id="{3131EE77-83BC-4A12-99F1-9F05CC1EB479}"/>
              </a:ext>
            </a:extLst>
          </p:cNvPr>
          <p:cNvSpPr txBox="1">
            <a:spLocks/>
          </p:cNvSpPr>
          <p:nvPr/>
        </p:nvSpPr>
        <p:spPr>
          <a:xfrm>
            <a:off x="3403165" y="3908222"/>
            <a:ext cx="2551399" cy="15593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Tf.broadcaster</a:t>
            </a:r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Translation = (5,5,0],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Rotation = [0., 0., 0., 1],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Child = “destination”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Parent = “world”</a:t>
            </a:r>
          </a:p>
        </p:txBody>
      </p:sp>
      <p:sp>
        <p:nvSpPr>
          <p:cNvPr id="156" name="제목 1">
            <a:extLst>
              <a:ext uri="{FF2B5EF4-FFF2-40B4-BE49-F238E27FC236}">
                <a16:creationId xmlns:a16="http://schemas.microsoft.com/office/drawing/2014/main" id="{C4C848D7-C783-4AD6-985A-7A0FAD53840C}"/>
              </a:ext>
            </a:extLst>
          </p:cNvPr>
          <p:cNvSpPr txBox="1">
            <a:spLocks/>
          </p:cNvSpPr>
          <p:nvPr/>
        </p:nvSpPr>
        <p:spPr>
          <a:xfrm>
            <a:off x="8447621" y="1643925"/>
            <a:ext cx="2773590" cy="10291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Position of robot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Position.pose.position.x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= -8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Position.pose.position.y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= 10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Position.pose.position.z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= 0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Position.pose.orientation.w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= 1</a:t>
            </a:r>
          </a:p>
          <a:p>
            <a:pPr algn="l"/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9" name="화살표: 오른쪽 158">
            <a:extLst>
              <a:ext uri="{FF2B5EF4-FFF2-40B4-BE49-F238E27FC236}">
                <a16:creationId xmlns:a16="http://schemas.microsoft.com/office/drawing/2014/main" id="{6D125E8E-9845-4B4B-9D9D-D02105D021CE}"/>
              </a:ext>
            </a:extLst>
          </p:cNvPr>
          <p:cNvSpPr/>
          <p:nvPr/>
        </p:nvSpPr>
        <p:spPr>
          <a:xfrm rot="19503588">
            <a:off x="6565829" y="4411616"/>
            <a:ext cx="238901" cy="1143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제목 1">
            <a:extLst>
              <a:ext uri="{FF2B5EF4-FFF2-40B4-BE49-F238E27FC236}">
                <a16:creationId xmlns:a16="http://schemas.microsoft.com/office/drawing/2014/main" id="{F8B9FE2A-9F58-4316-BA91-25A570282BCF}"/>
              </a:ext>
            </a:extLst>
          </p:cNvPr>
          <p:cNvSpPr txBox="1">
            <a:spLocks/>
          </p:cNvSpPr>
          <p:nvPr/>
        </p:nvSpPr>
        <p:spPr>
          <a:xfrm>
            <a:off x="6222564" y="4489611"/>
            <a:ext cx="1747765" cy="4664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Publish</a:t>
            </a:r>
          </a:p>
          <a:p>
            <a:pPr algn="l"/>
            <a:r>
              <a:rPr lang="en-US" altLang="ko-KR" sz="11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Tf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information</a:t>
            </a:r>
          </a:p>
        </p:txBody>
      </p:sp>
      <p:pic>
        <p:nvPicPr>
          <p:cNvPr id="161" name="그림 160">
            <a:extLst>
              <a:ext uri="{FF2B5EF4-FFF2-40B4-BE49-F238E27FC236}">
                <a16:creationId xmlns:a16="http://schemas.microsoft.com/office/drawing/2014/main" id="{386BA111-96B8-4BB7-80E6-600D2C7FE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923" y="1346099"/>
            <a:ext cx="2365376" cy="2405019"/>
          </a:xfrm>
          <a:prstGeom prst="rect">
            <a:avLst/>
          </a:prstGeom>
        </p:spPr>
      </p:pic>
      <p:sp>
        <p:nvSpPr>
          <p:cNvPr id="162" name="화살표: 오른쪽 161">
            <a:extLst>
              <a:ext uri="{FF2B5EF4-FFF2-40B4-BE49-F238E27FC236}">
                <a16:creationId xmlns:a16="http://schemas.microsoft.com/office/drawing/2014/main" id="{37BE62CB-5A6A-45CD-A30B-D957EDA2F870}"/>
              </a:ext>
            </a:extLst>
          </p:cNvPr>
          <p:cNvSpPr/>
          <p:nvPr/>
        </p:nvSpPr>
        <p:spPr>
          <a:xfrm>
            <a:off x="8117245" y="2044209"/>
            <a:ext cx="238901" cy="1143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화살표: 오른쪽 162">
            <a:extLst>
              <a:ext uri="{FF2B5EF4-FFF2-40B4-BE49-F238E27FC236}">
                <a16:creationId xmlns:a16="http://schemas.microsoft.com/office/drawing/2014/main" id="{115B7BB2-4B51-43AB-98C4-DC028587F173}"/>
              </a:ext>
            </a:extLst>
          </p:cNvPr>
          <p:cNvSpPr/>
          <p:nvPr/>
        </p:nvSpPr>
        <p:spPr>
          <a:xfrm rot="5400000">
            <a:off x="9433133" y="2948575"/>
            <a:ext cx="238901" cy="1143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제목 1">
            <a:extLst>
              <a:ext uri="{FF2B5EF4-FFF2-40B4-BE49-F238E27FC236}">
                <a16:creationId xmlns:a16="http://schemas.microsoft.com/office/drawing/2014/main" id="{CF2D3B76-0786-419B-9D49-87080838CF28}"/>
              </a:ext>
            </a:extLst>
          </p:cNvPr>
          <p:cNvSpPr txBox="1">
            <a:spLocks/>
          </p:cNvSpPr>
          <p:nvPr/>
        </p:nvSpPr>
        <p:spPr>
          <a:xfrm>
            <a:off x="8738795" y="4401622"/>
            <a:ext cx="2191242" cy="22268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Tf.transformpose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9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Seq : 0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9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Stamp :</a:t>
            </a:r>
          </a:p>
          <a:p>
            <a:pPr algn="l"/>
            <a:r>
              <a:rPr lang="en-US" altLang="ko-KR" sz="9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secs : 0</a:t>
            </a:r>
          </a:p>
          <a:p>
            <a:pPr algn="l"/>
            <a:r>
              <a:rPr lang="en-US" altLang="ko-KR" sz="9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</a:t>
            </a:r>
            <a:r>
              <a:rPr lang="en-US" altLang="ko-KR" sz="9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nsecs</a:t>
            </a:r>
            <a:r>
              <a:rPr lang="en-US" altLang="ko-KR" sz="9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: 0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9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Frame_id</a:t>
            </a:r>
            <a:r>
              <a:rPr lang="en-US" altLang="ko-KR" sz="9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: “world”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9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Pose :</a:t>
            </a:r>
          </a:p>
          <a:p>
            <a:pPr algn="l"/>
            <a:r>
              <a:rPr lang="en-US" altLang="ko-KR" sz="9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 position :</a:t>
            </a:r>
          </a:p>
          <a:p>
            <a:pPr algn="l"/>
            <a:r>
              <a:rPr lang="en-US" altLang="ko-KR" sz="9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       x : -3</a:t>
            </a:r>
          </a:p>
          <a:p>
            <a:pPr algn="l"/>
            <a:r>
              <a:rPr lang="en-US" altLang="ko-KR" sz="9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       y : 15</a:t>
            </a:r>
          </a:p>
          <a:p>
            <a:pPr algn="l"/>
            <a:r>
              <a:rPr lang="en-US" altLang="ko-KR" sz="9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       z : 0.0</a:t>
            </a:r>
          </a:p>
          <a:p>
            <a:pPr algn="l"/>
            <a:r>
              <a:rPr lang="en-US" altLang="ko-KR" sz="9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 orientation :</a:t>
            </a:r>
          </a:p>
          <a:p>
            <a:pPr algn="l"/>
            <a:r>
              <a:rPr lang="en-US" altLang="ko-KR" sz="9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       x : 0.0</a:t>
            </a:r>
          </a:p>
          <a:p>
            <a:pPr algn="l"/>
            <a:r>
              <a:rPr lang="en-US" altLang="ko-KR" sz="9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       y : 0.0</a:t>
            </a:r>
          </a:p>
          <a:p>
            <a:pPr algn="l"/>
            <a:r>
              <a:rPr lang="en-US" altLang="ko-KR" sz="9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       z : 0.0</a:t>
            </a:r>
          </a:p>
          <a:p>
            <a:pPr algn="l"/>
            <a:r>
              <a:rPr lang="en-US" altLang="ko-KR" sz="9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       w : 1.0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ko-KR" sz="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ko-KR" sz="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8" name="제목 1">
            <a:extLst>
              <a:ext uri="{FF2B5EF4-FFF2-40B4-BE49-F238E27FC236}">
                <a16:creationId xmlns:a16="http://schemas.microsoft.com/office/drawing/2014/main" id="{2930EDE2-EA60-4DCB-B6E1-716958E8D4C8}"/>
              </a:ext>
            </a:extLst>
          </p:cNvPr>
          <p:cNvSpPr txBox="1">
            <a:spLocks/>
          </p:cNvSpPr>
          <p:nvPr/>
        </p:nvSpPr>
        <p:spPr>
          <a:xfrm>
            <a:off x="7797971" y="2945398"/>
            <a:ext cx="4429699" cy="10291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Tf.listener</a:t>
            </a:r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Tf_listener.lookuptransform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target_frame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=“world”,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source_frame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=“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destination”,time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=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rospy.Time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(0))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5" name="화살표: 오른쪽 164">
            <a:extLst>
              <a:ext uri="{FF2B5EF4-FFF2-40B4-BE49-F238E27FC236}">
                <a16:creationId xmlns:a16="http://schemas.microsoft.com/office/drawing/2014/main" id="{04DDDA32-F0E2-452A-9B5B-D7DD2D7218C7}"/>
              </a:ext>
            </a:extLst>
          </p:cNvPr>
          <p:cNvSpPr/>
          <p:nvPr/>
        </p:nvSpPr>
        <p:spPr>
          <a:xfrm rot="5400000">
            <a:off x="9433132" y="4184158"/>
            <a:ext cx="238901" cy="1143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제목 1">
            <a:extLst>
              <a:ext uri="{FF2B5EF4-FFF2-40B4-BE49-F238E27FC236}">
                <a16:creationId xmlns:a16="http://schemas.microsoft.com/office/drawing/2014/main" id="{8518E2CC-3B54-4128-B7F0-3E19E924CF5B}"/>
              </a:ext>
            </a:extLst>
          </p:cNvPr>
          <p:cNvSpPr txBox="1">
            <a:spLocks/>
          </p:cNvSpPr>
          <p:nvPr/>
        </p:nvSpPr>
        <p:spPr>
          <a:xfrm>
            <a:off x="7769396" y="5439945"/>
            <a:ext cx="2551399" cy="2983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Result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7" name="왼쪽 중괄호 166">
            <a:extLst>
              <a:ext uri="{FF2B5EF4-FFF2-40B4-BE49-F238E27FC236}">
                <a16:creationId xmlns:a16="http://schemas.microsoft.com/office/drawing/2014/main" id="{7663041A-44D1-4547-A1D9-CE1C388590DC}"/>
              </a:ext>
            </a:extLst>
          </p:cNvPr>
          <p:cNvSpPr/>
          <p:nvPr/>
        </p:nvSpPr>
        <p:spPr>
          <a:xfrm>
            <a:off x="8628596" y="4535441"/>
            <a:ext cx="45719" cy="208543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233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C761B3-4000-4FE2-928E-E56A419D5358}"/>
              </a:ext>
            </a:extLst>
          </p:cNvPr>
          <p:cNvSpPr txBox="1"/>
          <p:nvPr/>
        </p:nvSpPr>
        <p:spPr>
          <a:xfrm>
            <a:off x="165100" y="4969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4000" b="1" dirty="0">
                <a:solidFill>
                  <a:schemeClr val="accent4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Work Schedule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55E093E-CE7C-4D2F-905E-1A9F909AFD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350991"/>
              </p:ext>
            </p:extLst>
          </p:nvPr>
        </p:nvGraphicFramePr>
        <p:xfrm>
          <a:off x="-1" y="807277"/>
          <a:ext cx="12192001" cy="6073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1">
                  <a:extLst>
                    <a:ext uri="{9D8B030D-6E8A-4147-A177-3AD203B41FA5}">
                      <a16:colId xmlns:a16="http://schemas.microsoft.com/office/drawing/2014/main" val="2695891289"/>
                    </a:ext>
                  </a:extLst>
                </a:gridCol>
                <a:gridCol w="5499100">
                  <a:extLst>
                    <a:ext uri="{9D8B030D-6E8A-4147-A177-3AD203B41FA5}">
                      <a16:colId xmlns:a16="http://schemas.microsoft.com/office/drawing/2014/main" val="173989202"/>
                    </a:ext>
                  </a:extLst>
                </a:gridCol>
                <a:gridCol w="4483100">
                  <a:extLst>
                    <a:ext uri="{9D8B030D-6E8A-4147-A177-3AD203B41FA5}">
                      <a16:colId xmlns:a16="http://schemas.microsoft.com/office/drawing/2014/main" val="3959949338"/>
                    </a:ext>
                  </a:extLst>
                </a:gridCol>
              </a:tblGrid>
              <a:tr h="5570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~ 07.01(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금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07.01 ~ 08.01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08.01 ~ 10.01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766907"/>
                  </a:ext>
                </a:extLst>
              </a:tr>
              <a:tr h="548777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/>
                        <a:t>ROS </a:t>
                      </a:r>
                      <a:r>
                        <a:rPr lang="ko-KR" altLang="en-US" dirty="0"/>
                        <a:t>기본 개념 강의 시청</a:t>
                      </a:r>
                      <a:endParaRPr lang="en-US" altLang="ko-KR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1200" dirty="0"/>
                        <a:t>(ROBOTIS ROS</a:t>
                      </a:r>
                      <a:r>
                        <a:rPr lang="ko-KR" altLang="en-US" sz="1200" dirty="0"/>
                        <a:t>강의 </a:t>
                      </a:r>
                      <a:r>
                        <a:rPr lang="en-US" altLang="ko-KR" sz="1200" dirty="0"/>
                        <a:t>14</a:t>
                      </a:r>
                      <a:r>
                        <a:rPr lang="ko-KR" altLang="en-US" sz="1200" dirty="0"/>
                        <a:t>강</a:t>
                      </a:r>
                      <a:r>
                        <a:rPr lang="en-US" altLang="ko-KR" sz="1200" dirty="0"/>
                        <a:t>, Quad Robotics ROS</a:t>
                      </a:r>
                      <a:r>
                        <a:rPr lang="ko-KR" altLang="en-US" sz="1200" dirty="0"/>
                        <a:t>강의 </a:t>
                      </a:r>
                      <a:r>
                        <a:rPr lang="en-US" altLang="ko-KR" sz="1200" dirty="0"/>
                        <a:t>20</a:t>
                      </a:r>
                      <a:r>
                        <a:rPr lang="ko-KR" altLang="en-US" sz="1200" dirty="0"/>
                        <a:t>강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ko-KR" altLang="en-US" dirty="0"/>
                        <a:t> </a:t>
                      </a:r>
                      <a:endParaRPr lang="en-US" altLang="ko-KR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/>
                        <a:t>ROS</a:t>
                      </a:r>
                      <a:r>
                        <a:rPr lang="ko-KR" altLang="en-US" dirty="0"/>
                        <a:t>강의보고 정리한 개념 발표 </a:t>
                      </a:r>
                      <a:endParaRPr lang="en-US" altLang="ko-KR" dirty="0"/>
                    </a:p>
                    <a:p>
                      <a:pPr marL="285750" indent="-285750">
                        <a:buFontTx/>
                        <a:buChar char="-"/>
                      </a:pPr>
                      <a:endParaRPr lang="en-US" altLang="ko-KR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추후 스케쥴 및 계획 발표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ROS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기본 세팅 </a:t>
                      </a:r>
                      <a:endParaRPr lang="en-US" altLang="ko-KR" sz="2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     - Xavier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설치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(SDK, Ros pkg,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mavros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Ardupilot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Opencr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build)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     - TF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구성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(URDF[depth, stereo, Lidar, IMU, GPS],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카메라 모듈 추가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, Joint link, Joint state publisher,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map+baselink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-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자동 실행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     - USB Device port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고정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, Xavier USB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속도제한 해제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      - Lidar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기본 세팅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      - IMU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세팅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342900" indent="-342900" latinLnBrk="1">
                        <a:buFont typeface="Arial" panose="020B0604020202020204" pitchFamily="34" charset="0"/>
                        <a:buChar char="•"/>
                      </a:pPr>
                      <a:endParaRPr lang="en-US" altLang="ko-KR" sz="200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ROS package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직접 짜고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(/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src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/, /include/, /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src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/ image.cpp, /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src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/manipulate.cpp, /cmakelists.txt)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2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      package build(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cmake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) </a:t>
                      </a:r>
                    </a:p>
                    <a:p>
                      <a:pPr marL="342900" indent="-342900" latinLnBrk="1">
                        <a:buFont typeface="Symbol" panose="05050102010706020507" pitchFamily="18" charset="2"/>
                        <a:buChar char="Þ"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Gitlab 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SLAM_jotbob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업로드</a:t>
                      </a:r>
                      <a:endParaRPr lang="en-US" altLang="ko-KR" sz="2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Symbol" panose="05050102010706020507" pitchFamily="18" charset="2"/>
                        <a:buNone/>
                      </a:pPr>
                      <a:endParaRPr lang="en-US" altLang="ko-KR" sz="200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Simulation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환경 구성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on Desktop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     - ROS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     -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Ardupilot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     - Xavier(OpenCV)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     -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Airsim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Package </a:t>
                      </a:r>
                      <a:r>
                        <a:rPr lang="en-US" altLang="ko-KR" sz="2000" b="0" baseline="0" dirty="0" err="1">
                          <a:solidFill>
                            <a:schemeClr val="tx1"/>
                          </a:solidFill>
                        </a:rPr>
                        <a:t>src</a:t>
                      </a:r>
                      <a:r>
                        <a:rPr lang="ko-KR" altLang="en-US" sz="2000" b="0" baseline="0" dirty="0">
                          <a:solidFill>
                            <a:schemeClr val="tx1"/>
                          </a:solidFill>
                        </a:rPr>
                        <a:t>파일 직접 설계</a:t>
                      </a:r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(.</a:t>
                      </a:r>
                      <a:r>
                        <a:rPr lang="en-US" altLang="ko-KR" sz="2000" b="0" baseline="0" dirty="0" err="1">
                          <a:solidFill>
                            <a:schemeClr val="tx1"/>
                          </a:solidFill>
                        </a:rPr>
                        <a:t>cpp</a:t>
                      </a:r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, .xml, Cmakelists.txt)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20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SLAM </a:t>
                      </a:r>
                      <a:r>
                        <a:rPr lang="ko-KR" altLang="en-US" sz="2000" b="0" baseline="0" dirty="0">
                          <a:solidFill>
                            <a:schemeClr val="tx1"/>
                          </a:solidFill>
                        </a:rPr>
                        <a:t>종류별 논문 및 코드분석</a:t>
                      </a:r>
                      <a:endParaRPr lang="en-US" altLang="ko-KR" sz="20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      - Loam SLAM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      - Lego SLAM</a:t>
                      </a:r>
                    </a:p>
                    <a:p>
                      <a:pPr marL="0" indent="0" latinLnBrk="1">
                        <a:buFont typeface="Symbol" panose="05050102010706020507" pitchFamily="18" charset="2"/>
                        <a:buNone/>
                      </a:pPr>
                      <a:endParaRPr lang="en-US" altLang="ko-KR" sz="20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Drone Simulator</a:t>
                      </a:r>
                      <a:r>
                        <a:rPr lang="ko-KR" altLang="en-US" sz="2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+ SLAM </a:t>
                      </a:r>
                      <a:r>
                        <a:rPr lang="ko-KR" altLang="en-US" sz="2000" b="0" baseline="0" dirty="0">
                          <a:solidFill>
                            <a:schemeClr val="tx1"/>
                          </a:solidFill>
                        </a:rPr>
                        <a:t>구성</a:t>
                      </a:r>
                      <a:endParaRPr lang="en-US" altLang="ko-KR" sz="20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Symbol" panose="05050102010706020507" pitchFamily="18" charset="2"/>
                        <a:buNone/>
                      </a:pPr>
                      <a:endParaRPr lang="en-US" altLang="ko-KR" sz="20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Point Cloud Library </a:t>
                      </a:r>
                      <a:r>
                        <a:rPr lang="ko-KR" altLang="en-US" sz="2000" b="0" baseline="0" dirty="0">
                          <a:solidFill>
                            <a:schemeClr val="tx1"/>
                          </a:solidFill>
                        </a:rPr>
                        <a:t>코드 분석 및 실습 </a:t>
                      </a:r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(PCL </a:t>
                      </a:r>
                      <a:r>
                        <a:rPr lang="ko-KR" altLang="en-US" sz="2000" b="0" baseline="0" dirty="0">
                          <a:solidFill>
                            <a:schemeClr val="tx1"/>
                          </a:solidFill>
                        </a:rPr>
                        <a:t>자유자재로 </a:t>
                      </a:r>
                      <a:r>
                        <a:rPr lang="ko-KR" altLang="en-US" sz="2000" b="0" baseline="0" dirty="0" err="1">
                          <a:solidFill>
                            <a:schemeClr val="tx1"/>
                          </a:solidFill>
                        </a:rPr>
                        <a:t>다루는것을</a:t>
                      </a:r>
                      <a:r>
                        <a:rPr lang="ko-KR" altLang="en-US" sz="2000" b="0" baseline="0" dirty="0">
                          <a:solidFill>
                            <a:schemeClr val="tx1"/>
                          </a:solidFill>
                        </a:rPr>
                        <a:t> 목표로</a:t>
                      </a:r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022034"/>
                  </a:ext>
                </a:extLst>
              </a:tr>
            </a:tbl>
          </a:graphicData>
        </a:graphic>
      </p:graphicFrame>
      <p:sp>
        <p:nvSpPr>
          <p:cNvPr id="20" name="제목 1">
            <a:extLst>
              <a:ext uri="{FF2B5EF4-FFF2-40B4-BE49-F238E27FC236}">
                <a16:creationId xmlns:a16="http://schemas.microsoft.com/office/drawing/2014/main" id="{F0425CB2-95DE-45D3-A965-13812555EF11}"/>
              </a:ext>
            </a:extLst>
          </p:cNvPr>
          <p:cNvSpPr txBox="1">
            <a:spLocks/>
          </p:cNvSpPr>
          <p:nvPr/>
        </p:nvSpPr>
        <p:spPr>
          <a:xfrm>
            <a:off x="11677411" y="0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9/9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순서도: 순차적 액세스 저장소 2">
            <a:extLst>
              <a:ext uri="{FF2B5EF4-FFF2-40B4-BE49-F238E27FC236}">
                <a16:creationId xmlns:a16="http://schemas.microsoft.com/office/drawing/2014/main" id="{FBAC6785-25D7-47CD-AD3F-C2A07E3095CD}"/>
              </a:ext>
            </a:extLst>
          </p:cNvPr>
          <p:cNvSpPr/>
          <p:nvPr/>
        </p:nvSpPr>
        <p:spPr>
          <a:xfrm>
            <a:off x="8448675" y="5811941"/>
            <a:ext cx="2152650" cy="911017"/>
          </a:xfrm>
          <a:prstGeom prst="flowChartMagneticTap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재형아</a:t>
            </a:r>
            <a:r>
              <a:rPr lang="en-US" altLang="ko-KR" sz="800" dirty="0">
                <a:solidFill>
                  <a:schemeClr val="tx1"/>
                </a:solidFill>
              </a:rPr>
              <a:t>, 10</a:t>
            </a:r>
            <a:r>
              <a:rPr lang="ko-KR" altLang="en-US" sz="800" dirty="0">
                <a:solidFill>
                  <a:schemeClr val="tx1"/>
                </a:solidFill>
              </a:rPr>
              <a:t>월까지 할 수 있지</a:t>
            </a:r>
            <a:r>
              <a:rPr lang="en-US" altLang="ko-KR" sz="800" dirty="0">
                <a:solidFill>
                  <a:schemeClr val="tx1"/>
                </a:solidFill>
              </a:rPr>
              <a:t>?</a:t>
            </a: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윤정이도 </a:t>
            </a:r>
            <a:r>
              <a:rPr lang="ko-KR" altLang="en-US" sz="800" dirty="0" err="1">
                <a:solidFill>
                  <a:schemeClr val="tx1"/>
                </a:solidFill>
              </a:rPr>
              <a:t>응원할게</a:t>
            </a:r>
            <a:r>
              <a:rPr lang="en-US" altLang="ko-KR" sz="800" dirty="0">
                <a:solidFill>
                  <a:schemeClr val="tx1"/>
                </a:solidFill>
              </a:rPr>
              <a:t>!!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C06DE1-9CB3-4EC5-8B8C-D94373A0D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8830" y="5360160"/>
            <a:ext cx="1400175" cy="1400175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793394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4E9DDD7-377E-4B97-9D18-FB50EEC136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4417BFE-9AF6-4989-88F9-933BA1D959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5575" y="160130"/>
            <a:ext cx="1143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b="1" dirty="0">
                <a:solidFill>
                  <a:schemeClr val="accent4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References</a:t>
            </a:r>
          </a:p>
        </p:txBody>
      </p:sp>
      <p:pic>
        <p:nvPicPr>
          <p:cNvPr id="6149" name="Picture 5" descr="https://blog.kakaocdn.net/dn/mMXyy/btqA7p4rrSa/eVJIWobila1lIvJQBBalz1/img.png">
            <a:extLst>
              <a:ext uri="{FF2B5EF4-FFF2-40B4-BE49-F238E27FC236}">
                <a16:creationId xmlns:a16="http://schemas.microsoft.com/office/drawing/2014/main" id="{C95A94A7-0550-49D8-908C-0BD0E87A9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2147483648"/>
            <a:ext cx="14097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blog.kakaocdn.net/dn/bQQwPG/btqA6pKCNUZ/BnpbQZpxawlpclWPJw3GT1/img.png">
            <a:extLst>
              <a:ext uri="{FF2B5EF4-FFF2-40B4-BE49-F238E27FC236}">
                <a16:creationId xmlns:a16="http://schemas.microsoft.com/office/drawing/2014/main" id="{F888189A-6222-456D-9485-FF03A7460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42379100"/>
            <a:ext cx="1476375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912FB60-A845-498E-A6C1-ABF23C750A5D}"/>
              </a:ext>
            </a:extLst>
          </p:cNvPr>
          <p:cNvSpPr/>
          <p:nvPr/>
        </p:nvSpPr>
        <p:spPr>
          <a:xfrm>
            <a:off x="228599" y="546388"/>
            <a:ext cx="11677650" cy="6801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Robotis</a:t>
            </a:r>
            <a:r>
              <a:rPr lang="en-US" altLang="ko-KR" dirty="0"/>
              <a:t> ROS </a:t>
            </a:r>
            <a:r>
              <a:rPr lang="ko-KR" altLang="en-US" dirty="0"/>
              <a:t>강의</a:t>
            </a:r>
            <a:r>
              <a:rPr lang="en-US" altLang="ko-KR" dirty="0"/>
              <a:t> :</a:t>
            </a:r>
          </a:p>
          <a:p>
            <a:r>
              <a:rPr lang="en-US" altLang="ko-KR" dirty="0"/>
              <a:t>	</a:t>
            </a:r>
            <a:r>
              <a:rPr lang="en-US" altLang="ko-KR" dirty="0">
                <a:hlinkClick r:id="rId4"/>
              </a:rPr>
              <a:t>https://www.youtube.com/watch?v=ot_D9N-H4lQ&amp;list=PLRG6WP3c31_VIFtFAxSke2NG_DumVZPgw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Quad Robotics ROS </a:t>
            </a:r>
            <a:r>
              <a:rPr lang="ko-KR" altLang="en-US" dirty="0"/>
              <a:t>강의 </a:t>
            </a:r>
            <a:r>
              <a:rPr lang="en-US" altLang="ko-KR" dirty="0"/>
              <a:t>:</a:t>
            </a:r>
          </a:p>
          <a:p>
            <a:pPr lvl="2"/>
            <a:r>
              <a:rPr lang="en-US" altLang="ko-KR" dirty="0">
                <a:hlinkClick r:id="rId5"/>
              </a:rPr>
              <a:t>https://www.youtube.com/watch?v=SH__g7nHn6o&amp;list=PLg93_MFmLWh0WIf7WRqFADgpOa9Lc0aeo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ROS node, pkg, msg(topic, </a:t>
            </a:r>
            <a:r>
              <a:rPr lang="en-US" altLang="ko-KR" dirty="0" err="1"/>
              <a:t>srv</a:t>
            </a:r>
            <a:r>
              <a:rPr lang="en-US" altLang="ko-KR" dirty="0"/>
              <a:t>, action), tools :</a:t>
            </a:r>
          </a:p>
          <a:p>
            <a:r>
              <a:rPr lang="en-US" altLang="ko-KR" dirty="0"/>
              <a:t>	</a:t>
            </a:r>
            <a:r>
              <a:rPr lang="en-US" altLang="ko-KR" dirty="0">
                <a:hlinkClick r:id="rId6"/>
              </a:rPr>
              <a:t>http://wiki.ros.org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ROS </a:t>
            </a:r>
            <a:r>
              <a:rPr lang="en-US" altLang="ko-KR" dirty="0" err="1"/>
              <a:t>tf</a:t>
            </a:r>
            <a:r>
              <a:rPr lang="en-US" altLang="ko-KR" dirty="0"/>
              <a:t> :</a:t>
            </a:r>
          </a:p>
          <a:p>
            <a:r>
              <a:rPr lang="en-US" altLang="ko-KR" dirty="0"/>
              <a:t>	</a:t>
            </a:r>
            <a:r>
              <a:rPr lang="en-US" altLang="ko-KR" dirty="0">
                <a:hlinkClick r:id="rId7"/>
              </a:rPr>
              <a:t>https://wiki.ros.org/tf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ROS tf1, tf2 Migration : </a:t>
            </a:r>
          </a:p>
          <a:p>
            <a:r>
              <a:rPr lang="en-US" altLang="ko-KR" dirty="0"/>
              <a:t>	</a:t>
            </a:r>
            <a:r>
              <a:rPr lang="en-US" altLang="ko-KR" dirty="0">
                <a:hlinkClick r:id="rId8"/>
              </a:rPr>
              <a:t>https://wiki.ros.org/tf2/Migration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Tf_static</a:t>
            </a:r>
            <a:r>
              <a:rPr lang="en-US" altLang="ko-KR" dirty="0"/>
              <a:t> :</a:t>
            </a:r>
          </a:p>
          <a:p>
            <a:r>
              <a:rPr lang="en-US" altLang="ko-KR" dirty="0"/>
              <a:t>	</a:t>
            </a:r>
            <a:r>
              <a:rPr lang="en-US" altLang="ko-KR" sz="1600" dirty="0">
                <a:hlinkClick r:id="rId9"/>
              </a:rPr>
              <a:t>https://answers.ros.org/question/324820/what-is-the-difference-between-a-tf2-static-broadcast-and-tf2-broadcast/</a:t>
            </a:r>
            <a:endParaRPr lang="en-US" altLang="ko-KR" sz="1600" dirty="0"/>
          </a:p>
          <a:p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RQT :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>
                <a:hlinkClick r:id="rId10"/>
              </a:rPr>
              <a:t>http://wiki.ros.org/rqt</a:t>
            </a:r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76857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OS] ROS 기본 개념">
            <a:extLst>
              <a:ext uri="{FF2B5EF4-FFF2-40B4-BE49-F238E27FC236}">
                <a16:creationId xmlns:a16="http://schemas.microsoft.com/office/drawing/2014/main" id="{8A6D6D14-1AEA-4430-A865-12E8C3A0A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155525"/>
            <a:ext cx="2943225" cy="165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93578" y="74363"/>
            <a:ext cx="118464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600" b="1" dirty="0">
                <a:solidFill>
                  <a:schemeClr val="accent4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What is ROS?</a:t>
            </a: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1/9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3" name="제목 1">
            <a:extLst>
              <a:ext uri="{FF2B5EF4-FFF2-40B4-BE49-F238E27FC236}">
                <a16:creationId xmlns:a16="http://schemas.microsoft.com/office/drawing/2014/main" id="{8E8CCBBF-BEBE-4D33-BC73-2902A4045DBD}"/>
              </a:ext>
            </a:extLst>
          </p:cNvPr>
          <p:cNvSpPr txBox="1">
            <a:spLocks/>
          </p:cNvSpPr>
          <p:nvPr/>
        </p:nvSpPr>
        <p:spPr>
          <a:xfrm>
            <a:off x="3284533" y="496371"/>
            <a:ext cx="8533279" cy="7840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i="1" dirty="0"/>
              <a:t>ROS (Robot Operating System) provides libraries and tools to help software developers create robot applications. It provides hardware abstraction, device drivers, libraries, visualizers, message-passing, package management, and more. ROS is licensed under an open source, BSD license.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4" name="제목 1">
            <a:extLst>
              <a:ext uri="{FF2B5EF4-FFF2-40B4-BE49-F238E27FC236}">
                <a16:creationId xmlns:a16="http://schemas.microsoft.com/office/drawing/2014/main" id="{823DDB70-FEF2-4DC6-A03D-7F4830DD0F8D}"/>
              </a:ext>
            </a:extLst>
          </p:cNvPr>
          <p:cNvSpPr txBox="1">
            <a:spLocks/>
          </p:cNvSpPr>
          <p:nvPr/>
        </p:nvSpPr>
        <p:spPr>
          <a:xfrm>
            <a:off x="139700" y="6946900"/>
            <a:ext cx="11729130" cy="2438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ROS 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라이브러리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툴을 제공함으로써 로봇 어플을 만드는 소프트웨어 개발자를 돕고 하드웨어 추상화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device driver, visualizer, </a:t>
            </a:r>
            <a:r>
              <a:rPr lang="ko-KR" altLang="en-US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메세지파싱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패키지관리 기타 등등을 제공한다고 말한다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Opensource 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기반의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BSD license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이다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여기까지가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ROS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말하는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ROS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특징이다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ROS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이름에서 </a:t>
            </a:r>
            <a:r>
              <a:rPr lang="ko-KR" altLang="en-US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알수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있듯이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Robot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개발에 사용되는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OS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이지만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Ubuntu, Windows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와 같은 기능을 하는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OS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아니며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OS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위에 설치되어 사용할 수 있는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Meta OS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이다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즉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ROS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통하여 파일시스템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프로세스를 관리 할 수 있으며 다양한 응용패키지 개발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관리등의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기능을을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제공하고있다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ROS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가장 큰 장점은 서로 다른 운영체제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하드웨어 시스템에서 데이터 통신이 가능하다는 점이다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pic>
        <p:nvPicPr>
          <p:cNvPr id="54" name="Picture 24" descr="iOS로 이동 - Google Play 앱">
            <a:extLst>
              <a:ext uri="{FF2B5EF4-FFF2-40B4-BE49-F238E27FC236}">
                <a16:creationId xmlns:a16="http://schemas.microsoft.com/office/drawing/2014/main" id="{AD48FCD9-8B91-4A18-B0AD-41FC2B4ED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2939" y="1953748"/>
            <a:ext cx="1661155" cy="148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ROS] ROS 기본 개념">
            <a:extLst>
              <a:ext uri="{FF2B5EF4-FFF2-40B4-BE49-F238E27FC236}">
                <a16:creationId xmlns:a16="http://schemas.microsoft.com/office/drawing/2014/main" id="{46FEAC61-B139-435A-8E94-BF0E0F3B0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578" y="4745192"/>
            <a:ext cx="2943225" cy="1395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제목 1">
            <a:extLst>
              <a:ext uri="{FF2B5EF4-FFF2-40B4-BE49-F238E27FC236}">
                <a16:creationId xmlns:a16="http://schemas.microsoft.com/office/drawing/2014/main" id="{3ACE5C9C-B15F-4D5A-A6B8-3BCCF9EF4EF7}"/>
              </a:ext>
            </a:extLst>
          </p:cNvPr>
          <p:cNvSpPr txBox="1">
            <a:spLocks/>
          </p:cNvSpPr>
          <p:nvPr/>
        </p:nvSpPr>
        <p:spPr>
          <a:xfrm>
            <a:off x="1916871" y="4771143"/>
            <a:ext cx="9010436" cy="3646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i="1" dirty="0"/>
              <a:t>provides hardware abstraction, device drivers, libraries, visualizers, message-passing, package management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7" name="Picture 4" descr="안드로이드(운영체제) - 나무위키">
            <a:extLst>
              <a:ext uri="{FF2B5EF4-FFF2-40B4-BE49-F238E27FC236}">
                <a16:creationId xmlns:a16="http://schemas.microsoft.com/office/drawing/2014/main" id="{58D17979-2051-4BDC-9964-692A770E6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107" y="2023361"/>
            <a:ext cx="196215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8" descr="Apache Spark 1.6.0 setup on Mac OS X Yosemite | by Prady Doddala |  HackerNoon.com | Medium">
            <a:extLst>
              <a:ext uri="{FF2B5EF4-FFF2-40B4-BE49-F238E27FC236}">
                <a16:creationId xmlns:a16="http://schemas.microsoft.com/office/drawing/2014/main" id="{95E56856-A232-4F0E-839A-039D4469B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775" y="2743006"/>
            <a:ext cx="2752725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16" descr="ubuntu Logo PNG Vector (SVG) Free Download">
            <a:extLst>
              <a:ext uri="{FF2B5EF4-FFF2-40B4-BE49-F238E27FC236}">
                <a16:creationId xmlns:a16="http://schemas.microsoft.com/office/drawing/2014/main" id="{443C232F-2CB3-4695-8BE3-1C1033ADE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915" y="1812425"/>
            <a:ext cx="1481698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18" descr="파일:Debian-OpenLogo.svg - 위키백과, 우리 모두의 백과사전">
            <a:extLst>
              <a:ext uri="{FF2B5EF4-FFF2-40B4-BE49-F238E27FC236}">
                <a16:creationId xmlns:a16="http://schemas.microsoft.com/office/drawing/2014/main" id="{72665136-C845-4943-87B4-749A9A10C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75" y="2596075"/>
            <a:ext cx="826123" cy="931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0" descr="Arch Linux - Artwork">
            <a:extLst>
              <a:ext uri="{FF2B5EF4-FFF2-40B4-BE49-F238E27FC236}">
                <a16:creationId xmlns:a16="http://schemas.microsoft.com/office/drawing/2014/main" id="{2037E1D2-D271-41E1-BDC1-29963FAD7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660" y="3109211"/>
            <a:ext cx="1528994" cy="50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2" descr="파일:Centos-logo-light.svg - 위키백과, 우리 모두의 백과사전">
            <a:extLst>
              <a:ext uri="{FF2B5EF4-FFF2-40B4-BE49-F238E27FC236}">
                <a16:creationId xmlns:a16="http://schemas.microsoft.com/office/drawing/2014/main" id="{96C5BF1E-BD78-4211-9087-4F4F608A3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160" y="3659794"/>
            <a:ext cx="1574463" cy="528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30" descr="Yocto Logo - Linux Foundation">
            <a:extLst>
              <a:ext uri="{FF2B5EF4-FFF2-40B4-BE49-F238E27FC236}">
                <a16:creationId xmlns:a16="http://schemas.microsoft.com/office/drawing/2014/main" id="{C096E3C2-B783-4E9B-B3A5-8EC79E534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2766" y="3028858"/>
            <a:ext cx="1287298" cy="789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12" descr="Steam 커뮤니티 :: :: Linux Logo">
            <a:extLst>
              <a:ext uri="{FF2B5EF4-FFF2-40B4-BE49-F238E27FC236}">
                <a16:creationId xmlns:a16="http://schemas.microsoft.com/office/drawing/2014/main" id="{3B4B175F-47F2-4321-8345-A9063BF22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244" y="2228755"/>
            <a:ext cx="2477062" cy="220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제목 1">
            <a:extLst>
              <a:ext uri="{FF2B5EF4-FFF2-40B4-BE49-F238E27FC236}">
                <a16:creationId xmlns:a16="http://schemas.microsoft.com/office/drawing/2014/main" id="{88931897-5800-47FC-A313-6AC1AA84E3A4}"/>
              </a:ext>
            </a:extLst>
          </p:cNvPr>
          <p:cNvSpPr txBox="1">
            <a:spLocks/>
          </p:cNvSpPr>
          <p:nvPr/>
        </p:nvSpPr>
        <p:spPr>
          <a:xfrm>
            <a:off x="1563911" y="5044208"/>
            <a:ext cx="2007964" cy="7656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800" dirty="0">
                <a:solidFill>
                  <a:schemeClr val="accent5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ROBOT</a:t>
            </a:r>
          </a:p>
        </p:txBody>
      </p:sp>
      <p:sp>
        <p:nvSpPr>
          <p:cNvPr id="66" name="제목 1">
            <a:extLst>
              <a:ext uri="{FF2B5EF4-FFF2-40B4-BE49-F238E27FC236}">
                <a16:creationId xmlns:a16="http://schemas.microsoft.com/office/drawing/2014/main" id="{8A09F1BB-4554-4C9A-99B6-A59818439654}"/>
              </a:ext>
            </a:extLst>
          </p:cNvPr>
          <p:cNvSpPr txBox="1">
            <a:spLocks/>
          </p:cNvSpPr>
          <p:nvPr/>
        </p:nvSpPr>
        <p:spPr>
          <a:xfrm>
            <a:off x="8407488" y="5063799"/>
            <a:ext cx="2610806" cy="7656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800" dirty="0">
                <a:solidFill>
                  <a:schemeClr val="accent5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SENSOR</a:t>
            </a:r>
          </a:p>
        </p:txBody>
      </p:sp>
      <p:sp>
        <p:nvSpPr>
          <p:cNvPr id="67" name="화살표: 왼쪽/오른쪽 66">
            <a:extLst>
              <a:ext uri="{FF2B5EF4-FFF2-40B4-BE49-F238E27FC236}">
                <a16:creationId xmlns:a16="http://schemas.microsoft.com/office/drawing/2014/main" id="{25643175-CB2D-42EC-9797-881D32CE0EFE}"/>
              </a:ext>
            </a:extLst>
          </p:cNvPr>
          <p:cNvSpPr/>
          <p:nvPr/>
        </p:nvSpPr>
        <p:spPr>
          <a:xfrm>
            <a:off x="7595557" y="5319453"/>
            <a:ext cx="724949" cy="253524"/>
          </a:xfrm>
          <a:prstGeom prst="left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화살표: 왼쪽/오른쪽 67">
            <a:extLst>
              <a:ext uri="{FF2B5EF4-FFF2-40B4-BE49-F238E27FC236}">
                <a16:creationId xmlns:a16="http://schemas.microsoft.com/office/drawing/2014/main" id="{504AB7EA-166B-4E45-9D2B-AE07F282783E}"/>
              </a:ext>
            </a:extLst>
          </p:cNvPr>
          <p:cNvSpPr/>
          <p:nvPr/>
        </p:nvSpPr>
        <p:spPr>
          <a:xfrm rot="5400000">
            <a:off x="6155297" y="5877223"/>
            <a:ext cx="364601" cy="202604"/>
          </a:xfrm>
          <a:prstGeom prst="left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제목 1">
            <a:extLst>
              <a:ext uri="{FF2B5EF4-FFF2-40B4-BE49-F238E27FC236}">
                <a16:creationId xmlns:a16="http://schemas.microsoft.com/office/drawing/2014/main" id="{3948FEBB-249A-4573-9200-D0F3D7D0A5DE}"/>
              </a:ext>
            </a:extLst>
          </p:cNvPr>
          <p:cNvSpPr txBox="1">
            <a:spLocks/>
          </p:cNvSpPr>
          <p:nvPr/>
        </p:nvSpPr>
        <p:spPr>
          <a:xfrm>
            <a:off x="5897431" y="5937577"/>
            <a:ext cx="1266418" cy="7656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dirty="0">
                <a:solidFill>
                  <a:schemeClr val="accent5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APP</a:t>
            </a:r>
          </a:p>
        </p:txBody>
      </p:sp>
      <p:pic>
        <p:nvPicPr>
          <p:cNvPr id="70" name="Picture 2" descr="파일:Windows 10 Logo.svg - 위키백과, 우리 모두의 백과사전">
            <a:extLst>
              <a:ext uri="{FF2B5EF4-FFF2-40B4-BE49-F238E27FC236}">
                <a16:creationId xmlns:a16="http://schemas.microsoft.com/office/drawing/2014/main" id="{B983C2CF-A600-488B-8279-CEE507AA2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375" y="1876161"/>
            <a:ext cx="4132125" cy="758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8" descr="FreeRTOS - 위키백과, 우리 모두의 백과사전">
            <a:extLst>
              <a:ext uri="{FF2B5EF4-FFF2-40B4-BE49-F238E27FC236}">
                <a16:creationId xmlns:a16="http://schemas.microsoft.com/office/drawing/2014/main" id="{7ACBC2BC-582F-42FB-8842-207CA7968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1016" y="1571847"/>
            <a:ext cx="19050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14" descr="File:Fedora logo and wordmark.svg - Wikimedia Commons">
            <a:extLst>
              <a:ext uri="{FF2B5EF4-FFF2-40B4-BE49-F238E27FC236}">
                <a16:creationId xmlns:a16="http://schemas.microsoft.com/office/drawing/2014/main" id="{1291CDE0-6BCC-4E8B-B48A-957E71BA2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85" y="1784972"/>
            <a:ext cx="1481698" cy="491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6" descr="쉽게 이해하는 : 실시간 운영체제(Realtime OS)의 핵심개념 - VxWorks, Realtime Linux">
            <a:extLst>
              <a:ext uri="{FF2B5EF4-FFF2-40B4-BE49-F238E27FC236}">
                <a16:creationId xmlns:a16="http://schemas.microsoft.com/office/drawing/2014/main" id="{E2476A18-5BF7-4843-B370-5CDB6DF8F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731" y="3576871"/>
            <a:ext cx="1828973" cy="79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왼쪽 중괄호 73">
            <a:extLst>
              <a:ext uri="{FF2B5EF4-FFF2-40B4-BE49-F238E27FC236}">
                <a16:creationId xmlns:a16="http://schemas.microsoft.com/office/drawing/2014/main" id="{68D26127-EBF8-4CA6-BD10-A9AC55422862}"/>
              </a:ext>
            </a:extLst>
          </p:cNvPr>
          <p:cNvSpPr/>
          <p:nvPr/>
        </p:nvSpPr>
        <p:spPr>
          <a:xfrm rot="16200000">
            <a:off x="6002012" y="-206546"/>
            <a:ext cx="594059" cy="930941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화살표: 왼쪽/오른쪽 74">
            <a:extLst>
              <a:ext uri="{FF2B5EF4-FFF2-40B4-BE49-F238E27FC236}">
                <a16:creationId xmlns:a16="http://schemas.microsoft.com/office/drawing/2014/main" id="{4C711C1B-A4E1-4F59-A194-855179CB969A}"/>
              </a:ext>
            </a:extLst>
          </p:cNvPr>
          <p:cNvSpPr/>
          <p:nvPr/>
        </p:nvSpPr>
        <p:spPr>
          <a:xfrm>
            <a:off x="3571900" y="5319453"/>
            <a:ext cx="724949" cy="253524"/>
          </a:xfrm>
          <a:prstGeom prst="left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104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타원 33">
            <a:extLst>
              <a:ext uri="{FF2B5EF4-FFF2-40B4-BE49-F238E27FC236}">
                <a16:creationId xmlns:a16="http://schemas.microsoft.com/office/drawing/2014/main" id="{4DF72A99-3544-4079-816E-5831C009732B}"/>
              </a:ext>
            </a:extLst>
          </p:cNvPr>
          <p:cNvSpPr/>
          <p:nvPr/>
        </p:nvSpPr>
        <p:spPr>
          <a:xfrm>
            <a:off x="4438005" y="5814689"/>
            <a:ext cx="945365" cy="66710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28328062-396C-4753-AEBC-5D6444EB4BB4}"/>
              </a:ext>
            </a:extLst>
          </p:cNvPr>
          <p:cNvSpPr/>
          <p:nvPr/>
        </p:nvSpPr>
        <p:spPr>
          <a:xfrm>
            <a:off x="3445632" y="5624962"/>
            <a:ext cx="945365" cy="66710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FFD464FA-B857-448F-9353-C8881EC5636E}"/>
              </a:ext>
            </a:extLst>
          </p:cNvPr>
          <p:cNvSpPr/>
          <p:nvPr/>
        </p:nvSpPr>
        <p:spPr>
          <a:xfrm>
            <a:off x="5429325" y="5578336"/>
            <a:ext cx="945365" cy="66710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174763" y="66352"/>
            <a:ext cx="118464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600" b="1" dirty="0">
                <a:solidFill>
                  <a:schemeClr val="accent4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ROS keywords</a:t>
            </a:r>
            <a:endParaRPr kumimoji="1" lang="en-US" altLang="ko-Kore-KR" sz="2600" b="1" dirty="0">
              <a:solidFill>
                <a:schemeClr val="accent4">
                  <a:lumMod val="75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1/9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026" name="Picture 2" descr="ROS] ROS 기본 개념">
            <a:extLst>
              <a:ext uri="{FF2B5EF4-FFF2-40B4-BE49-F238E27FC236}">
                <a16:creationId xmlns:a16="http://schemas.microsoft.com/office/drawing/2014/main" id="{8A6D6D14-1AEA-4430-A865-12E8C3A0A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198" y="2600894"/>
            <a:ext cx="2943225" cy="165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제목 1">
            <a:extLst>
              <a:ext uri="{FF2B5EF4-FFF2-40B4-BE49-F238E27FC236}">
                <a16:creationId xmlns:a16="http://schemas.microsoft.com/office/drawing/2014/main" id="{823DDB70-FEF2-4DC6-A03D-7F4830DD0F8D}"/>
              </a:ext>
            </a:extLst>
          </p:cNvPr>
          <p:cNvSpPr txBox="1">
            <a:spLocks/>
          </p:cNvSpPr>
          <p:nvPr/>
        </p:nvSpPr>
        <p:spPr>
          <a:xfrm>
            <a:off x="139700" y="6946900"/>
            <a:ext cx="11729130" cy="3283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Package Directory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구성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  <a:b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최상위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CMakelists.txt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내부구성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package.xml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기능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세부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CMakelists.txt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구성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/pkg/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src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밑의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~.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cpp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(topic :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pub&amp;sub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srv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: client &amp; server, action : action server &amp; action client,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tf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: broadcaster &amp; listener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기능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Node :</a:t>
            </a: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Node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정의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Ros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사용하는 최소단위의 프로세스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publisher.cpp, listener.cpp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노드이며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RQT_graph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통해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Node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구성과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Node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간의 통신을 </a:t>
            </a:r>
            <a:r>
              <a:rPr lang="ko-KR" altLang="en-US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시각화하여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볼 수 있다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Msg :</a:t>
            </a: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Msg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란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ROS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통신하는 수단을 의미하며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Msg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통신 방법으로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Topic, Service, Action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있다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Topic,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Srv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Action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개념 및 특징은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msg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페이지에서 설명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Transform : </a:t>
            </a: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ROS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사용하는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frame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간의 관계를 정의한 것이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TF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Frame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무엇인지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broadcaste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와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listene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관계 그리고 그 각각의 하위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metho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들이 무엇이 있는지는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TF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페이지에서 설명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Tools :</a:t>
            </a: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ROS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내외부적으로 제공되는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Tools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종류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(RQT, Gazebo,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Rviz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및 대표적인 기능 설명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=&gt; 5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개의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keyword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하위 키워드들 애니메이션 추가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CEC547C0-726C-4021-94A4-228CA3A8245F}"/>
              </a:ext>
            </a:extLst>
          </p:cNvPr>
          <p:cNvSpPr/>
          <p:nvPr/>
        </p:nvSpPr>
        <p:spPr>
          <a:xfrm>
            <a:off x="4920029" y="1314477"/>
            <a:ext cx="1676400" cy="8001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B91B5B3B-1C34-48D1-B0EA-4129D1BE052B}"/>
              </a:ext>
            </a:extLst>
          </p:cNvPr>
          <p:cNvSpPr txBox="1">
            <a:spLocks/>
          </p:cNvSpPr>
          <p:nvPr/>
        </p:nvSpPr>
        <p:spPr>
          <a:xfrm>
            <a:off x="5208221" y="1535425"/>
            <a:ext cx="1117600" cy="3582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Package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D4BAD31-E041-4EBA-876A-9F63AA0A35F4}"/>
              </a:ext>
            </a:extLst>
          </p:cNvPr>
          <p:cNvSpPr/>
          <p:nvPr/>
        </p:nvSpPr>
        <p:spPr>
          <a:xfrm>
            <a:off x="2233426" y="3240795"/>
            <a:ext cx="1676400" cy="800100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Node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1EE7482-84C0-4279-8A59-F8AF02E820D8}"/>
              </a:ext>
            </a:extLst>
          </p:cNvPr>
          <p:cNvSpPr/>
          <p:nvPr/>
        </p:nvSpPr>
        <p:spPr>
          <a:xfrm>
            <a:off x="4011914" y="4742252"/>
            <a:ext cx="1676400" cy="800100"/>
          </a:xfrm>
          <a:prstGeom prst="ellipse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30BDD1BC-8371-47E4-9C45-75C91E92BF48}"/>
              </a:ext>
            </a:extLst>
          </p:cNvPr>
          <p:cNvSpPr txBox="1">
            <a:spLocks/>
          </p:cNvSpPr>
          <p:nvPr/>
        </p:nvSpPr>
        <p:spPr>
          <a:xfrm>
            <a:off x="4537500" y="4945616"/>
            <a:ext cx="640862" cy="3582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Msg</a:t>
            </a: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9CC1D996-535D-479B-9D41-DE247E49DD42}"/>
              </a:ext>
            </a:extLst>
          </p:cNvPr>
          <p:cNvSpPr txBox="1">
            <a:spLocks/>
          </p:cNvSpPr>
          <p:nvPr/>
        </p:nvSpPr>
        <p:spPr>
          <a:xfrm>
            <a:off x="3597016" y="5734621"/>
            <a:ext cx="683688" cy="3582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Topic</a:t>
            </a: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5A5F5A8D-C157-479B-8980-0CE7534E5A39}"/>
              </a:ext>
            </a:extLst>
          </p:cNvPr>
          <p:cNvSpPr txBox="1">
            <a:spLocks/>
          </p:cNvSpPr>
          <p:nvPr/>
        </p:nvSpPr>
        <p:spPr>
          <a:xfrm>
            <a:off x="4495064" y="5928555"/>
            <a:ext cx="1117600" cy="3582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Service</a:t>
            </a: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62D4F345-D265-473C-A5AB-1C788636715D}"/>
              </a:ext>
            </a:extLst>
          </p:cNvPr>
          <p:cNvSpPr txBox="1">
            <a:spLocks/>
          </p:cNvSpPr>
          <p:nvPr/>
        </p:nvSpPr>
        <p:spPr>
          <a:xfrm>
            <a:off x="5569021" y="5698328"/>
            <a:ext cx="1117600" cy="3582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Action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7B99E7E-330B-4652-9E5E-3886878A8233}"/>
              </a:ext>
            </a:extLst>
          </p:cNvPr>
          <p:cNvSpPr/>
          <p:nvPr/>
        </p:nvSpPr>
        <p:spPr>
          <a:xfrm>
            <a:off x="7637814" y="4145391"/>
            <a:ext cx="1676400" cy="800100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66D95481-1B6C-4665-8A6D-F58B12A8CAD4}"/>
              </a:ext>
            </a:extLst>
          </p:cNvPr>
          <p:cNvSpPr txBox="1">
            <a:spLocks/>
          </p:cNvSpPr>
          <p:nvPr/>
        </p:nvSpPr>
        <p:spPr>
          <a:xfrm>
            <a:off x="7841014" y="4366339"/>
            <a:ext cx="1397000" cy="3582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Transform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19AE332-B849-47E8-BE9B-5AB6CD0DD906}"/>
              </a:ext>
            </a:extLst>
          </p:cNvPr>
          <p:cNvSpPr/>
          <p:nvPr/>
        </p:nvSpPr>
        <p:spPr>
          <a:xfrm>
            <a:off x="8134956" y="2231301"/>
            <a:ext cx="1676400" cy="800100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A56902CF-822D-4D9B-8297-E42B0A908BF1}"/>
              </a:ext>
            </a:extLst>
          </p:cNvPr>
          <p:cNvSpPr txBox="1">
            <a:spLocks/>
          </p:cNvSpPr>
          <p:nvPr/>
        </p:nvSpPr>
        <p:spPr>
          <a:xfrm>
            <a:off x="8616579" y="2452249"/>
            <a:ext cx="838200" cy="3582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Tools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7375164-D829-4B8D-8DCC-E781FDE809D0}"/>
              </a:ext>
            </a:extLst>
          </p:cNvPr>
          <p:cNvCxnSpPr>
            <a:cxnSpLocks/>
            <a:stCxn id="35" idx="0"/>
            <a:endCxn id="13" idx="3"/>
          </p:cNvCxnSpPr>
          <p:nvPr/>
        </p:nvCxnSpPr>
        <p:spPr>
          <a:xfrm flipV="1">
            <a:off x="3918315" y="5425180"/>
            <a:ext cx="339102" cy="1997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EC9747E-5E65-4B09-A7ED-F3C310C693D9}"/>
              </a:ext>
            </a:extLst>
          </p:cNvPr>
          <p:cNvCxnSpPr>
            <a:cxnSpLocks/>
          </p:cNvCxnSpPr>
          <p:nvPr/>
        </p:nvCxnSpPr>
        <p:spPr>
          <a:xfrm flipH="1" flipV="1">
            <a:off x="4858906" y="5542352"/>
            <a:ext cx="10534" cy="2531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49682E0-B248-4F6C-A7C1-03E63201C825}"/>
              </a:ext>
            </a:extLst>
          </p:cNvPr>
          <p:cNvCxnSpPr>
            <a:cxnSpLocks/>
            <a:stCxn id="26" idx="0"/>
            <a:endCxn id="13" idx="5"/>
          </p:cNvCxnSpPr>
          <p:nvPr/>
        </p:nvCxnSpPr>
        <p:spPr>
          <a:xfrm flipH="1" flipV="1">
            <a:off x="5442811" y="5425180"/>
            <a:ext cx="459197" cy="1531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2E05233F-2152-4C52-95B3-586CF1E6B05C}"/>
              </a:ext>
            </a:extLst>
          </p:cNvPr>
          <p:cNvSpPr/>
          <p:nvPr/>
        </p:nvSpPr>
        <p:spPr>
          <a:xfrm>
            <a:off x="6855414" y="5455059"/>
            <a:ext cx="1564991" cy="6671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Tf</a:t>
            </a:r>
            <a:endParaRPr lang="en-US" altLang="ko-KR" sz="12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broadcaster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DD9CC746-DBAA-42DE-B44E-4835AC1E074A}"/>
              </a:ext>
            </a:extLst>
          </p:cNvPr>
          <p:cNvSpPr/>
          <p:nvPr/>
        </p:nvSpPr>
        <p:spPr>
          <a:xfrm>
            <a:off x="9704982" y="4166596"/>
            <a:ext cx="945365" cy="6671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C070D61A-97FD-4633-ACCC-A1E1C1F2E6D4}"/>
              </a:ext>
            </a:extLst>
          </p:cNvPr>
          <p:cNvSpPr/>
          <p:nvPr/>
        </p:nvSpPr>
        <p:spPr>
          <a:xfrm>
            <a:off x="9151038" y="5346317"/>
            <a:ext cx="1328510" cy="63226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제목 1">
            <a:extLst>
              <a:ext uri="{FF2B5EF4-FFF2-40B4-BE49-F238E27FC236}">
                <a16:creationId xmlns:a16="http://schemas.microsoft.com/office/drawing/2014/main" id="{7094C92A-200D-4821-A006-D1FBB718D7BB}"/>
              </a:ext>
            </a:extLst>
          </p:cNvPr>
          <p:cNvSpPr txBox="1">
            <a:spLocks/>
          </p:cNvSpPr>
          <p:nvPr/>
        </p:nvSpPr>
        <p:spPr>
          <a:xfrm>
            <a:off x="9848451" y="4285290"/>
            <a:ext cx="795632" cy="3582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Frame</a:t>
            </a:r>
          </a:p>
        </p:txBody>
      </p:sp>
      <p:sp>
        <p:nvSpPr>
          <p:cNvPr id="47" name="제목 1">
            <a:extLst>
              <a:ext uri="{FF2B5EF4-FFF2-40B4-BE49-F238E27FC236}">
                <a16:creationId xmlns:a16="http://schemas.microsoft.com/office/drawing/2014/main" id="{21FCF4C2-1E15-4393-9463-81CDF6FD1A6A}"/>
              </a:ext>
            </a:extLst>
          </p:cNvPr>
          <p:cNvSpPr txBox="1">
            <a:spLocks/>
          </p:cNvSpPr>
          <p:nvPr/>
        </p:nvSpPr>
        <p:spPr>
          <a:xfrm>
            <a:off x="9314214" y="5447879"/>
            <a:ext cx="1117600" cy="3582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Tf_listener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E0AC53E0-3DA0-4388-92A2-AF6A7B6B0110}"/>
              </a:ext>
            </a:extLst>
          </p:cNvPr>
          <p:cNvCxnSpPr>
            <a:stCxn id="43" idx="2"/>
            <a:endCxn id="21" idx="6"/>
          </p:cNvCxnSpPr>
          <p:nvPr/>
        </p:nvCxnSpPr>
        <p:spPr>
          <a:xfrm flipH="1">
            <a:off x="9314214" y="4500147"/>
            <a:ext cx="390768" cy="452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DEDB3AEC-286E-42F1-B745-447791DDEEF7}"/>
              </a:ext>
            </a:extLst>
          </p:cNvPr>
          <p:cNvCxnSpPr>
            <a:cxnSpLocks/>
            <a:stCxn id="44" idx="0"/>
            <a:endCxn id="21" idx="5"/>
          </p:cNvCxnSpPr>
          <p:nvPr/>
        </p:nvCxnSpPr>
        <p:spPr>
          <a:xfrm flipH="1" flipV="1">
            <a:off x="9068711" y="4828319"/>
            <a:ext cx="746582" cy="517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1254111E-B17D-46A3-AF49-C035E305F256}"/>
              </a:ext>
            </a:extLst>
          </p:cNvPr>
          <p:cNvCxnSpPr>
            <a:cxnSpLocks/>
            <a:stCxn id="42" idx="0"/>
            <a:endCxn id="21" idx="3"/>
          </p:cNvCxnSpPr>
          <p:nvPr/>
        </p:nvCxnSpPr>
        <p:spPr>
          <a:xfrm flipV="1">
            <a:off x="7637910" y="4828319"/>
            <a:ext cx="245407" cy="6267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FDE83D0E-6997-48F4-94AB-942B816AE756}"/>
              </a:ext>
            </a:extLst>
          </p:cNvPr>
          <p:cNvCxnSpPr>
            <a:cxnSpLocks/>
            <a:stCxn id="42" idx="6"/>
            <a:endCxn id="44" idx="2"/>
          </p:cNvCxnSpPr>
          <p:nvPr/>
        </p:nvCxnSpPr>
        <p:spPr>
          <a:xfrm flipV="1">
            <a:off x="8420405" y="5662452"/>
            <a:ext cx="730633" cy="1261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EC9E4F4-F5BF-4219-A1E0-5327EB543E86}"/>
              </a:ext>
            </a:extLst>
          </p:cNvPr>
          <p:cNvSpPr/>
          <p:nvPr/>
        </p:nvSpPr>
        <p:spPr>
          <a:xfrm>
            <a:off x="2831772" y="1381314"/>
            <a:ext cx="1293581" cy="314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en-US" altLang="ko-KR" dirty="0" err="1">
                <a:solidFill>
                  <a:schemeClr val="tx1"/>
                </a:solidFill>
              </a:rPr>
              <a:t>catkin_ws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59643D4-265E-4802-82A0-1824861CA393}"/>
              </a:ext>
            </a:extLst>
          </p:cNvPr>
          <p:cNvSpPr/>
          <p:nvPr/>
        </p:nvSpPr>
        <p:spPr>
          <a:xfrm>
            <a:off x="3741039" y="1844894"/>
            <a:ext cx="939101" cy="314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en-US" altLang="ko-KR" dirty="0" err="1">
                <a:solidFill>
                  <a:schemeClr val="tx1"/>
                </a:solidFill>
              </a:rPr>
              <a:t>src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8842D92-A92A-41AD-A3D9-05B44DD64CAA}"/>
              </a:ext>
            </a:extLst>
          </p:cNvPr>
          <p:cNvSpPr/>
          <p:nvPr/>
        </p:nvSpPr>
        <p:spPr>
          <a:xfrm>
            <a:off x="2987109" y="2297989"/>
            <a:ext cx="939101" cy="314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/pkg/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2594A3DF-4389-4855-8ADD-6D3E43FF8EFF}"/>
              </a:ext>
            </a:extLst>
          </p:cNvPr>
          <p:cNvCxnSpPr>
            <a:cxnSpLocks/>
            <a:stCxn id="76" idx="2"/>
            <a:endCxn id="77" idx="0"/>
          </p:cNvCxnSpPr>
          <p:nvPr/>
        </p:nvCxnSpPr>
        <p:spPr>
          <a:xfrm>
            <a:off x="3478563" y="1695639"/>
            <a:ext cx="732027" cy="1492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1C714709-68E9-4013-A5C5-484696CC0AD5}"/>
              </a:ext>
            </a:extLst>
          </p:cNvPr>
          <p:cNvCxnSpPr>
            <a:cxnSpLocks/>
            <a:stCxn id="77" idx="2"/>
            <a:endCxn id="78" idx="0"/>
          </p:cNvCxnSpPr>
          <p:nvPr/>
        </p:nvCxnSpPr>
        <p:spPr>
          <a:xfrm flipH="1">
            <a:off x="3456660" y="2159219"/>
            <a:ext cx="753930" cy="1387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C2E4368C-F4AF-4E3E-8758-0F5877091B72}"/>
              </a:ext>
            </a:extLst>
          </p:cNvPr>
          <p:cNvSpPr/>
          <p:nvPr/>
        </p:nvSpPr>
        <p:spPr>
          <a:xfrm>
            <a:off x="2754490" y="1848443"/>
            <a:ext cx="939101" cy="314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en-US" altLang="ko-KR" dirty="0" err="1">
                <a:solidFill>
                  <a:schemeClr val="tx1"/>
                </a:solidFill>
              </a:rPr>
              <a:t>devel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1426DC13-B933-40F2-8675-484490A0DEF5}"/>
              </a:ext>
            </a:extLst>
          </p:cNvPr>
          <p:cNvSpPr/>
          <p:nvPr/>
        </p:nvSpPr>
        <p:spPr>
          <a:xfrm>
            <a:off x="1766520" y="1847327"/>
            <a:ext cx="939101" cy="314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/build/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8B9F6D2F-7F78-4244-8925-841AC629BDC0}"/>
              </a:ext>
            </a:extLst>
          </p:cNvPr>
          <p:cNvCxnSpPr>
            <a:stCxn id="113" idx="0"/>
            <a:endCxn id="76" idx="2"/>
          </p:cNvCxnSpPr>
          <p:nvPr/>
        </p:nvCxnSpPr>
        <p:spPr>
          <a:xfrm flipV="1">
            <a:off x="2236071" y="1695639"/>
            <a:ext cx="1242492" cy="1516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9E60BF3B-16DF-462D-BADC-D3DE4A57B02A}"/>
              </a:ext>
            </a:extLst>
          </p:cNvPr>
          <p:cNvCxnSpPr>
            <a:cxnSpLocks/>
            <a:stCxn id="112" idx="0"/>
            <a:endCxn id="76" idx="2"/>
          </p:cNvCxnSpPr>
          <p:nvPr/>
        </p:nvCxnSpPr>
        <p:spPr>
          <a:xfrm flipV="1">
            <a:off x="3224041" y="1695639"/>
            <a:ext cx="254522" cy="1528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제목 1">
            <a:extLst>
              <a:ext uri="{FF2B5EF4-FFF2-40B4-BE49-F238E27FC236}">
                <a16:creationId xmlns:a16="http://schemas.microsoft.com/office/drawing/2014/main" id="{0832F327-E4E3-4DD1-8B95-A121EF7098EE}"/>
              </a:ext>
            </a:extLst>
          </p:cNvPr>
          <p:cNvSpPr txBox="1">
            <a:spLocks/>
          </p:cNvSpPr>
          <p:nvPr/>
        </p:nvSpPr>
        <p:spPr>
          <a:xfrm>
            <a:off x="292100" y="7099300"/>
            <a:ext cx="11729130" cy="2438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028" name="Picture 4" descr="Gazebo">
            <a:extLst>
              <a:ext uri="{FF2B5EF4-FFF2-40B4-BE49-F238E27FC236}">
                <a16:creationId xmlns:a16="http://schemas.microsoft.com/office/drawing/2014/main" id="{3F4B805D-9B75-4741-AC4F-70ED31945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8447" y="1222836"/>
            <a:ext cx="819708" cy="1008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ADF8913B-4DCD-4466-8697-1104DF5D3A83}"/>
              </a:ext>
            </a:extLst>
          </p:cNvPr>
          <p:cNvSpPr txBox="1"/>
          <p:nvPr/>
        </p:nvSpPr>
        <p:spPr>
          <a:xfrm>
            <a:off x="10203645" y="2935412"/>
            <a:ext cx="945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>
                <a:latin typeface="+mj-ea"/>
                <a:ea typeface="+mj-ea"/>
                <a:cs typeface="Arial Black" panose="020B0604020202020204" pitchFamily="34" charset="0"/>
              </a:rPr>
              <a:t>RQT</a:t>
            </a:r>
            <a:endParaRPr kumimoji="1" lang="en-US" altLang="ko-Kore-KR" sz="2800" dirty="0">
              <a:latin typeface="+mj-ea"/>
              <a:ea typeface="+mj-ea"/>
              <a:cs typeface="Arial Black" panose="020B0604020202020204" pitchFamily="34" charset="0"/>
            </a:endParaRPr>
          </a:p>
        </p:txBody>
      </p:sp>
      <p:pic>
        <p:nvPicPr>
          <p:cNvPr id="1030" name="Picture 6" descr="GitHub - ros-visualization/rviz: ROS 3D Robot Visualizer">
            <a:extLst>
              <a:ext uri="{FF2B5EF4-FFF2-40B4-BE49-F238E27FC236}">
                <a16:creationId xmlns:a16="http://schemas.microsoft.com/office/drawing/2014/main" id="{F81D91D8-C546-49EB-8B74-96AA25426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1655" y="2266551"/>
            <a:ext cx="1092461" cy="67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타원 140">
            <a:extLst>
              <a:ext uri="{FF2B5EF4-FFF2-40B4-BE49-F238E27FC236}">
                <a16:creationId xmlns:a16="http://schemas.microsoft.com/office/drawing/2014/main" id="{0F1B7AA9-544C-4F46-8B92-B415C2C8F3BF}"/>
              </a:ext>
            </a:extLst>
          </p:cNvPr>
          <p:cNvSpPr/>
          <p:nvPr/>
        </p:nvSpPr>
        <p:spPr>
          <a:xfrm>
            <a:off x="820989" y="4993639"/>
            <a:ext cx="863684" cy="49244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Nodes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8C310069-8011-4116-879D-C826AF81F8D6}"/>
              </a:ext>
            </a:extLst>
          </p:cNvPr>
          <p:cNvSpPr/>
          <p:nvPr/>
        </p:nvSpPr>
        <p:spPr>
          <a:xfrm>
            <a:off x="1477885" y="4180169"/>
            <a:ext cx="1191476" cy="66710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Master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967B8510-300D-40DD-BEC7-6DC8902D108F}"/>
              </a:ext>
            </a:extLst>
          </p:cNvPr>
          <p:cNvSpPr/>
          <p:nvPr/>
        </p:nvSpPr>
        <p:spPr>
          <a:xfrm>
            <a:off x="1923117" y="4989472"/>
            <a:ext cx="863684" cy="49244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Nodes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97B1ED8E-F8DD-44F9-A3AD-070D9BD08C47}"/>
              </a:ext>
            </a:extLst>
          </p:cNvPr>
          <p:cNvCxnSpPr>
            <a:cxnSpLocks/>
            <a:stCxn id="141" idx="7"/>
            <a:endCxn id="142" idx="4"/>
          </p:cNvCxnSpPr>
          <p:nvPr/>
        </p:nvCxnSpPr>
        <p:spPr>
          <a:xfrm flipV="1">
            <a:off x="1558189" y="4847271"/>
            <a:ext cx="515434" cy="2184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F563F7F9-0156-4ADA-B745-4CE3A4E59C3F}"/>
              </a:ext>
            </a:extLst>
          </p:cNvPr>
          <p:cNvCxnSpPr>
            <a:cxnSpLocks/>
            <a:stCxn id="147" idx="0"/>
            <a:endCxn id="142" idx="4"/>
          </p:cNvCxnSpPr>
          <p:nvPr/>
        </p:nvCxnSpPr>
        <p:spPr>
          <a:xfrm flipH="1" flipV="1">
            <a:off x="2073623" y="4847271"/>
            <a:ext cx="281336" cy="1422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FE2C0F6A-54F6-4A68-B5B8-803D90C036B1}"/>
              </a:ext>
            </a:extLst>
          </p:cNvPr>
          <p:cNvCxnSpPr>
            <a:cxnSpLocks/>
            <a:stCxn id="141" idx="6"/>
            <a:endCxn id="147" idx="2"/>
          </p:cNvCxnSpPr>
          <p:nvPr/>
        </p:nvCxnSpPr>
        <p:spPr>
          <a:xfrm flipV="1">
            <a:off x="1684673" y="5235694"/>
            <a:ext cx="238444" cy="41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219EC73E-E9E7-4E67-9AB7-AB4DC36D24D7}"/>
              </a:ext>
            </a:extLst>
          </p:cNvPr>
          <p:cNvCxnSpPr>
            <a:cxnSpLocks/>
            <a:stCxn id="142" idx="0"/>
            <a:endCxn id="11" idx="3"/>
          </p:cNvCxnSpPr>
          <p:nvPr/>
        </p:nvCxnSpPr>
        <p:spPr>
          <a:xfrm flipV="1">
            <a:off x="2073623" y="3923723"/>
            <a:ext cx="405306" cy="2564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127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 descr="폴더">
            <a:extLst>
              <a:ext uri="{FF2B5EF4-FFF2-40B4-BE49-F238E27FC236}">
                <a16:creationId xmlns:a16="http://schemas.microsoft.com/office/drawing/2014/main" id="{E2B10DCD-B613-4AFC-80C5-05E33A9C0D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08661" y="725160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93578" y="74363"/>
            <a:ext cx="118464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600" b="1" dirty="0">
                <a:solidFill>
                  <a:schemeClr val="accent4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What is ROS pkg? </a:t>
            </a:r>
          </a:p>
          <a:p>
            <a:r>
              <a:rPr kumimoji="1" lang="en-US" altLang="ko-KR" sz="1600" b="1" dirty="0">
                <a:solidFill>
                  <a:schemeClr val="accent4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Structure of catkin workspace, concept of ROS package, package building with </a:t>
            </a:r>
            <a:r>
              <a:rPr kumimoji="1" lang="en-US" altLang="ko-KR" sz="1600" b="1" dirty="0" err="1">
                <a:solidFill>
                  <a:schemeClr val="accent4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Cmake</a:t>
            </a:r>
            <a:endParaRPr kumimoji="1" lang="en-US" altLang="ko-Kore-KR" sz="1600" b="1" dirty="0">
              <a:solidFill>
                <a:schemeClr val="accent4">
                  <a:lumMod val="75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1/9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D871444-A825-46BE-B118-30D0FC749D4D}"/>
              </a:ext>
            </a:extLst>
          </p:cNvPr>
          <p:cNvSpPr txBox="1">
            <a:spLocks/>
          </p:cNvSpPr>
          <p:nvPr/>
        </p:nvSpPr>
        <p:spPr>
          <a:xfrm>
            <a:off x="139700" y="6946900"/>
            <a:ext cx="11729130" cy="18886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5" name="그래픽 64" descr="문서">
            <a:extLst>
              <a:ext uri="{FF2B5EF4-FFF2-40B4-BE49-F238E27FC236}">
                <a16:creationId xmlns:a16="http://schemas.microsoft.com/office/drawing/2014/main" id="{F414590F-0B9B-4B72-A21E-3734B81C8E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81657" y="4673342"/>
            <a:ext cx="622096" cy="523487"/>
          </a:xfrm>
          <a:prstGeom prst="rect">
            <a:avLst/>
          </a:prstGeom>
        </p:spPr>
      </p:pic>
      <p:pic>
        <p:nvPicPr>
          <p:cNvPr id="38" name="그래픽 37" descr="폴더">
            <a:extLst>
              <a:ext uri="{FF2B5EF4-FFF2-40B4-BE49-F238E27FC236}">
                <a16:creationId xmlns:a16="http://schemas.microsoft.com/office/drawing/2014/main" id="{D0874BBF-DF3B-46CB-82BA-8856FE65D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0513" y="2067297"/>
            <a:ext cx="657225" cy="738665"/>
          </a:xfrm>
          <a:prstGeom prst="rect">
            <a:avLst/>
          </a:prstGeom>
        </p:spPr>
      </p:pic>
      <p:sp>
        <p:nvSpPr>
          <p:cNvPr id="39" name="제목 1">
            <a:extLst>
              <a:ext uri="{FF2B5EF4-FFF2-40B4-BE49-F238E27FC236}">
                <a16:creationId xmlns:a16="http://schemas.microsoft.com/office/drawing/2014/main" id="{2081FB60-6A3F-45F8-A581-06EFC1A33673}"/>
              </a:ext>
            </a:extLst>
          </p:cNvPr>
          <p:cNvSpPr txBox="1">
            <a:spLocks/>
          </p:cNvSpPr>
          <p:nvPr/>
        </p:nvSpPr>
        <p:spPr>
          <a:xfrm>
            <a:off x="1561307" y="2359394"/>
            <a:ext cx="657225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/build</a:t>
            </a:r>
          </a:p>
        </p:txBody>
      </p:sp>
      <p:pic>
        <p:nvPicPr>
          <p:cNvPr id="42" name="그래픽 41" descr="폴더">
            <a:extLst>
              <a:ext uri="{FF2B5EF4-FFF2-40B4-BE49-F238E27FC236}">
                <a16:creationId xmlns:a16="http://schemas.microsoft.com/office/drawing/2014/main" id="{80A2448B-6506-45C2-BB86-5C4CFCFBC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7616" y="2067297"/>
            <a:ext cx="657225" cy="738665"/>
          </a:xfrm>
          <a:prstGeom prst="rect">
            <a:avLst/>
          </a:prstGeom>
        </p:spPr>
      </p:pic>
      <p:sp>
        <p:nvSpPr>
          <p:cNvPr id="43" name="제목 1">
            <a:extLst>
              <a:ext uri="{FF2B5EF4-FFF2-40B4-BE49-F238E27FC236}">
                <a16:creationId xmlns:a16="http://schemas.microsoft.com/office/drawing/2014/main" id="{6EA25169-2510-4331-8DD2-C0D456B03FFB}"/>
              </a:ext>
            </a:extLst>
          </p:cNvPr>
          <p:cNvSpPr txBox="1">
            <a:spLocks/>
          </p:cNvSpPr>
          <p:nvPr/>
        </p:nvSpPr>
        <p:spPr>
          <a:xfrm>
            <a:off x="4390317" y="2330819"/>
            <a:ext cx="657225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devel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4" name="그래픽 43" descr="폴더">
            <a:extLst>
              <a:ext uri="{FF2B5EF4-FFF2-40B4-BE49-F238E27FC236}">
                <a16:creationId xmlns:a16="http://schemas.microsoft.com/office/drawing/2014/main" id="{DBD7F041-338F-4F1E-B593-8EC59EBB6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8944" y="2067297"/>
            <a:ext cx="657225" cy="738665"/>
          </a:xfrm>
          <a:prstGeom prst="rect">
            <a:avLst/>
          </a:prstGeom>
        </p:spPr>
      </p:pic>
      <p:sp>
        <p:nvSpPr>
          <p:cNvPr id="45" name="제목 1">
            <a:extLst>
              <a:ext uri="{FF2B5EF4-FFF2-40B4-BE49-F238E27FC236}">
                <a16:creationId xmlns:a16="http://schemas.microsoft.com/office/drawing/2014/main" id="{8BDEB023-BEE3-4839-BE57-65C0DE85C6CA}"/>
              </a:ext>
            </a:extLst>
          </p:cNvPr>
          <p:cNvSpPr txBox="1">
            <a:spLocks/>
          </p:cNvSpPr>
          <p:nvPr/>
        </p:nvSpPr>
        <p:spPr>
          <a:xfrm>
            <a:off x="3048396" y="2359394"/>
            <a:ext cx="537369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en-US" altLang="ko-KR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src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E9B90FFF-586E-48DC-837A-2CBDA6B4DAAB}"/>
              </a:ext>
            </a:extLst>
          </p:cNvPr>
          <p:cNvCxnSpPr/>
          <p:nvPr/>
        </p:nvCxnSpPr>
        <p:spPr>
          <a:xfrm>
            <a:off x="6743700" y="909057"/>
            <a:ext cx="0" cy="56769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8" name="그래픽 47" descr="폴더">
            <a:extLst>
              <a:ext uri="{FF2B5EF4-FFF2-40B4-BE49-F238E27FC236}">
                <a16:creationId xmlns:a16="http://schemas.microsoft.com/office/drawing/2014/main" id="{763B2B89-50B6-4E83-8E17-3D23F65D67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94342" y="3307461"/>
            <a:ext cx="657225" cy="738665"/>
          </a:xfrm>
          <a:prstGeom prst="rect">
            <a:avLst/>
          </a:prstGeom>
        </p:spPr>
      </p:pic>
      <p:sp>
        <p:nvSpPr>
          <p:cNvPr id="49" name="제목 1">
            <a:extLst>
              <a:ext uri="{FF2B5EF4-FFF2-40B4-BE49-F238E27FC236}">
                <a16:creationId xmlns:a16="http://schemas.microsoft.com/office/drawing/2014/main" id="{95315EBE-9137-4DEE-95B8-F84FC740CC4F}"/>
              </a:ext>
            </a:extLst>
          </p:cNvPr>
          <p:cNvSpPr txBox="1">
            <a:spLocks/>
          </p:cNvSpPr>
          <p:nvPr/>
        </p:nvSpPr>
        <p:spPr>
          <a:xfrm>
            <a:off x="2313782" y="3580514"/>
            <a:ext cx="962808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/package1</a:t>
            </a:r>
          </a:p>
        </p:txBody>
      </p:sp>
      <p:pic>
        <p:nvPicPr>
          <p:cNvPr id="50" name="그래픽 49" descr="폴더">
            <a:extLst>
              <a:ext uri="{FF2B5EF4-FFF2-40B4-BE49-F238E27FC236}">
                <a16:creationId xmlns:a16="http://schemas.microsoft.com/office/drawing/2014/main" id="{967D7EE6-4D7D-48F5-A6FE-9127123C3C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00085" y="3304117"/>
            <a:ext cx="657225" cy="738665"/>
          </a:xfrm>
          <a:prstGeom prst="rect">
            <a:avLst/>
          </a:prstGeom>
        </p:spPr>
      </p:pic>
      <p:sp>
        <p:nvSpPr>
          <p:cNvPr id="51" name="제목 1">
            <a:extLst>
              <a:ext uri="{FF2B5EF4-FFF2-40B4-BE49-F238E27FC236}">
                <a16:creationId xmlns:a16="http://schemas.microsoft.com/office/drawing/2014/main" id="{102DBD21-31B2-49EB-9F1D-0C95DFC40F81}"/>
              </a:ext>
            </a:extLst>
          </p:cNvPr>
          <p:cNvSpPr txBox="1">
            <a:spLocks/>
          </p:cNvSpPr>
          <p:nvPr/>
        </p:nvSpPr>
        <p:spPr>
          <a:xfrm>
            <a:off x="3819525" y="3577170"/>
            <a:ext cx="962808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/package2</a:t>
            </a:r>
          </a:p>
        </p:txBody>
      </p:sp>
      <p:sp>
        <p:nvSpPr>
          <p:cNvPr id="52" name="제목 1">
            <a:extLst>
              <a:ext uri="{FF2B5EF4-FFF2-40B4-BE49-F238E27FC236}">
                <a16:creationId xmlns:a16="http://schemas.microsoft.com/office/drawing/2014/main" id="{262C9731-AAE5-4F7E-BD62-E037738470CD}"/>
              </a:ext>
            </a:extLst>
          </p:cNvPr>
          <p:cNvSpPr txBox="1">
            <a:spLocks/>
          </p:cNvSpPr>
          <p:nvPr/>
        </p:nvSpPr>
        <p:spPr>
          <a:xfrm>
            <a:off x="4111300" y="5015917"/>
            <a:ext cx="1133371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Cmakelists.txt</a:t>
            </a:r>
          </a:p>
        </p:txBody>
      </p:sp>
      <p:pic>
        <p:nvPicPr>
          <p:cNvPr id="53" name="그래픽 52" descr="문서">
            <a:extLst>
              <a:ext uri="{FF2B5EF4-FFF2-40B4-BE49-F238E27FC236}">
                <a16:creationId xmlns:a16="http://schemas.microsoft.com/office/drawing/2014/main" id="{C537E77C-E378-40E2-AD45-4C6327527F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15053" y="4673342"/>
            <a:ext cx="622096" cy="523487"/>
          </a:xfrm>
          <a:prstGeom prst="rect">
            <a:avLst/>
          </a:prstGeom>
        </p:spPr>
      </p:pic>
      <p:sp>
        <p:nvSpPr>
          <p:cNvPr id="54" name="제목 1">
            <a:extLst>
              <a:ext uri="{FF2B5EF4-FFF2-40B4-BE49-F238E27FC236}">
                <a16:creationId xmlns:a16="http://schemas.microsoft.com/office/drawing/2014/main" id="{AC9840E0-B097-4854-9BAF-D2191F05EBA9}"/>
              </a:ext>
            </a:extLst>
          </p:cNvPr>
          <p:cNvSpPr txBox="1">
            <a:spLocks/>
          </p:cNvSpPr>
          <p:nvPr/>
        </p:nvSpPr>
        <p:spPr>
          <a:xfrm>
            <a:off x="5444696" y="5015917"/>
            <a:ext cx="1133371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Package.xml</a:t>
            </a:r>
          </a:p>
        </p:txBody>
      </p:sp>
      <p:pic>
        <p:nvPicPr>
          <p:cNvPr id="55" name="그래픽 54" descr="폴더">
            <a:extLst>
              <a:ext uri="{FF2B5EF4-FFF2-40B4-BE49-F238E27FC236}">
                <a16:creationId xmlns:a16="http://schemas.microsoft.com/office/drawing/2014/main" id="{8AEF7548-7FCD-46A3-83B5-7206B32B6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9392" y="4581418"/>
            <a:ext cx="657225" cy="738665"/>
          </a:xfrm>
          <a:prstGeom prst="rect">
            <a:avLst/>
          </a:prstGeom>
        </p:spPr>
      </p:pic>
      <p:sp>
        <p:nvSpPr>
          <p:cNvPr id="56" name="제목 1">
            <a:extLst>
              <a:ext uri="{FF2B5EF4-FFF2-40B4-BE49-F238E27FC236}">
                <a16:creationId xmlns:a16="http://schemas.microsoft.com/office/drawing/2014/main" id="{2F10E4F2-6A11-4877-986C-C0CB4A74CDD7}"/>
              </a:ext>
            </a:extLst>
          </p:cNvPr>
          <p:cNvSpPr txBox="1">
            <a:spLocks/>
          </p:cNvSpPr>
          <p:nvPr/>
        </p:nvSpPr>
        <p:spPr>
          <a:xfrm>
            <a:off x="875507" y="4854471"/>
            <a:ext cx="737785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/include</a:t>
            </a:r>
          </a:p>
        </p:txBody>
      </p:sp>
      <p:pic>
        <p:nvPicPr>
          <p:cNvPr id="57" name="그래픽 56" descr="폴더">
            <a:extLst>
              <a:ext uri="{FF2B5EF4-FFF2-40B4-BE49-F238E27FC236}">
                <a16:creationId xmlns:a16="http://schemas.microsoft.com/office/drawing/2014/main" id="{7C4D0DDB-BA74-4620-B622-07F91B0D72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78180" y="4581418"/>
            <a:ext cx="657225" cy="738665"/>
          </a:xfrm>
          <a:prstGeom prst="rect">
            <a:avLst/>
          </a:prstGeom>
        </p:spPr>
      </p:pic>
      <p:sp>
        <p:nvSpPr>
          <p:cNvPr id="58" name="제목 1">
            <a:extLst>
              <a:ext uri="{FF2B5EF4-FFF2-40B4-BE49-F238E27FC236}">
                <a16:creationId xmlns:a16="http://schemas.microsoft.com/office/drawing/2014/main" id="{BFFD5C98-1922-4619-8BE6-D21B6D987814}"/>
              </a:ext>
            </a:extLst>
          </p:cNvPr>
          <p:cNvSpPr txBox="1">
            <a:spLocks/>
          </p:cNvSpPr>
          <p:nvPr/>
        </p:nvSpPr>
        <p:spPr>
          <a:xfrm>
            <a:off x="2178595" y="4854471"/>
            <a:ext cx="451410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en-US" altLang="ko-KR" sz="105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src</a:t>
            </a:r>
            <a:endParaRPr lang="en-US" altLang="ko-KR" sz="10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9" name="그래픽 58" descr="폴더">
            <a:extLst>
              <a:ext uri="{FF2B5EF4-FFF2-40B4-BE49-F238E27FC236}">
                <a16:creationId xmlns:a16="http://schemas.microsoft.com/office/drawing/2014/main" id="{8CD2B25E-6724-4472-BB7F-BF02B8A0B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7065" y="4581418"/>
            <a:ext cx="657225" cy="738665"/>
          </a:xfrm>
          <a:prstGeom prst="rect">
            <a:avLst/>
          </a:prstGeom>
        </p:spPr>
      </p:pic>
      <p:sp>
        <p:nvSpPr>
          <p:cNvPr id="60" name="제목 1">
            <a:extLst>
              <a:ext uri="{FF2B5EF4-FFF2-40B4-BE49-F238E27FC236}">
                <a16:creationId xmlns:a16="http://schemas.microsoft.com/office/drawing/2014/main" id="{B501DAF8-9A8E-41C9-BDBD-F00AE5327295}"/>
              </a:ext>
            </a:extLst>
          </p:cNvPr>
          <p:cNvSpPr txBox="1">
            <a:spLocks/>
          </p:cNvSpPr>
          <p:nvPr/>
        </p:nvSpPr>
        <p:spPr>
          <a:xfrm>
            <a:off x="3122230" y="4854471"/>
            <a:ext cx="657225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/launch</a:t>
            </a:r>
          </a:p>
        </p:txBody>
      </p:sp>
      <p:pic>
        <p:nvPicPr>
          <p:cNvPr id="61" name="그래픽 60" descr="문서">
            <a:extLst>
              <a:ext uri="{FF2B5EF4-FFF2-40B4-BE49-F238E27FC236}">
                <a16:creationId xmlns:a16="http://schemas.microsoft.com/office/drawing/2014/main" id="{434DAA91-836F-420F-8FEE-9D184A8959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8247" y="5961421"/>
            <a:ext cx="622096" cy="523487"/>
          </a:xfrm>
          <a:prstGeom prst="rect">
            <a:avLst/>
          </a:prstGeom>
        </p:spPr>
      </p:pic>
      <p:sp>
        <p:nvSpPr>
          <p:cNvPr id="62" name="제목 1">
            <a:extLst>
              <a:ext uri="{FF2B5EF4-FFF2-40B4-BE49-F238E27FC236}">
                <a16:creationId xmlns:a16="http://schemas.microsoft.com/office/drawing/2014/main" id="{2D618CAC-FBD0-40EC-BC8B-4B2A81486BCB}"/>
              </a:ext>
            </a:extLst>
          </p:cNvPr>
          <p:cNvSpPr txBox="1">
            <a:spLocks/>
          </p:cNvSpPr>
          <p:nvPr/>
        </p:nvSpPr>
        <p:spPr>
          <a:xfrm>
            <a:off x="507808" y="6344428"/>
            <a:ext cx="1367709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05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header.h</a:t>
            </a:r>
            <a:endParaRPr lang="en-US" altLang="ko-KR" sz="10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3" name="그래픽 62" descr="문서">
            <a:extLst>
              <a:ext uri="{FF2B5EF4-FFF2-40B4-BE49-F238E27FC236}">
                <a16:creationId xmlns:a16="http://schemas.microsoft.com/office/drawing/2014/main" id="{E2E4475D-5B07-4FF5-8A22-62D5EEA0D0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06171" y="5961421"/>
            <a:ext cx="622096" cy="523487"/>
          </a:xfrm>
          <a:prstGeom prst="rect">
            <a:avLst/>
          </a:prstGeom>
        </p:spPr>
      </p:pic>
      <p:sp>
        <p:nvSpPr>
          <p:cNvPr id="68" name="제목 1">
            <a:extLst>
              <a:ext uri="{FF2B5EF4-FFF2-40B4-BE49-F238E27FC236}">
                <a16:creationId xmlns:a16="http://schemas.microsoft.com/office/drawing/2014/main" id="{1AC73F4D-063E-48C5-8FC9-54C4D14A157E}"/>
              </a:ext>
            </a:extLst>
          </p:cNvPr>
          <p:cNvSpPr txBox="1">
            <a:spLocks/>
          </p:cNvSpPr>
          <p:nvPr/>
        </p:nvSpPr>
        <p:spPr>
          <a:xfrm>
            <a:off x="1744412" y="6345655"/>
            <a:ext cx="1367709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Node1.cpp</a:t>
            </a:r>
          </a:p>
        </p:txBody>
      </p:sp>
      <p:pic>
        <p:nvPicPr>
          <p:cNvPr id="69" name="그래픽 68" descr="문서">
            <a:extLst>
              <a:ext uri="{FF2B5EF4-FFF2-40B4-BE49-F238E27FC236}">
                <a16:creationId xmlns:a16="http://schemas.microsoft.com/office/drawing/2014/main" id="{E5144968-3B39-43A4-9235-A6343A9ABF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0214" y="5961421"/>
            <a:ext cx="622096" cy="523487"/>
          </a:xfrm>
          <a:prstGeom prst="rect">
            <a:avLst/>
          </a:prstGeom>
        </p:spPr>
      </p:pic>
      <p:sp>
        <p:nvSpPr>
          <p:cNvPr id="70" name="제목 1">
            <a:extLst>
              <a:ext uri="{FF2B5EF4-FFF2-40B4-BE49-F238E27FC236}">
                <a16:creationId xmlns:a16="http://schemas.microsoft.com/office/drawing/2014/main" id="{A988DBB9-A4AD-4F3D-8E38-B5FA6A88983B}"/>
              </a:ext>
            </a:extLst>
          </p:cNvPr>
          <p:cNvSpPr txBox="1">
            <a:spLocks/>
          </p:cNvSpPr>
          <p:nvPr/>
        </p:nvSpPr>
        <p:spPr>
          <a:xfrm>
            <a:off x="2508455" y="6345655"/>
            <a:ext cx="1367709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Node2.cpp</a:t>
            </a: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85BADD36-42DF-4E41-A585-537154177AD7}"/>
              </a:ext>
            </a:extLst>
          </p:cNvPr>
          <p:cNvCxnSpPr>
            <a:cxnSpLocks/>
            <a:stCxn id="38" idx="0"/>
            <a:endCxn id="5" idx="2"/>
          </p:cNvCxnSpPr>
          <p:nvPr/>
        </p:nvCxnSpPr>
        <p:spPr>
          <a:xfrm flipV="1">
            <a:off x="1889126" y="1639560"/>
            <a:ext cx="1376735" cy="4277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09480611-9231-494B-80A3-266D92FD137D}"/>
              </a:ext>
            </a:extLst>
          </p:cNvPr>
          <p:cNvCxnSpPr>
            <a:cxnSpLocks/>
            <a:stCxn id="44" idx="0"/>
            <a:endCxn id="5" idx="2"/>
          </p:cNvCxnSpPr>
          <p:nvPr/>
        </p:nvCxnSpPr>
        <p:spPr>
          <a:xfrm flipH="1" flipV="1">
            <a:off x="3265861" y="1639560"/>
            <a:ext cx="41696" cy="4277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629E2578-A241-4520-B8CA-6497AE770234}"/>
              </a:ext>
            </a:extLst>
          </p:cNvPr>
          <p:cNvCxnSpPr>
            <a:cxnSpLocks/>
            <a:stCxn id="42" idx="0"/>
            <a:endCxn id="5" idx="2"/>
          </p:cNvCxnSpPr>
          <p:nvPr/>
        </p:nvCxnSpPr>
        <p:spPr>
          <a:xfrm flipH="1" flipV="1">
            <a:off x="3265861" y="1639560"/>
            <a:ext cx="1440368" cy="4277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CDF12241-EAB1-4B85-A4E1-64F46266D4F6}"/>
              </a:ext>
            </a:extLst>
          </p:cNvPr>
          <p:cNvCxnSpPr>
            <a:stCxn id="48" idx="0"/>
            <a:endCxn id="44" idx="2"/>
          </p:cNvCxnSpPr>
          <p:nvPr/>
        </p:nvCxnSpPr>
        <p:spPr>
          <a:xfrm flipV="1">
            <a:off x="2722955" y="2805962"/>
            <a:ext cx="584602" cy="5014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0C686B57-B2E8-4758-A6CE-63C146883782}"/>
              </a:ext>
            </a:extLst>
          </p:cNvPr>
          <p:cNvCxnSpPr>
            <a:stCxn id="50" idx="0"/>
            <a:endCxn id="44" idx="2"/>
          </p:cNvCxnSpPr>
          <p:nvPr/>
        </p:nvCxnSpPr>
        <p:spPr>
          <a:xfrm flipH="1" flipV="1">
            <a:off x="3307557" y="2805962"/>
            <a:ext cx="921141" cy="4981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D4C817D9-6AB9-4EA8-B53B-E4CB86509631}"/>
              </a:ext>
            </a:extLst>
          </p:cNvPr>
          <p:cNvCxnSpPr>
            <a:cxnSpLocks/>
            <a:stCxn id="55" idx="0"/>
            <a:endCxn id="48" idx="2"/>
          </p:cNvCxnSpPr>
          <p:nvPr/>
        </p:nvCxnSpPr>
        <p:spPr>
          <a:xfrm flipV="1">
            <a:off x="1218005" y="4046126"/>
            <a:ext cx="1504950" cy="535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0CF3D0BD-48B7-4B6E-967C-6FBA398814AF}"/>
              </a:ext>
            </a:extLst>
          </p:cNvPr>
          <p:cNvCxnSpPr>
            <a:stCxn id="57" idx="0"/>
            <a:endCxn id="48" idx="2"/>
          </p:cNvCxnSpPr>
          <p:nvPr/>
        </p:nvCxnSpPr>
        <p:spPr>
          <a:xfrm flipV="1">
            <a:off x="2406793" y="4046126"/>
            <a:ext cx="316162" cy="535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207B1F16-5D37-4561-8C5B-6A2F8B67B88A}"/>
              </a:ext>
            </a:extLst>
          </p:cNvPr>
          <p:cNvCxnSpPr>
            <a:stCxn id="59" idx="0"/>
            <a:endCxn id="48" idx="2"/>
          </p:cNvCxnSpPr>
          <p:nvPr/>
        </p:nvCxnSpPr>
        <p:spPr>
          <a:xfrm flipH="1" flipV="1">
            <a:off x="2722955" y="4046126"/>
            <a:ext cx="722723" cy="535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957B5DA0-CCD2-477F-8AD7-8A7710BC85D6}"/>
              </a:ext>
            </a:extLst>
          </p:cNvPr>
          <p:cNvCxnSpPr>
            <a:stCxn id="65" idx="0"/>
            <a:endCxn id="48" idx="2"/>
          </p:cNvCxnSpPr>
          <p:nvPr/>
        </p:nvCxnSpPr>
        <p:spPr>
          <a:xfrm flipH="1" flipV="1">
            <a:off x="2722955" y="4046126"/>
            <a:ext cx="1869750" cy="6272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94EB78C3-B3D7-4A92-B242-BE38ACD64088}"/>
              </a:ext>
            </a:extLst>
          </p:cNvPr>
          <p:cNvCxnSpPr>
            <a:stCxn id="53" idx="0"/>
            <a:endCxn id="48" idx="2"/>
          </p:cNvCxnSpPr>
          <p:nvPr/>
        </p:nvCxnSpPr>
        <p:spPr>
          <a:xfrm flipH="1" flipV="1">
            <a:off x="2722955" y="4046126"/>
            <a:ext cx="3203146" cy="6272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06124B49-E7BD-4C74-BECB-C4175000F4D7}"/>
              </a:ext>
            </a:extLst>
          </p:cNvPr>
          <p:cNvCxnSpPr>
            <a:stCxn id="61" idx="0"/>
            <a:endCxn id="55" idx="2"/>
          </p:cNvCxnSpPr>
          <p:nvPr/>
        </p:nvCxnSpPr>
        <p:spPr>
          <a:xfrm flipV="1">
            <a:off x="859295" y="5320083"/>
            <a:ext cx="358710" cy="6413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D5F37D3A-FC9A-4D1D-9FFD-7EFCE349D485}"/>
              </a:ext>
            </a:extLst>
          </p:cNvPr>
          <p:cNvCxnSpPr>
            <a:stCxn id="63" idx="0"/>
            <a:endCxn id="57" idx="2"/>
          </p:cNvCxnSpPr>
          <p:nvPr/>
        </p:nvCxnSpPr>
        <p:spPr>
          <a:xfrm flipV="1">
            <a:off x="2117219" y="5320083"/>
            <a:ext cx="289574" cy="6413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365DB5F9-BC50-459E-AC80-F9735363BB38}"/>
              </a:ext>
            </a:extLst>
          </p:cNvPr>
          <p:cNvCxnSpPr>
            <a:stCxn id="69" idx="0"/>
            <a:endCxn id="57" idx="2"/>
          </p:cNvCxnSpPr>
          <p:nvPr/>
        </p:nvCxnSpPr>
        <p:spPr>
          <a:xfrm flipH="1" flipV="1">
            <a:off x="2406793" y="5320083"/>
            <a:ext cx="474469" cy="6413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그래픽 95" descr="문서">
            <a:extLst>
              <a:ext uri="{FF2B5EF4-FFF2-40B4-BE49-F238E27FC236}">
                <a16:creationId xmlns:a16="http://schemas.microsoft.com/office/drawing/2014/main" id="{3B3AECC4-F21D-40AD-AA14-CC7CF034B0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46875" y="5961421"/>
            <a:ext cx="622096" cy="523487"/>
          </a:xfrm>
          <a:prstGeom prst="rect">
            <a:avLst/>
          </a:prstGeom>
        </p:spPr>
      </p:pic>
      <p:sp>
        <p:nvSpPr>
          <p:cNvPr id="97" name="제목 1">
            <a:extLst>
              <a:ext uri="{FF2B5EF4-FFF2-40B4-BE49-F238E27FC236}">
                <a16:creationId xmlns:a16="http://schemas.microsoft.com/office/drawing/2014/main" id="{7514760D-8812-4EC4-A0AA-04D9041839C2}"/>
              </a:ext>
            </a:extLst>
          </p:cNvPr>
          <p:cNvSpPr txBox="1">
            <a:spLocks/>
          </p:cNvSpPr>
          <p:nvPr/>
        </p:nvSpPr>
        <p:spPr>
          <a:xfrm>
            <a:off x="3685116" y="6345655"/>
            <a:ext cx="1367709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05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name.launch</a:t>
            </a:r>
            <a:endParaRPr lang="en-US" altLang="ko-KR" sz="10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00E5E0C3-84D8-439D-80E9-1E52F3479DF4}"/>
              </a:ext>
            </a:extLst>
          </p:cNvPr>
          <p:cNvCxnSpPr>
            <a:stCxn id="59" idx="2"/>
            <a:endCxn id="96" idx="0"/>
          </p:cNvCxnSpPr>
          <p:nvPr/>
        </p:nvCxnSpPr>
        <p:spPr>
          <a:xfrm>
            <a:off x="3445678" y="5320083"/>
            <a:ext cx="612245" cy="6413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제목 1">
            <a:extLst>
              <a:ext uri="{FF2B5EF4-FFF2-40B4-BE49-F238E27FC236}">
                <a16:creationId xmlns:a16="http://schemas.microsoft.com/office/drawing/2014/main" id="{481A680B-DA09-409D-BC2E-D643A83D5D44}"/>
              </a:ext>
            </a:extLst>
          </p:cNvPr>
          <p:cNvSpPr txBox="1">
            <a:spLocks/>
          </p:cNvSpPr>
          <p:nvPr/>
        </p:nvSpPr>
        <p:spPr>
          <a:xfrm>
            <a:off x="2860675" y="1052035"/>
            <a:ext cx="815975" cy="4242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/Catkin</a:t>
            </a:r>
          </a:p>
          <a:p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ws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7" name="제목 1">
            <a:extLst>
              <a:ext uri="{FF2B5EF4-FFF2-40B4-BE49-F238E27FC236}">
                <a16:creationId xmlns:a16="http://schemas.microsoft.com/office/drawing/2014/main" id="{1EA5A2E4-CA65-435B-9339-0BC275D8D9B9}"/>
              </a:ext>
            </a:extLst>
          </p:cNvPr>
          <p:cNvSpPr txBox="1">
            <a:spLocks/>
          </p:cNvSpPr>
          <p:nvPr/>
        </p:nvSpPr>
        <p:spPr>
          <a:xfrm>
            <a:off x="139700" y="6946899"/>
            <a:ext cx="11729130" cy="24146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Ros pkg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란  노드들과 노드의 실행을 위한 정보들을 </a:t>
            </a:r>
            <a:r>
              <a:rPr lang="ko-KR" altLang="en-US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묶어놓은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집합입니다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b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catkin_ws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하위 디렉터리 및 소스파일의 기능 설명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 build,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src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devel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디렉터리가 최상위에 존재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src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디렉터리 하위에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packge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들이 존재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 package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밑에는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include,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src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launch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디렉터리가 존재한다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 Cmakelists.txt, package.xml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기능 및 무엇을 포함하는지 설명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헤더파일은 소스파일의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.h include </a:t>
            </a:r>
            <a:r>
              <a:rPr lang="ko-KR" altLang="en-US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할때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정의한 헤더파일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말그대로임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소스파일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(.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cpp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및 런치파일 설명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소스파일이 무엇으로 </a:t>
            </a:r>
            <a:r>
              <a:rPr lang="ko-KR" altLang="en-US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쓰일수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있는지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런치파일 태그 구조 및 구성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Cmake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통한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package build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방법 및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CMakelists.txt, package.xml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과의 의존성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catkin_make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catkin_build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차이 설명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catkin_make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catkin_ws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최상위 디렉터리에서만 작동하지만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catkin build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workspace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어느곳에서나 작동한다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또한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catkin build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catkin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build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package_name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옵션을 통해 특정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pkg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만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build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할 수 있으며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catkin clean, catkin list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등의 옵션도 사용할 수 있다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pic>
        <p:nvPicPr>
          <p:cNvPr id="118" name="그래픽 117" descr="폴더">
            <a:extLst>
              <a:ext uri="{FF2B5EF4-FFF2-40B4-BE49-F238E27FC236}">
                <a16:creationId xmlns:a16="http://schemas.microsoft.com/office/drawing/2014/main" id="{4B992566-D830-4F77-B621-53C0A3685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0508" y="1129010"/>
            <a:ext cx="914400" cy="914400"/>
          </a:xfrm>
          <a:prstGeom prst="rect">
            <a:avLst/>
          </a:prstGeom>
        </p:spPr>
      </p:pic>
      <p:sp>
        <p:nvSpPr>
          <p:cNvPr id="119" name="제목 1">
            <a:extLst>
              <a:ext uri="{FF2B5EF4-FFF2-40B4-BE49-F238E27FC236}">
                <a16:creationId xmlns:a16="http://schemas.microsoft.com/office/drawing/2014/main" id="{C9B59B2A-4810-46BD-AFF8-CF8AEB96372A}"/>
              </a:ext>
            </a:extLst>
          </p:cNvPr>
          <p:cNvSpPr txBox="1">
            <a:spLocks/>
          </p:cNvSpPr>
          <p:nvPr/>
        </p:nvSpPr>
        <p:spPr>
          <a:xfrm>
            <a:off x="8684208" y="935377"/>
            <a:ext cx="1507539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Pkg create</a:t>
            </a:r>
          </a:p>
        </p:txBody>
      </p:sp>
      <p:sp>
        <p:nvSpPr>
          <p:cNvPr id="120" name="제목 1">
            <a:extLst>
              <a:ext uri="{FF2B5EF4-FFF2-40B4-BE49-F238E27FC236}">
                <a16:creationId xmlns:a16="http://schemas.microsoft.com/office/drawing/2014/main" id="{6E5267EF-68F6-4098-A67B-CEA2DA6F5D76}"/>
              </a:ext>
            </a:extLst>
          </p:cNvPr>
          <p:cNvSpPr txBox="1">
            <a:spLocks/>
          </p:cNvSpPr>
          <p:nvPr/>
        </p:nvSpPr>
        <p:spPr>
          <a:xfrm>
            <a:off x="6966877" y="1834378"/>
            <a:ext cx="5060257" cy="3950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 algn="l">
              <a:buAutoNum type="arabicParenR"/>
            </a:pPr>
            <a:r>
              <a:rPr lang="en-US" altLang="ko-KR" sz="11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catkin_create_pkg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1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pkg_name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[depend1] [depend2] [depend3] […]</a:t>
            </a:r>
          </a:p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in /</a:t>
            </a:r>
            <a:r>
              <a:rPr lang="en-US" altLang="ko-KR" sz="11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catkin_ws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en-US" altLang="ko-KR" sz="11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src</a:t>
            </a:r>
            <a:endParaRPr lang="en-US" altLang="ko-KR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1" name="제목 1">
            <a:extLst>
              <a:ext uri="{FF2B5EF4-FFF2-40B4-BE49-F238E27FC236}">
                <a16:creationId xmlns:a16="http://schemas.microsoft.com/office/drawing/2014/main" id="{06CD8DBF-FB1B-4DA8-A435-C3E77C123486}"/>
              </a:ext>
            </a:extLst>
          </p:cNvPr>
          <p:cNvSpPr txBox="1">
            <a:spLocks/>
          </p:cNvSpPr>
          <p:nvPr/>
        </p:nvSpPr>
        <p:spPr>
          <a:xfrm>
            <a:off x="9076946" y="5488646"/>
            <a:ext cx="807615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Build </a:t>
            </a:r>
          </a:p>
        </p:txBody>
      </p:sp>
      <p:sp>
        <p:nvSpPr>
          <p:cNvPr id="122" name="제목 1">
            <a:extLst>
              <a:ext uri="{FF2B5EF4-FFF2-40B4-BE49-F238E27FC236}">
                <a16:creationId xmlns:a16="http://schemas.microsoft.com/office/drawing/2014/main" id="{25C0F562-20BA-4991-83A4-F8A13B59A3E7}"/>
              </a:ext>
            </a:extLst>
          </p:cNvPr>
          <p:cNvSpPr txBox="1">
            <a:spLocks/>
          </p:cNvSpPr>
          <p:nvPr/>
        </p:nvSpPr>
        <p:spPr>
          <a:xfrm>
            <a:off x="6966877" y="1529151"/>
            <a:ext cx="1281661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Catkin_ws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src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26" name="그래픽 125" descr="문서">
            <a:extLst>
              <a:ext uri="{FF2B5EF4-FFF2-40B4-BE49-F238E27FC236}">
                <a16:creationId xmlns:a16="http://schemas.microsoft.com/office/drawing/2014/main" id="{EB779FDC-748D-4B36-8B29-479DAB0766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40792" y="4421511"/>
            <a:ext cx="622096" cy="523487"/>
          </a:xfrm>
          <a:prstGeom prst="rect">
            <a:avLst/>
          </a:prstGeom>
        </p:spPr>
      </p:pic>
      <p:sp>
        <p:nvSpPr>
          <p:cNvPr id="127" name="제목 1">
            <a:extLst>
              <a:ext uri="{FF2B5EF4-FFF2-40B4-BE49-F238E27FC236}">
                <a16:creationId xmlns:a16="http://schemas.microsoft.com/office/drawing/2014/main" id="{059F5F81-8982-49C3-AA95-52D22B68796E}"/>
              </a:ext>
            </a:extLst>
          </p:cNvPr>
          <p:cNvSpPr txBox="1">
            <a:spLocks/>
          </p:cNvSpPr>
          <p:nvPr/>
        </p:nvSpPr>
        <p:spPr>
          <a:xfrm>
            <a:off x="6970435" y="4764086"/>
            <a:ext cx="1133371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Publisher.cpp</a:t>
            </a:r>
          </a:p>
        </p:txBody>
      </p:sp>
      <p:pic>
        <p:nvPicPr>
          <p:cNvPr id="128" name="그래픽 127" descr="문서">
            <a:extLst>
              <a:ext uri="{FF2B5EF4-FFF2-40B4-BE49-F238E27FC236}">
                <a16:creationId xmlns:a16="http://schemas.microsoft.com/office/drawing/2014/main" id="{0BC0C6CC-5C33-4159-8764-EF40419179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47311" y="2243687"/>
            <a:ext cx="622096" cy="523487"/>
          </a:xfrm>
          <a:prstGeom prst="rect">
            <a:avLst/>
          </a:prstGeom>
        </p:spPr>
      </p:pic>
      <p:sp>
        <p:nvSpPr>
          <p:cNvPr id="129" name="제목 1">
            <a:extLst>
              <a:ext uri="{FF2B5EF4-FFF2-40B4-BE49-F238E27FC236}">
                <a16:creationId xmlns:a16="http://schemas.microsoft.com/office/drawing/2014/main" id="{50DEFCF5-E747-468D-AA39-89040B6B3120}"/>
              </a:ext>
            </a:extLst>
          </p:cNvPr>
          <p:cNvSpPr txBox="1">
            <a:spLocks/>
          </p:cNvSpPr>
          <p:nvPr/>
        </p:nvSpPr>
        <p:spPr>
          <a:xfrm>
            <a:off x="7076954" y="2586262"/>
            <a:ext cx="1133371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Package.xml</a:t>
            </a:r>
          </a:p>
        </p:txBody>
      </p:sp>
      <p:sp>
        <p:nvSpPr>
          <p:cNvPr id="130" name="제목 1">
            <a:extLst>
              <a:ext uri="{FF2B5EF4-FFF2-40B4-BE49-F238E27FC236}">
                <a16:creationId xmlns:a16="http://schemas.microsoft.com/office/drawing/2014/main" id="{76C2847B-3418-4F87-8AEA-A0E6BC738A69}"/>
              </a:ext>
            </a:extLst>
          </p:cNvPr>
          <p:cNvSpPr txBox="1">
            <a:spLocks/>
          </p:cNvSpPr>
          <p:nvPr/>
        </p:nvSpPr>
        <p:spPr>
          <a:xfrm>
            <a:off x="6976570" y="2815046"/>
            <a:ext cx="5060257" cy="3950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2) After you do 1), /</a:t>
            </a:r>
            <a:r>
              <a:rPr lang="en-US" altLang="ko-KR" sz="11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src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/pkg, /</a:t>
            </a:r>
            <a:r>
              <a:rPr lang="en-US" altLang="ko-KR" sz="11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src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/pkg/package.xml will be created.</a:t>
            </a:r>
          </a:p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There are first-order dependencies information in package.xml</a:t>
            </a:r>
          </a:p>
        </p:txBody>
      </p:sp>
      <p:sp>
        <p:nvSpPr>
          <p:cNvPr id="131" name="제목 1">
            <a:extLst>
              <a:ext uri="{FF2B5EF4-FFF2-40B4-BE49-F238E27FC236}">
                <a16:creationId xmlns:a16="http://schemas.microsoft.com/office/drawing/2014/main" id="{9A521D61-E1FB-4162-A29F-6E53BBD6730A}"/>
              </a:ext>
            </a:extLst>
          </p:cNvPr>
          <p:cNvSpPr txBox="1">
            <a:spLocks/>
          </p:cNvSpPr>
          <p:nvPr/>
        </p:nvSpPr>
        <p:spPr>
          <a:xfrm>
            <a:off x="6921177" y="4979070"/>
            <a:ext cx="5060257" cy="3950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3) Indirect dependencies can be exist in many where such as </a:t>
            </a:r>
            <a:r>
              <a:rPr lang="en-US" altLang="ko-KR" sz="11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roscpp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en-US" altLang="ko-KR" sz="11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rospy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</a:p>
        </p:txBody>
      </p:sp>
      <p:pic>
        <p:nvPicPr>
          <p:cNvPr id="132" name="그래픽 131" descr="문서">
            <a:extLst>
              <a:ext uri="{FF2B5EF4-FFF2-40B4-BE49-F238E27FC236}">
                <a16:creationId xmlns:a16="http://schemas.microsoft.com/office/drawing/2014/main" id="{0FFD048F-3957-4674-935E-C6524C8FB7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32657" y="4421511"/>
            <a:ext cx="622096" cy="523487"/>
          </a:xfrm>
          <a:prstGeom prst="rect">
            <a:avLst/>
          </a:prstGeom>
        </p:spPr>
      </p:pic>
      <p:sp>
        <p:nvSpPr>
          <p:cNvPr id="133" name="제목 1">
            <a:extLst>
              <a:ext uri="{FF2B5EF4-FFF2-40B4-BE49-F238E27FC236}">
                <a16:creationId xmlns:a16="http://schemas.microsoft.com/office/drawing/2014/main" id="{A2749673-0E43-49EA-8C1D-991788E02550}"/>
              </a:ext>
            </a:extLst>
          </p:cNvPr>
          <p:cNvSpPr txBox="1">
            <a:spLocks/>
          </p:cNvSpPr>
          <p:nvPr/>
        </p:nvSpPr>
        <p:spPr>
          <a:xfrm>
            <a:off x="8016531" y="4770545"/>
            <a:ext cx="1133371" cy="253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Publisher.py</a:t>
            </a:r>
          </a:p>
        </p:txBody>
      </p:sp>
      <p:pic>
        <p:nvPicPr>
          <p:cNvPr id="125" name="그림 124">
            <a:extLst>
              <a:ext uri="{FF2B5EF4-FFF2-40B4-BE49-F238E27FC236}">
                <a16:creationId xmlns:a16="http://schemas.microsoft.com/office/drawing/2014/main" id="{728FFDFB-FE7F-4744-BD2B-B69DAAD80D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9804" y="3264632"/>
            <a:ext cx="5060256" cy="1071332"/>
          </a:xfrm>
          <a:prstGeom prst="rect">
            <a:avLst/>
          </a:prstGeom>
        </p:spPr>
      </p:pic>
      <p:sp>
        <p:nvSpPr>
          <p:cNvPr id="135" name="제목 1">
            <a:extLst>
              <a:ext uri="{FF2B5EF4-FFF2-40B4-BE49-F238E27FC236}">
                <a16:creationId xmlns:a16="http://schemas.microsoft.com/office/drawing/2014/main" id="{0EDE1F38-FFDE-4B0E-895B-B00BD60A35DF}"/>
              </a:ext>
            </a:extLst>
          </p:cNvPr>
          <p:cNvSpPr txBox="1">
            <a:spLocks/>
          </p:cNvSpPr>
          <p:nvPr/>
        </p:nvSpPr>
        <p:spPr>
          <a:xfrm>
            <a:off x="6998652" y="5779814"/>
            <a:ext cx="5060257" cy="3950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4) After All dependencies are kept, You can now build the package.</a:t>
            </a:r>
          </a:p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There are two ways of building : </a:t>
            </a:r>
            <a:r>
              <a:rPr lang="en-US" altLang="ko-KR" sz="11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catkin_make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&amp;  catkin build</a:t>
            </a:r>
          </a:p>
        </p:txBody>
      </p:sp>
      <p:sp>
        <p:nvSpPr>
          <p:cNvPr id="136" name="제목 1">
            <a:extLst>
              <a:ext uri="{FF2B5EF4-FFF2-40B4-BE49-F238E27FC236}">
                <a16:creationId xmlns:a16="http://schemas.microsoft.com/office/drawing/2014/main" id="{5B23A9FB-2649-459A-984E-86E5410DF0C1}"/>
              </a:ext>
            </a:extLst>
          </p:cNvPr>
          <p:cNvSpPr txBox="1">
            <a:spLocks/>
          </p:cNvSpPr>
          <p:nvPr/>
        </p:nvSpPr>
        <p:spPr>
          <a:xfrm>
            <a:off x="8163329" y="6296046"/>
            <a:ext cx="3010011" cy="2837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Catkin_make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  &lt;        Catkin build</a:t>
            </a:r>
          </a:p>
        </p:txBody>
      </p:sp>
      <p:pic>
        <p:nvPicPr>
          <p:cNvPr id="2049" name="그래픽 2048" descr="엄지척 기호">
            <a:extLst>
              <a:ext uri="{FF2B5EF4-FFF2-40B4-BE49-F238E27FC236}">
                <a16:creationId xmlns:a16="http://schemas.microsoft.com/office/drawing/2014/main" id="{DDF8719B-56B5-4A59-8E48-6B83AAFAD0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49284" y="6203486"/>
            <a:ext cx="437030" cy="43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433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93578" y="74363"/>
            <a:ext cx="118464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600" b="1" dirty="0">
                <a:solidFill>
                  <a:schemeClr val="accent4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What is ROS node?</a:t>
            </a: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1/9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955666" y="2221832"/>
            <a:ext cx="11729130" cy="4614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3C2E5B8-7189-4DE0-95C2-E4347A4DD1F7}"/>
              </a:ext>
            </a:extLst>
          </p:cNvPr>
          <p:cNvSpPr/>
          <p:nvPr/>
        </p:nvSpPr>
        <p:spPr>
          <a:xfrm>
            <a:off x="5089269" y="1752287"/>
            <a:ext cx="1460500" cy="115820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35A54E0-DB71-46B5-B3E1-C586F9638E91}"/>
              </a:ext>
            </a:extLst>
          </p:cNvPr>
          <p:cNvSpPr/>
          <p:nvPr/>
        </p:nvSpPr>
        <p:spPr>
          <a:xfrm>
            <a:off x="6458365" y="3843629"/>
            <a:ext cx="1460500" cy="115820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Node2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(Subscriber)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451474B-1083-40DF-9D31-FAFAAB72B500}"/>
              </a:ext>
            </a:extLst>
          </p:cNvPr>
          <p:cNvSpPr/>
          <p:nvPr/>
        </p:nvSpPr>
        <p:spPr>
          <a:xfrm>
            <a:off x="3847844" y="3842641"/>
            <a:ext cx="1460500" cy="115820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Node1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(Publisher)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E17AF755-CD94-449C-9A6F-7AEB2BA5E6C7}"/>
              </a:ext>
            </a:extLst>
          </p:cNvPr>
          <p:cNvSpPr txBox="1">
            <a:spLocks/>
          </p:cNvSpPr>
          <p:nvPr/>
        </p:nvSpPr>
        <p:spPr>
          <a:xfrm>
            <a:off x="139700" y="6858000"/>
            <a:ext cx="11729130" cy="26193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Ros node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정의는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ROS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실행될 수 있는 최소한의 프로세스이다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그럼 이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Node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 무엇을 할 수 있을까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Node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통해 토픽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서비스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액션 등의 메시지 통신이 가능하다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</a:p>
          <a:p>
            <a:pPr algn="l"/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통신이 가능하다는 것은 데이터를 주고받으며 속도를 전달하거나 위치정보를 전달 하는 등 로봇의 사용 및 조작이 가능하다는 의미이다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Node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와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Node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간에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MSG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주고받으며 통신을 </a:t>
            </a:r>
            <a:r>
              <a:rPr lang="ko-KR" altLang="en-US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하게되는데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그 방식은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Topic, Service, Action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있다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28600" indent="-228600" algn="l">
              <a:buAutoNum type="arabicParenR"/>
            </a:pP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Master node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구동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28600" indent="-228600" algn="l">
              <a:buAutoNum type="arabicParenR"/>
            </a:pP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Publisher, Subscriber node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구동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28600" indent="-228600" algn="l">
              <a:buAutoNum type="arabicParenR"/>
            </a:pP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Master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Subscriber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에게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Pub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정보 전달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28600" indent="-228600" algn="l">
              <a:buAutoNum type="arabicParenR"/>
            </a:pP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Sub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받은 정보를 토대로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Pub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에게 접속 요청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28600" indent="-228600" algn="l">
              <a:buAutoNum type="arabicParenR"/>
            </a:pP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Pub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Sub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에게 접속 응답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28600" indent="-228600" algn="l">
              <a:buAutoNum type="arabicParenR"/>
            </a:pP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TCP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방식으로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Pub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와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Sub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연결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연결전까지는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XMLRPC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방식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marL="228600" indent="-228600" algn="l">
              <a:buAutoNum type="arabicParenR"/>
            </a:pP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Pub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Sub node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msg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전달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70E6BE43-C2D2-45D4-B32B-3B42D9610980}"/>
              </a:ext>
            </a:extLst>
          </p:cNvPr>
          <p:cNvSpPr txBox="1">
            <a:spLocks/>
          </p:cNvSpPr>
          <p:nvPr/>
        </p:nvSpPr>
        <p:spPr>
          <a:xfrm>
            <a:off x="7060945" y="2007830"/>
            <a:ext cx="2978405" cy="5720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 algn="l">
              <a:buAutoNum type="arabicParenR"/>
            </a:pP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In workspace, run master node with</a:t>
            </a:r>
          </a:p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$ </a:t>
            </a:r>
            <a:r>
              <a:rPr lang="en-US" altLang="ko-KR" sz="11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roscore</a:t>
            </a:r>
            <a:endParaRPr lang="en-US" altLang="ko-KR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10D73466-8462-471A-B114-13DC5FBBC378}"/>
              </a:ext>
            </a:extLst>
          </p:cNvPr>
          <p:cNvSpPr txBox="1">
            <a:spLocks/>
          </p:cNvSpPr>
          <p:nvPr/>
        </p:nvSpPr>
        <p:spPr>
          <a:xfrm>
            <a:off x="4978607" y="2910494"/>
            <a:ext cx="1681823" cy="3950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URI = localhost:11311/</a:t>
            </a:r>
          </a:p>
          <a:p>
            <a:pPr algn="l"/>
            <a:endParaRPr lang="en-US" altLang="ko-KR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2070371F-4507-43C1-B251-55DE1909059D}"/>
              </a:ext>
            </a:extLst>
          </p:cNvPr>
          <p:cNvSpPr txBox="1">
            <a:spLocks/>
          </p:cNvSpPr>
          <p:nvPr/>
        </p:nvSpPr>
        <p:spPr>
          <a:xfrm>
            <a:off x="7985796" y="3843629"/>
            <a:ext cx="3263229" cy="5978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2) Run Node1, Node2 in each terminal with</a:t>
            </a:r>
          </a:p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$ </a:t>
            </a:r>
            <a:r>
              <a:rPr lang="en-US" altLang="ko-KR" sz="11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rosrun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1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pkg_name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1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node_name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</a:p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(caution : don’t add node_name.cpp or .</a:t>
            </a:r>
            <a:r>
              <a:rPr lang="en-US" altLang="ko-KR" sz="11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py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</p:txBody>
      </p:sp>
      <p:cxnSp>
        <p:nvCxnSpPr>
          <p:cNvPr id="4" name="연결선: 구부러짐 3">
            <a:extLst>
              <a:ext uri="{FF2B5EF4-FFF2-40B4-BE49-F238E27FC236}">
                <a16:creationId xmlns:a16="http://schemas.microsoft.com/office/drawing/2014/main" id="{C93C94CA-A639-43F3-9944-24BE60D72BD9}"/>
              </a:ext>
            </a:extLst>
          </p:cNvPr>
          <p:cNvCxnSpPr>
            <a:stCxn id="7" idx="0"/>
            <a:endCxn id="2" idx="6"/>
          </p:cNvCxnSpPr>
          <p:nvPr/>
        </p:nvCxnSpPr>
        <p:spPr>
          <a:xfrm rot="16200000" flipV="1">
            <a:off x="6113073" y="2768087"/>
            <a:ext cx="1512238" cy="638846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연결선: 구부러짐 5">
            <a:extLst>
              <a:ext uri="{FF2B5EF4-FFF2-40B4-BE49-F238E27FC236}">
                <a16:creationId xmlns:a16="http://schemas.microsoft.com/office/drawing/2014/main" id="{0DB8F25D-E1E3-4BC3-A5B2-AF173CE46306}"/>
              </a:ext>
            </a:extLst>
          </p:cNvPr>
          <p:cNvCxnSpPr>
            <a:stCxn id="8" idx="0"/>
            <a:endCxn id="2" idx="2"/>
          </p:cNvCxnSpPr>
          <p:nvPr/>
        </p:nvCxnSpPr>
        <p:spPr>
          <a:xfrm rot="5400000" flipH="1" flipV="1">
            <a:off x="4078056" y="2831429"/>
            <a:ext cx="1511250" cy="511175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00944134-4D59-4E10-ACA4-1487CFCDA1D7}"/>
              </a:ext>
            </a:extLst>
          </p:cNvPr>
          <p:cNvCxnSpPr>
            <a:stCxn id="2" idx="4"/>
            <a:endCxn id="7" idx="2"/>
          </p:cNvCxnSpPr>
          <p:nvPr/>
        </p:nvCxnSpPr>
        <p:spPr>
          <a:xfrm rot="16200000" flipH="1">
            <a:off x="5382823" y="3347190"/>
            <a:ext cx="1512239" cy="638846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D1A4043-FB44-4C13-A1CF-3FE1973ABE65}"/>
              </a:ext>
            </a:extLst>
          </p:cNvPr>
          <p:cNvCxnSpPr>
            <a:stCxn id="7" idx="2"/>
            <a:endCxn id="8" idx="6"/>
          </p:cNvCxnSpPr>
          <p:nvPr/>
        </p:nvCxnSpPr>
        <p:spPr>
          <a:xfrm flipH="1" flipV="1">
            <a:off x="5308344" y="4421745"/>
            <a:ext cx="1150021" cy="9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822A717-2462-4778-BF09-D56C07B219EB}"/>
              </a:ext>
            </a:extLst>
          </p:cNvPr>
          <p:cNvCxnSpPr>
            <a:stCxn id="8" idx="5"/>
            <a:endCxn id="7" idx="3"/>
          </p:cNvCxnSpPr>
          <p:nvPr/>
        </p:nvCxnSpPr>
        <p:spPr>
          <a:xfrm>
            <a:off x="5094459" y="4831233"/>
            <a:ext cx="1577791" cy="9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D761BC3-1D19-4B70-86E8-3EDA7ABB7138}"/>
              </a:ext>
            </a:extLst>
          </p:cNvPr>
          <p:cNvCxnSpPr>
            <a:stCxn id="8" idx="6"/>
            <a:endCxn id="7" idx="2"/>
          </p:cNvCxnSpPr>
          <p:nvPr/>
        </p:nvCxnSpPr>
        <p:spPr>
          <a:xfrm>
            <a:off x="5308344" y="4421745"/>
            <a:ext cx="1150021" cy="9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제목 1">
            <a:extLst>
              <a:ext uri="{FF2B5EF4-FFF2-40B4-BE49-F238E27FC236}">
                <a16:creationId xmlns:a16="http://schemas.microsoft.com/office/drawing/2014/main" id="{488E403F-5E3E-477A-97FA-16A4B4D4E298}"/>
              </a:ext>
            </a:extLst>
          </p:cNvPr>
          <p:cNvSpPr txBox="1">
            <a:spLocks/>
          </p:cNvSpPr>
          <p:nvPr/>
        </p:nvSpPr>
        <p:spPr>
          <a:xfrm>
            <a:off x="1836071" y="2598373"/>
            <a:ext cx="3263229" cy="5978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Give information of pub node to Master</a:t>
            </a: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5DE2655D-23FE-42FC-B069-0B87DB1E4B4F}"/>
              </a:ext>
            </a:extLst>
          </p:cNvPr>
          <p:cNvSpPr txBox="1">
            <a:spLocks/>
          </p:cNvSpPr>
          <p:nvPr/>
        </p:nvSpPr>
        <p:spPr>
          <a:xfrm>
            <a:off x="7092700" y="2598373"/>
            <a:ext cx="3263229" cy="5978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Give information of sub node to Master</a:t>
            </a:r>
          </a:p>
        </p:txBody>
      </p:sp>
      <p:sp>
        <p:nvSpPr>
          <p:cNvPr id="31" name="제목 1">
            <a:extLst>
              <a:ext uri="{FF2B5EF4-FFF2-40B4-BE49-F238E27FC236}">
                <a16:creationId xmlns:a16="http://schemas.microsoft.com/office/drawing/2014/main" id="{7651C261-1B85-45F6-A077-4473AE6FC9CF}"/>
              </a:ext>
            </a:extLst>
          </p:cNvPr>
          <p:cNvSpPr txBox="1">
            <a:spLocks/>
          </p:cNvSpPr>
          <p:nvPr/>
        </p:nvSpPr>
        <p:spPr>
          <a:xfrm>
            <a:off x="5883354" y="3020052"/>
            <a:ext cx="3263229" cy="5978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Give information of pub node to sub node</a:t>
            </a:r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194DD5F2-F2C7-4A9C-B415-1F2AA2147AFD}"/>
              </a:ext>
            </a:extLst>
          </p:cNvPr>
          <p:cNvSpPr txBox="1">
            <a:spLocks/>
          </p:cNvSpPr>
          <p:nvPr/>
        </p:nvSpPr>
        <p:spPr>
          <a:xfrm>
            <a:off x="5192779" y="4406086"/>
            <a:ext cx="1555671" cy="2879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Connection request</a:t>
            </a:r>
          </a:p>
        </p:txBody>
      </p:sp>
      <p:sp>
        <p:nvSpPr>
          <p:cNvPr id="33" name="제목 1">
            <a:extLst>
              <a:ext uri="{FF2B5EF4-FFF2-40B4-BE49-F238E27FC236}">
                <a16:creationId xmlns:a16="http://schemas.microsoft.com/office/drawing/2014/main" id="{BFC1523E-197C-46D6-A58C-2CC162B1B199}"/>
              </a:ext>
            </a:extLst>
          </p:cNvPr>
          <p:cNvSpPr txBox="1">
            <a:spLocks/>
          </p:cNvSpPr>
          <p:nvPr/>
        </p:nvSpPr>
        <p:spPr>
          <a:xfrm>
            <a:off x="5192779" y="4779379"/>
            <a:ext cx="1555671" cy="2879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Connection response</a:t>
            </a:r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8411C73B-0B3F-43FA-AE49-9FA43C97A948}"/>
              </a:ext>
            </a:extLst>
          </p:cNvPr>
          <p:cNvSpPr txBox="1">
            <a:spLocks/>
          </p:cNvSpPr>
          <p:nvPr/>
        </p:nvSpPr>
        <p:spPr>
          <a:xfrm>
            <a:off x="3346401" y="5341893"/>
            <a:ext cx="5203746" cy="27085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 node is an executable that uses ROS to communicate with other nodes.</a:t>
            </a:r>
          </a:p>
        </p:txBody>
      </p:sp>
    </p:spTree>
    <p:extLst>
      <p:ext uri="{BB962C8B-B14F-4D97-AF65-F5344CB8AC3E}">
        <p14:creationId xmlns:p14="http://schemas.microsoft.com/office/powerpoint/2010/main" val="3395021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12" grpId="0"/>
      <p:bldP spid="13" grpId="0"/>
      <p:bldP spid="14" grpId="0"/>
      <p:bldP spid="28" grpId="0"/>
      <p:bldP spid="29" grpId="0"/>
      <p:bldP spid="31" grpId="0"/>
      <p:bldP spid="32" grpId="0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93578" y="74363"/>
            <a:ext cx="118464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600" b="1" dirty="0">
                <a:solidFill>
                  <a:schemeClr val="accent4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What is ROS msg?</a:t>
            </a: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1/9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D7D3EDDA-07E7-470B-B8C2-03EDDDF44D6E}"/>
              </a:ext>
            </a:extLst>
          </p:cNvPr>
          <p:cNvSpPr txBox="1">
            <a:spLocks/>
          </p:cNvSpPr>
          <p:nvPr/>
        </p:nvSpPr>
        <p:spPr>
          <a:xfrm>
            <a:off x="139700" y="6934200"/>
            <a:ext cx="11729130" cy="26955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Ros msg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란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Node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간의 통신을 할 때 전달하는 메시지다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말그대로 텍스트기반의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msg</a:t>
            </a:r>
          </a:p>
          <a:p>
            <a:pPr algn="l"/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이때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msg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전달하는 방식이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‘topic’, ‘service’, ‘action’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있다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Topic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은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Publisher, Subscriber node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간에 통신이 이루어지며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1:N, N:N, N:1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통신이 모두 가능하다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Topic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은 단방향이며 연속적이다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즉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한 방향으로만 가고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msg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전달됐다고 해서 끊기지 않고 계속해서 전달한다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또한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Topic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은 비동기성의 특징을 가진다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Service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Server, Client node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간에 통신이 이루어지며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topic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과 다르게 양방향이며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회성이고 동기식이다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서비스는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client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server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에게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service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요청하면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server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요청을 받고 목표를 달성하면 그 결과값을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client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에게 전달한 후에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service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종료된다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Action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은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Service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feedback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주는 과정을 추가한 것이다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즉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client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server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에게 요청을 하면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server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목표를 수행하는 과정에서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state msg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보낸다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이런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feedback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과정을 수행하다가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목표를 완수하면 결과값을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client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에게 전달한다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Action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은 이러한 특성때문에 </a:t>
            </a:r>
            <a:r>
              <a:rPr lang="ko-KR" altLang="en-US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장시간걸리는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결과물에서 사용하지만 사실 많이 사용하지않는다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Node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90%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이상이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Topic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방법으로 통신하며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Service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</a:t>
            </a:r>
            <a:r>
              <a:rPr lang="ko-KR" altLang="en-US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그다음순으로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사용한다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98CC6E0-6609-4339-A908-16315E579B4E}"/>
              </a:ext>
            </a:extLst>
          </p:cNvPr>
          <p:cNvSpPr/>
          <p:nvPr/>
        </p:nvSpPr>
        <p:spPr>
          <a:xfrm>
            <a:off x="6753640" y="4945396"/>
            <a:ext cx="1460500" cy="115820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EFAEB8C-ECBF-464B-B905-B1FFF76B0C50}"/>
              </a:ext>
            </a:extLst>
          </p:cNvPr>
          <p:cNvSpPr/>
          <p:nvPr/>
        </p:nvSpPr>
        <p:spPr>
          <a:xfrm>
            <a:off x="4143119" y="4944408"/>
            <a:ext cx="1460500" cy="115820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ED83AE7-3A92-4A02-A0BB-921D99493B8F}"/>
              </a:ext>
            </a:extLst>
          </p:cNvPr>
          <p:cNvSpPr txBox="1">
            <a:spLocks/>
          </p:cNvSpPr>
          <p:nvPr/>
        </p:nvSpPr>
        <p:spPr>
          <a:xfrm>
            <a:off x="292100" y="7010400"/>
            <a:ext cx="11729130" cy="26193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2BB7E02B-3B92-4BB1-B113-3009009DA7FA}"/>
              </a:ext>
            </a:extLst>
          </p:cNvPr>
          <p:cNvSpPr txBox="1">
            <a:spLocks/>
          </p:cNvSpPr>
          <p:nvPr/>
        </p:nvSpPr>
        <p:spPr>
          <a:xfrm>
            <a:off x="5731217" y="5056498"/>
            <a:ext cx="813056" cy="5720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Topic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  <a:p>
            <a:pPr algn="l"/>
            <a:endParaRPr lang="en-US" altLang="ko-KR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3BC13C84-E7B6-44E7-B72F-265D8B8CADD0}"/>
              </a:ext>
            </a:extLst>
          </p:cNvPr>
          <p:cNvSpPr txBox="1">
            <a:spLocks/>
          </p:cNvSpPr>
          <p:nvPr/>
        </p:nvSpPr>
        <p:spPr>
          <a:xfrm>
            <a:off x="4282166" y="5275573"/>
            <a:ext cx="1219584" cy="5720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Publisher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  <a:p>
            <a:pPr algn="l"/>
            <a:endParaRPr lang="en-US" altLang="ko-KR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784A0D39-7927-4194-AE08-A6101077CEC7}"/>
              </a:ext>
            </a:extLst>
          </p:cNvPr>
          <p:cNvSpPr txBox="1">
            <a:spLocks/>
          </p:cNvSpPr>
          <p:nvPr/>
        </p:nvSpPr>
        <p:spPr>
          <a:xfrm>
            <a:off x="6810661" y="5275573"/>
            <a:ext cx="1460499" cy="5720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Subscriber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  <a:p>
            <a:pPr algn="l"/>
            <a:endParaRPr lang="en-US" altLang="ko-KR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E622420-6389-4631-BB97-4D35D3A8CA21}"/>
              </a:ext>
            </a:extLst>
          </p:cNvPr>
          <p:cNvSpPr/>
          <p:nvPr/>
        </p:nvSpPr>
        <p:spPr>
          <a:xfrm>
            <a:off x="4487039" y="6064448"/>
            <a:ext cx="809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Node1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897607C-352F-403C-8B93-E7D694D6564A}"/>
              </a:ext>
            </a:extLst>
          </p:cNvPr>
          <p:cNvSpPr/>
          <p:nvPr/>
        </p:nvSpPr>
        <p:spPr>
          <a:xfrm>
            <a:off x="7078971" y="6067775"/>
            <a:ext cx="809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Node2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95095AD-8C7A-44A4-80D3-30B3625EF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44" y="497358"/>
            <a:ext cx="10775950" cy="11695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ROS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uses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a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simplified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messages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description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language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for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describing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the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data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values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aka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 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ea typeface="Helvetica Neue"/>
              </a:rPr>
              <a:t>messages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)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that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ROS 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ea typeface="Helvetica Neue"/>
              </a:rPr>
              <a:t>nodes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 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publish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.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This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description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makes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it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easy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for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ROS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tools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to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automatically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generate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source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code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for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the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message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type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in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several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target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languages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.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Message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descriptions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are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stored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in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 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Helvetica Neue"/>
              </a:rPr>
              <a:t>.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Helvetica Neue"/>
              </a:rPr>
              <a:t>msg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 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files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in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the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 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Helvetica Neue"/>
              </a:rPr>
              <a:t>msg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Helvetica Neue"/>
              </a:rPr>
              <a:t>/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 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subdirectory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of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a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ROS 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ea typeface="Helvetica Neue"/>
              </a:rPr>
              <a:t>package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.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There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are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two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parts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to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a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.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msg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file: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fields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and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constants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.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Fields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are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the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data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that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is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sent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inside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of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the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message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.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Constants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define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useful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values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that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can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be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used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to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interpret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those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fields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e.g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.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enum-like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constants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for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an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integer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value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).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4800258-011B-4E3B-8397-7555F5D93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44" y="1684086"/>
            <a:ext cx="7477125" cy="1657350"/>
          </a:xfrm>
          <a:prstGeom prst="rect">
            <a:avLst/>
          </a:prstGeom>
        </p:spPr>
      </p:pic>
      <p:sp>
        <p:nvSpPr>
          <p:cNvPr id="17" name="제목 1">
            <a:extLst>
              <a:ext uri="{FF2B5EF4-FFF2-40B4-BE49-F238E27FC236}">
                <a16:creationId xmlns:a16="http://schemas.microsoft.com/office/drawing/2014/main" id="{AA2F28FA-E4BE-4A39-AAC1-BC5224378B37}"/>
              </a:ext>
            </a:extLst>
          </p:cNvPr>
          <p:cNvSpPr txBox="1">
            <a:spLocks/>
          </p:cNvSpPr>
          <p:nvPr/>
        </p:nvSpPr>
        <p:spPr>
          <a:xfrm>
            <a:off x="3440389" y="3734032"/>
            <a:ext cx="5476479" cy="4670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How to send msg to nodes?</a:t>
            </a:r>
          </a:p>
          <a:p>
            <a:pPr algn="l"/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3ways of message sending : Topic, Service, Action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03F0BBD-D2A3-4B53-89D0-8A638C899896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>
            <a:off x="5603619" y="5523512"/>
            <a:ext cx="1150021" cy="9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제목 1">
            <a:extLst>
              <a:ext uri="{FF2B5EF4-FFF2-40B4-BE49-F238E27FC236}">
                <a16:creationId xmlns:a16="http://schemas.microsoft.com/office/drawing/2014/main" id="{A4E1E734-DDCA-4319-8497-4DC83AF9CFAF}"/>
              </a:ext>
            </a:extLst>
          </p:cNvPr>
          <p:cNvSpPr txBox="1">
            <a:spLocks/>
          </p:cNvSpPr>
          <p:nvPr/>
        </p:nvSpPr>
        <p:spPr>
          <a:xfrm>
            <a:off x="5677422" y="4436956"/>
            <a:ext cx="1110760" cy="5720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Service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  <a:p>
            <a:pPr algn="l"/>
            <a:endParaRPr lang="en-US" altLang="ko-KR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3584393B-8DC3-4BB1-97D9-AA5C48AA8F01}"/>
              </a:ext>
            </a:extLst>
          </p:cNvPr>
          <p:cNvSpPr txBox="1">
            <a:spLocks/>
          </p:cNvSpPr>
          <p:nvPr/>
        </p:nvSpPr>
        <p:spPr>
          <a:xfrm>
            <a:off x="4424917" y="5122277"/>
            <a:ext cx="922294" cy="5720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Server</a:t>
            </a:r>
            <a:endParaRPr lang="en-US" altLang="ko-KR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D69CA79C-44BD-484A-9E5F-24CC12D51135}"/>
              </a:ext>
            </a:extLst>
          </p:cNvPr>
          <p:cNvSpPr txBox="1">
            <a:spLocks/>
          </p:cNvSpPr>
          <p:nvPr/>
        </p:nvSpPr>
        <p:spPr>
          <a:xfrm>
            <a:off x="7013863" y="5287595"/>
            <a:ext cx="922294" cy="4067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Client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84DC9A0-063B-4C95-9494-D588013DF181}"/>
              </a:ext>
            </a:extLst>
          </p:cNvPr>
          <p:cNvCxnSpPr>
            <a:cxnSpLocks/>
          </p:cNvCxnSpPr>
          <p:nvPr/>
        </p:nvCxnSpPr>
        <p:spPr>
          <a:xfrm>
            <a:off x="5558771" y="5728289"/>
            <a:ext cx="125189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제목 1">
            <a:extLst>
              <a:ext uri="{FF2B5EF4-FFF2-40B4-BE49-F238E27FC236}">
                <a16:creationId xmlns:a16="http://schemas.microsoft.com/office/drawing/2014/main" id="{9FE778E9-31D6-4075-B79F-FB2086948892}"/>
              </a:ext>
            </a:extLst>
          </p:cNvPr>
          <p:cNvSpPr txBox="1">
            <a:spLocks/>
          </p:cNvSpPr>
          <p:nvPr/>
        </p:nvSpPr>
        <p:spPr>
          <a:xfrm>
            <a:off x="5729965" y="5728289"/>
            <a:ext cx="845717" cy="2564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Response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7899FA6-7875-4D6B-B718-8C7DB4490729}"/>
              </a:ext>
            </a:extLst>
          </p:cNvPr>
          <p:cNvCxnSpPr>
            <a:cxnSpLocks/>
          </p:cNvCxnSpPr>
          <p:nvPr/>
        </p:nvCxnSpPr>
        <p:spPr>
          <a:xfrm flipH="1" flipV="1">
            <a:off x="5537448" y="5312995"/>
            <a:ext cx="1257973" cy="67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제목 1">
            <a:extLst>
              <a:ext uri="{FF2B5EF4-FFF2-40B4-BE49-F238E27FC236}">
                <a16:creationId xmlns:a16="http://schemas.microsoft.com/office/drawing/2014/main" id="{D5D8A8A8-2E56-4961-9698-379F81AA78BA}"/>
              </a:ext>
            </a:extLst>
          </p:cNvPr>
          <p:cNvSpPr txBox="1">
            <a:spLocks/>
          </p:cNvSpPr>
          <p:nvPr/>
        </p:nvSpPr>
        <p:spPr>
          <a:xfrm>
            <a:off x="5749486" y="5087505"/>
            <a:ext cx="845717" cy="4001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Request </a:t>
            </a:r>
          </a:p>
          <a:p>
            <a:pPr algn="l"/>
            <a:endParaRPr lang="en-US" altLang="ko-KR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0" name="제목 1">
            <a:extLst>
              <a:ext uri="{FF2B5EF4-FFF2-40B4-BE49-F238E27FC236}">
                <a16:creationId xmlns:a16="http://schemas.microsoft.com/office/drawing/2014/main" id="{959874BB-7DFC-43FA-BB4C-646FDD1B9C51}"/>
              </a:ext>
            </a:extLst>
          </p:cNvPr>
          <p:cNvSpPr txBox="1">
            <a:spLocks/>
          </p:cNvSpPr>
          <p:nvPr/>
        </p:nvSpPr>
        <p:spPr>
          <a:xfrm>
            <a:off x="8293201" y="5045766"/>
            <a:ext cx="2240365" cy="8933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Topic 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Unidirectional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Asynchronous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Continuous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1:N, N:1, N:N communication</a:t>
            </a:r>
          </a:p>
        </p:txBody>
      </p:sp>
      <p:sp>
        <p:nvSpPr>
          <p:cNvPr id="42" name="제목 1">
            <a:extLst>
              <a:ext uri="{FF2B5EF4-FFF2-40B4-BE49-F238E27FC236}">
                <a16:creationId xmlns:a16="http://schemas.microsoft.com/office/drawing/2014/main" id="{3EF202B4-20A9-4346-A47B-DEEF7C3E2736}"/>
              </a:ext>
            </a:extLst>
          </p:cNvPr>
          <p:cNvSpPr txBox="1">
            <a:spLocks/>
          </p:cNvSpPr>
          <p:nvPr/>
        </p:nvSpPr>
        <p:spPr>
          <a:xfrm>
            <a:off x="2513057" y="5068214"/>
            <a:ext cx="2240365" cy="8933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Service 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Bidirectional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synchronous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One-time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End after response</a:t>
            </a:r>
          </a:p>
        </p:txBody>
      </p:sp>
      <p:sp>
        <p:nvSpPr>
          <p:cNvPr id="43" name="제목 1">
            <a:extLst>
              <a:ext uri="{FF2B5EF4-FFF2-40B4-BE49-F238E27FC236}">
                <a16:creationId xmlns:a16="http://schemas.microsoft.com/office/drawing/2014/main" id="{907DB5C8-E69D-4F8F-99D8-40247EED2480}"/>
              </a:ext>
            </a:extLst>
          </p:cNvPr>
          <p:cNvSpPr txBox="1">
            <a:spLocks/>
          </p:cNvSpPr>
          <p:nvPr/>
        </p:nvSpPr>
        <p:spPr>
          <a:xfrm>
            <a:off x="5672314" y="4445854"/>
            <a:ext cx="1110760" cy="5720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Action</a:t>
            </a:r>
          </a:p>
          <a:p>
            <a:pPr algn="l"/>
            <a:endParaRPr lang="en-US" altLang="ko-KR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4" name="제목 1">
            <a:extLst>
              <a:ext uri="{FF2B5EF4-FFF2-40B4-BE49-F238E27FC236}">
                <a16:creationId xmlns:a16="http://schemas.microsoft.com/office/drawing/2014/main" id="{82109DF5-3B84-489D-A739-A6E0B05960FF}"/>
              </a:ext>
            </a:extLst>
          </p:cNvPr>
          <p:cNvSpPr txBox="1">
            <a:spLocks/>
          </p:cNvSpPr>
          <p:nvPr/>
        </p:nvSpPr>
        <p:spPr>
          <a:xfrm>
            <a:off x="4387427" y="5134553"/>
            <a:ext cx="922294" cy="5720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5" name="제목 1">
            <a:extLst>
              <a:ext uri="{FF2B5EF4-FFF2-40B4-BE49-F238E27FC236}">
                <a16:creationId xmlns:a16="http://schemas.microsoft.com/office/drawing/2014/main" id="{1E96C9E8-56FA-4F06-8BF9-EAEBB726FB0D}"/>
              </a:ext>
            </a:extLst>
          </p:cNvPr>
          <p:cNvSpPr txBox="1">
            <a:spLocks/>
          </p:cNvSpPr>
          <p:nvPr/>
        </p:nvSpPr>
        <p:spPr>
          <a:xfrm>
            <a:off x="4431267" y="5252824"/>
            <a:ext cx="922294" cy="5720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Action</a:t>
            </a:r>
          </a:p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server</a:t>
            </a:r>
          </a:p>
        </p:txBody>
      </p:sp>
      <p:sp>
        <p:nvSpPr>
          <p:cNvPr id="46" name="제목 1">
            <a:extLst>
              <a:ext uri="{FF2B5EF4-FFF2-40B4-BE49-F238E27FC236}">
                <a16:creationId xmlns:a16="http://schemas.microsoft.com/office/drawing/2014/main" id="{024C07D3-50B0-47CE-9BD5-F309EA5D57A4}"/>
              </a:ext>
            </a:extLst>
          </p:cNvPr>
          <p:cNvSpPr txBox="1">
            <a:spLocks/>
          </p:cNvSpPr>
          <p:nvPr/>
        </p:nvSpPr>
        <p:spPr>
          <a:xfrm>
            <a:off x="7028819" y="5262021"/>
            <a:ext cx="922294" cy="5720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Action</a:t>
            </a:r>
          </a:p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Client</a:t>
            </a:r>
          </a:p>
        </p:txBody>
      </p:sp>
      <p:sp>
        <p:nvSpPr>
          <p:cNvPr id="48" name="제목 1">
            <a:extLst>
              <a:ext uri="{FF2B5EF4-FFF2-40B4-BE49-F238E27FC236}">
                <a16:creationId xmlns:a16="http://schemas.microsoft.com/office/drawing/2014/main" id="{667E8EE1-F8EA-457F-9CC0-495B65B6F04A}"/>
              </a:ext>
            </a:extLst>
          </p:cNvPr>
          <p:cNvSpPr txBox="1">
            <a:spLocks/>
          </p:cNvSpPr>
          <p:nvPr/>
        </p:nvSpPr>
        <p:spPr>
          <a:xfrm>
            <a:off x="8293200" y="5118092"/>
            <a:ext cx="2240365" cy="3693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Action :</a:t>
            </a:r>
          </a:p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asynchronous Service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F0C39A6B-4280-4AE1-BECC-E6F5E7677548}"/>
              </a:ext>
            </a:extLst>
          </p:cNvPr>
          <p:cNvCxnSpPr>
            <a:cxnSpLocks/>
          </p:cNvCxnSpPr>
          <p:nvPr/>
        </p:nvCxnSpPr>
        <p:spPr>
          <a:xfrm flipH="1">
            <a:off x="5255675" y="5036025"/>
            <a:ext cx="182805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제목 1">
            <a:extLst>
              <a:ext uri="{FF2B5EF4-FFF2-40B4-BE49-F238E27FC236}">
                <a16:creationId xmlns:a16="http://schemas.microsoft.com/office/drawing/2014/main" id="{6DA283C1-CB59-4F43-BBC8-7FF24F4F58A7}"/>
              </a:ext>
            </a:extLst>
          </p:cNvPr>
          <p:cNvSpPr txBox="1">
            <a:spLocks/>
          </p:cNvSpPr>
          <p:nvPr/>
        </p:nvSpPr>
        <p:spPr>
          <a:xfrm>
            <a:off x="5775680" y="4814216"/>
            <a:ext cx="710881" cy="2462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0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Request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31A522FB-E1C2-4521-99F7-FA63B6521B19}"/>
              </a:ext>
            </a:extLst>
          </p:cNvPr>
          <p:cNvCxnSpPr>
            <a:cxnSpLocks/>
          </p:cNvCxnSpPr>
          <p:nvPr/>
        </p:nvCxnSpPr>
        <p:spPr>
          <a:xfrm>
            <a:off x="5609969" y="5523512"/>
            <a:ext cx="1150021" cy="9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제목 1">
            <a:extLst>
              <a:ext uri="{FF2B5EF4-FFF2-40B4-BE49-F238E27FC236}">
                <a16:creationId xmlns:a16="http://schemas.microsoft.com/office/drawing/2014/main" id="{06B3C529-88E9-40AD-AF0A-873A02601664}"/>
              </a:ext>
            </a:extLst>
          </p:cNvPr>
          <p:cNvSpPr txBox="1">
            <a:spLocks/>
          </p:cNvSpPr>
          <p:nvPr/>
        </p:nvSpPr>
        <p:spPr>
          <a:xfrm>
            <a:off x="5755241" y="5310647"/>
            <a:ext cx="845717" cy="4001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Feedback</a:t>
            </a:r>
          </a:p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State 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1903CD90-90ED-4BBD-A23C-A741C4947914}"/>
              </a:ext>
            </a:extLst>
          </p:cNvPr>
          <p:cNvCxnSpPr>
            <a:cxnSpLocks/>
          </p:cNvCxnSpPr>
          <p:nvPr/>
        </p:nvCxnSpPr>
        <p:spPr>
          <a:xfrm>
            <a:off x="5558771" y="5724932"/>
            <a:ext cx="125189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제목 1">
            <a:extLst>
              <a:ext uri="{FF2B5EF4-FFF2-40B4-BE49-F238E27FC236}">
                <a16:creationId xmlns:a16="http://schemas.microsoft.com/office/drawing/2014/main" id="{A94077E4-C678-4D22-873E-C48A585D29CC}"/>
              </a:ext>
            </a:extLst>
          </p:cNvPr>
          <p:cNvSpPr txBox="1">
            <a:spLocks/>
          </p:cNvSpPr>
          <p:nvPr/>
        </p:nvSpPr>
        <p:spPr>
          <a:xfrm>
            <a:off x="5729965" y="5724932"/>
            <a:ext cx="845717" cy="2564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11974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/>
      <p:bldP spid="12" grpId="0"/>
      <p:bldP spid="14" grpId="0"/>
      <p:bldP spid="2" grpId="0"/>
      <p:bldP spid="3" grpId="0"/>
      <p:bldP spid="21" grpId="0"/>
      <p:bldP spid="22" grpId="0"/>
      <p:bldP spid="24" grpId="0"/>
      <p:bldP spid="28" grpId="0"/>
      <p:bldP spid="38" grpId="0"/>
      <p:bldP spid="40" grpId="0"/>
      <p:bldP spid="42" grpId="0"/>
      <p:bldP spid="43" grpId="0"/>
      <p:bldP spid="45" grpId="0"/>
      <p:bldP spid="46" grpId="0"/>
      <p:bldP spid="48" grpId="0"/>
      <p:bldP spid="52" grpId="0"/>
      <p:bldP spid="55" grpId="0"/>
      <p:bldP spid="5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93578" y="74363"/>
            <a:ext cx="118464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600" b="1" dirty="0">
                <a:solidFill>
                  <a:schemeClr val="accent4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ROS Command keys, convenient alias keys</a:t>
            </a: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1/9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251955" y="394624"/>
            <a:ext cx="11729130" cy="35340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roslanch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: Unlike </a:t>
            </a:r>
            <a:r>
              <a:rPr lang="en-US" altLang="ko-KR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rosrun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which runs only one node, all nodes set in the launch file are executed with ‘</a:t>
            </a:r>
            <a:r>
              <a:rPr lang="en-US" altLang="ko-KR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roslaunch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’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roscd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: </a:t>
            </a:r>
            <a:r>
              <a:rPr lang="en-US" altLang="ko-KR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+ cd (changed directory in ROS workspace)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ls : </a:t>
            </a:r>
            <a:r>
              <a:rPr lang="en-US" altLang="ko-KR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+ ls (list in ROS workspace)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Rosed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: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Rospack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: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param :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Rosdep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: 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582AB5E0-F5DD-4DA0-8B1F-B5B196B63B41}"/>
              </a:ext>
            </a:extLst>
          </p:cNvPr>
          <p:cNvSpPr txBox="1">
            <a:spLocks/>
          </p:cNvSpPr>
          <p:nvPr/>
        </p:nvSpPr>
        <p:spPr>
          <a:xfrm>
            <a:off x="149673" y="6852526"/>
            <a:ext cx="11729130" cy="18832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ROS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명령어들</a:t>
            </a:r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Ros run : 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한 개의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node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실행시킬 때 사용</a:t>
            </a:r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Roslanch</a:t>
            </a:r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Roscd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ls</a:t>
            </a:r>
          </a:p>
          <a:p>
            <a:pPr algn="l"/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Rosed</a:t>
            </a:r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Ros param</a:t>
            </a:r>
          </a:p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+++ </a:t>
            </a:r>
            <a:r>
              <a:rPr lang="ko-KR" altLang="en-US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그외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명령어들</a:t>
            </a:r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ADD56593-8F4D-478B-B1B1-83DC581DF395}"/>
              </a:ext>
            </a:extLst>
          </p:cNvPr>
          <p:cNvSpPr txBox="1">
            <a:spLocks/>
          </p:cNvSpPr>
          <p:nvPr/>
        </p:nvSpPr>
        <p:spPr>
          <a:xfrm>
            <a:off x="149673" y="346007"/>
            <a:ext cx="10178260" cy="9815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There are some useful commands in </a:t>
            </a:r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rosbash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such as ‘</a:t>
            </a:r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rosls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’, ‘</a:t>
            </a:r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roscd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’, ‘</a:t>
            </a:r>
            <a:r>
              <a:rPr lang="en-US" altLang="ko-KR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roslaunch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’</a:t>
            </a:r>
          </a:p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Let’s see the commands and know how to use it.</a:t>
            </a:r>
          </a:p>
          <a:p>
            <a:pPr algn="l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4702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93578" y="74363"/>
            <a:ext cx="118464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600" b="1" dirty="0">
                <a:solidFill>
                  <a:schemeClr val="accent4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Tools with ROS : Gazebo, RQT, </a:t>
            </a:r>
            <a:r>
              <a:rPr kumimoji="1" lang="en-US" altLang="ko-Kore-KR" sz="2600" b="1" dirty="0" err="1">
                <a:solidFill>
                  <a:schemeClr val="accent4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Rviz</a:t>
            </a:r>
            <a:endParaRPr kumimoji="1" lang="en-US" altLang="ko-Kore-KR" sz="2600" b="1" dirty="0">
              <a:solidFill>
                <a:schemeClr val="accent4">
                  <a:lumMod val="75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1/9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69A7F553-F1A6-4EAD-8AD6-601949DF6DB1}"/>
              </a:ext>
            </a:extLst>
          </p:cNvPr>
          <p:cNvSpPr txBox="1">
            <a:spLocks/>
          </p:cNvSpPr>
          <p:nvPr/>
        </p:nvSpPr>
        <p:spPr>
          <a:xfrm>
            <a:off x="139700" y="6934200"/>
            <a:ext cx="11729130" cy="26955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Gazebo :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오픈소스 기반의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3D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시뮬레이션 툴입니다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Gazebo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통해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Urdf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sdf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xacro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등의 로봇정보를 담은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xml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문서로 로봇의 동작을 </a:t>
            </a:r>
            <a:r>
              <a:rPr lang="ko-KR" altLang="en-US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시뮬레이션할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 있다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Unified Robot Description Format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인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URDF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로봇모델의 정보를 담은 규격서로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urdf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통해 로봇의 정보를 받아온다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또한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Ros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에서도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node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통하여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3D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시뮬레이터상에서 동작 시뮬레이션을 할 수 있다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RQT :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오픈소스 기반의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Node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정보 시각화 툴이다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RQT_graph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RQT_plot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이외에 다양한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plugin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통해 시각화 기능을 제공하며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ROS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node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간의 통신 과정을 </a:t>
            </a:r>
            <a:r>
              <a:rPr lang="ko-KR" altLang="en-US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시각화하여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노드 작동의 이해에 도움을 준다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Rviz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: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오픈소스 기반의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3D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시각화 툴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122" name="Picture 2" descr="Gazebo Simulation · PX4 Developer Guide">
            <a:extLst>
              <a:ext uri="{FF2B5EF4-FFF2-40B4-BE49-F238E27FC236}">
                <a16:creationId xmlns:a16="http://schemas.microsoft.com/office/drawing/2014/main" id="{F6E2713B-9A90-426C-B049-A12467264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38" y="1118761"/>
            <a:ext cx="3522164" cy="367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Gazebo">
            <a:extLst>
              <a:ext uri="{FF2B5EF4-FFF2-40B4-BE49-F238E27FC236}">
                <a16:creationId xmlns:a16="http://schemas.microsoft.com/office/drawing/2014/main" id="{B905E86C-81B9-406E-B5A2-BACE3F108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761" y="567153"/>
            <a:ext cx="573150" cy="663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래픽 10" descr="문서">
            <a:extLst>
              <a:ext uri="{FF2B5EF4-FFF2-40B4-BE49-F238E27FC236}">
                <a16:creationId xmlns:a16="http://schemas.microsoft.com/office/drawing/2014/main" id="{B549F354-0817-4309-9D4C-34CAA8270E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1642" y="4259445"/>
            <a:ext cx="622096" cy="523487"/>
          </a:xfrm>
          <a:prstGeom prst="rect">
            <a:avLst/>
          </a:prstGeom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7968B678-1456-4336-8893-AE07387E6289}"/>
              </a:ext>
            </a:extLst>
          </p:cNvPr>
          <p:cNvSpPr txBox="1">
            <a:spLocks/>
          </p:cNvSpPr>
          <p:nvPr/>
        </p:nvSpPr>
        <p:spPr>
          <a:xfrm>
            <a:off x="93578" y="4508617"/>
            <a:ext cx="3263229" cy="5978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Give robot model information</a:t>
            </a:r>
          </a:p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With package like </a:t>
            </a:r>
            <a:r>
              <a:rPr lang="en-US" altLang="ko-KR" sz="11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urdf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en-US" altLang="ko-KR" sz="11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sdf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(.xml)</a:t>
            </a: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8C3FB5AD-E906-4F85-82F5-5D1B61771BD7}"/>
              </a:ext>
            </a:extLst>
          </p:cNvPr>
          <p:cNvSpPr/>
          <p:nvPr/>
        </p:nvSpPr>
        <p:spPr>
          <a:xfrm rot="18635189">
            <a:off x="544788" y="4150964"/>
            <a:ext cx="285686" cy="12743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4" name="Picture 4" descr="https://static.packt-cdn.com/products/9781782175193/graphics/B04506_03_05.jpg">
            <a:extLst>
              <a:ext uri="{FF2B5EF4-FFF2-40B4-BE49-F238E27FC236}">
                <a16:creationId xmlns:a16="http://schemas.microsoft.com/office/drawing/2014/main" id="{63486C9A-40C7-47E9-9939-1E8B57AEB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116" y="1857252"/>
            <a:ext cx="3352800" cy="3402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제목 1">
            <a:extLst>
              <a:ext uri="{FF2B5EF4-FFF2-40B4-BE49-F238E27FC236}">
                <a16:creationId xmlns:a16="http://schemas.microsoft.com/office/drawing/2014/main" id="{1D217C55-B0BA-47D3-80A4-172F75EB9A03}"/>
              </a:ext>
            </a:extLst>
          </p:cNvPr>
          <p:cNvSpPr txBox="1">
            <a:spLocks/>
          </p:cNvSpPr>
          <p:nvPr/>
        </p:nvSpPr>
        <p:spPr>
          <a:xfrm>
            <a:off x="2762676" y="5104961"/>
            <a:ext cx="4946807" cy="5978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RQT provides many plugins such as </a:t>
            </a:r>
            <a:r>
              <a:rPr lang="en-US" altLang="ko-KR" sz="11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rqt_graph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en-US" altLang="ko-KR" sz="11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rqt_plot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en-US" altLang="ko-KR" sz="11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rqt_bag</a:t>
            </a:r>
            <a:endParaRPr lang="en-US" altLang="ko-KR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With such plugins, user can understand the communication of nodes.</a:t>
            </a: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7CDB03CB-7DE2-42CD-A04E-A96F889F1345}"/>
              </a:ext>
            </a:extLst>
          </p:cNvPr>
          <p:cNvSpPr txBox="1">
            <a:spLocks/>
          </p:cNvSpPr>
          <p:nvPr/>
        </p:nvSpPr>
        <p:spPr>
          <a:xfrm>
            <a:off x="5612030" y="1425571"/>
            <a:ext cx="784469" cy="3893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RQT</a:t>
            </a:r>
          </a:p>
        </p:txBody>
      </p:sp>
      <p:pic>
        <p:nvPicPr>
          <p:cNvPr id="17" name="Picture 6" descr="GitHub - ros-visualization/rviz: ROS 3D Robot Visualizer">
            <a:extLst>
              <a:ext uri="{FF2B5EF4-FFF2-40B4-BE49-F238E27FC236}">
                <a16:creationId xmlns:a16="http://schemas.microsoft.com/office/drawing/2014/main" id="{B045A686-2115-470A-A9C6-C1538F598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8532" y="1990299"/>
            <a:ext cx="1092461" cy="67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s://velog.velcdn.com/images%2F717lumos%2Fpost%2F50b44f66-b780-4342-b183-a5a5d5916ae4%2F2022-03-13-14-59-43.png">
            <a:extLst>
              <a:ext uri="{FF2B5EF4-FFF2-40B4-BE49-F238E27FC236}">
                <a16:creationId xmlns:a16="http://schemas.microsoft.com/office/drawing/2014/main" id="{38C6725C-7322-42C2-A155-68C62B4DF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911" y="2669761"/>
            <a:ext cx="3834854" cy="327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4023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93578" y="74363"/>
            <a:ext cx="118464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600" b="1" dirty="0">
                <a:solidFill>
                  <a:schemeClr val="accent4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Basic concept of SLAM, path finding</a:t>
            </a: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621509" y="45499"/>
            <a:ext cx="514589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1/9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56E41040-F174-464B-94E4-619278E6F938}"/>
              </a:ext>
            </a:extLst>
          </p:cNvPr>
          <p:cNvSpPr txBox="1">
            <a:spLocks/>
          </p:cNvSpPr>
          <p:nvPr/>
        </p:nvSpPr>
        <p:spPr>
          <a:xfrm>
            <a:off x="210915" y="6877020"/>
            <a:ext cx="11729130" cy="13740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어떤 곳을 가려고하면 지도와 나침반이 필요하다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(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원시적인 방법으로는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algn="l"/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이것을 로봇의 주행에 적용시키면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SLAM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지도를 생성하여 지도기능을 하고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navigation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통해 나침반의 기능을 수행한다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l"/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ko-KR" altLang="en-US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패스파인딩을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위한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가지 스테이지는 다음과 같다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28600" indent="-228600" algn="l">
              <a:buAutoNum type="arabicParenR"/>
            </a:pP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위치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로봇의 위치를 계측하고 추정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=&gt;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양 바퀴의 </a:t>
            </a:r>
            <a:r>
              <a:rPr lang="ko-KR" altLang="en-US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회전값을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이용하여 이동거리를 계산하고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IMU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나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filter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알고리즘을 통해 위치 보정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28600" indent="-228600" algn="l">
              <a:buAutoNum type="arabicParenR"/>
            </a:pP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센싱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벽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물체와 같은 장애물 계측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=&gt;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거리센서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(LDS, LRF,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초음파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),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비전센서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(Stereo, mono), depth camera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등을 통해 센싱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28600" indent="-228600" algn="l">
              <a:buAutoNum type="arabicParenR"/>
            </a:pP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길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장애물 매핑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=&gt; SLAM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으로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mapping</a:t>
            </a:r>
          </a:p>
          <a:p>
            <a:pPr marL="228600" indent="-228600" algn="l">
              <a:buAutoNum type="arabicParenR"/>
            </a:pP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목적지까지의 최적루트 계산 및 주행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=&gt; Dynamic window approach(DWA), A*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알고리즘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Particle filter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등으로 루트계산 및 주행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BAF4BE3B-8510-4B3D-9CBC-85A7ED17208A}"/>
              </a:ext>
            </a:extLst>
          </p:cNvPr>
          <p:cNvSpPr txBox="1">
            <a:spLocks/>
          </p:cNvSpPr>
          <p:nvPr/>
        </p:nvSpPr>
        <p:spPr>
          <a:xfrm>
            <a:off x="93578" y="524861"/>
            <a:ext cx="10178260" cy="3187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Simultaneous Localization And Mapping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E676298-1C18-4E2C-9CCE-EB6F1A79D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35" y="1226698"/>
            <a:ext cx="5129957" cy="3567660"/>
          </a:xfrm>
          <a:prstGeom prst="rect">
            <a:avLst/>
          </a:prstGeom>
        </p:spPr>
      </p:pic>
      <p:sp>
        <p:nvSpPr>
          <p:cNvPr id="15" name="제목 1">
            <a:extLst>
              <a:ext uri="{FF2B5EF4-FFF2-40B4-BE49-F238E27FC236}">
                <a16:creationId xmlns:a16="http://schemas.microsoft.com/office/drawing/2014/main" id="{8BF36DCF-DC3F-44BC-AD89-2E7AEA496D1C}"/>
              </a:ext>
            </a:extLst>
          </p:cNvPr>
          <p:cNvSpPr txBox="1">
            <a:spLocks/>
          </p:cNvSpPr>
          <p:nvPr/>
        </p:nvSpPr>
        <p:spPr>
          <a:xfrm>
            <a:off x="457435" y="870216"/>
            <a:ext cx="4304158" cy="2558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If you want to go somewhere, you need map, compass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3D585F5E-194E-4A72-A86E-669D37F642C9}"/>
              </a:ext>
            </a:extLst>
          </p:cNvPr>
          <p:cNvSpPr txBox="1">
            <a:spLocks/>
          </p:cNvSpPr>
          <p:nvPr/>
        </p:nvSpPr>
        <p:spPr>
          <a:xfrm>
            <a:off x="6001293" y="867576"/>
            <a:ext cx="5620216" cy="2558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Applying that to robots,  SLAM acts as a map and navigation acts as a compass</a:t>
            </a:r>
          </a:p>
        </p:txBody>
      </p:sp>
      <p:pic>
        <p:nvPicPr>
          <p:cNvPr id="1042" name="Picture 18" descr="Giving LaMa a shot">
            <a:extLst>
              <a:ext uri="{FF2B5EF4-FFF2-40B4-BE49-F238E27FC236}">
                <a16:creationId xmlns:a16="http://schemas.microsoft.com/office/drawing/2014/main" id="{E8292B37-E9C6-483B-9939-8FFA207D1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293" y="1226699"/>
            <a:ext cx="5677366" cy="3567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97AA65E-5BE4-47B2-B32D-A7BF841618DD}"/>
              </a:ext>
            </a:extLst>
          </p:cNvPr>
          <p:cNvCxnSpPr>
            <a:cxnSpLocks/>
          </p:cNvCxnSpPr>
          <p:nvPr/>
        </p:nvCxnSpPr>
        <p:spPr>
          <a:xfrm flipH="1">
            <a:off x="7943850" y="2225387"/>
            <a:ext cx="2221766" cy="104781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래픽 18" descr="지도 나침반">
            <a:extLst>
              <a:ext uri="{FF2B5EF4-FFF2-40B4-BE49-F238E27FC236}">
                <a16:creationId xmlns:a16="http://schemas.microsoft.com/office/drawing/2014/main" id="{4DBB873B-DC40-4CDF-A27A-C380DB0314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71361" y="3380849"/>
            <a:ext cx="979967" cy="979967"/>
          </a:xfrm>
          <a:prstGeom prst="rect">
            <a:avLst/>
          </a:prstGeom>
        </p:spPr>
      </p:pic>
      <p:sp>
        <p:nvSpPr>
          <p:cNvPr id="32" name="제목 1">
            <a:extLst>
              <a:ext uri="{FF2B5EF4-FFF2-40B4-BE49-F238E27FC236}">
                <a16:creationId xmlns:a16="http://schemas.microsoft.com/office/drawing/2014/main" id="{5E083621-198D-43C5-83EA-2D82FE8CA951}"/>
              </a:ext>
            </a:extLst>
          </p:cNvPr>
          <p:cNvSpPr txBox="1">
            <a:spLocks/>
          </p:cNvSpPr>
          <p:nvPr/>
        </p:nvSpPr>
        <p:spPr>
          <a:xfrm>
            <a:off x="4514408" y="3252919"/>
            <a:ext cx="293872" cy="2558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</a:t>
            </a:r>
          </a:p>
        </p:txBody>
      </p:sp>
      <p:sp>
        <p:nvSpPr>
          <p:cNvPr id="33" name="제목 1">
            <a:extLst>
              <a:ext uri="{FF2B5EF4-FFF2-40B4-BE49-F238E27FC236}">
                <a16:creationId xmlns:a16="http://schemas.microsoft.com/office/drawing/2014/main" id="{0AE610DE-34AB-4EC1-9D42-ACB16C626361}"/>
              </a:ext>
            </a:extLst>
          </p:cNvPr>
          <p:cNvSpPr txBox="1">
            <a:spLocks/>
          </p:cNvSpPr>
          <p:nvPr/>
        </p:nvSpPr>
        <p:spPr>
          <a:xfrm>
            <a:off x="5001439" y="3742902"/>
            <a:ext cx="293872" cy="2558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</a:t>
            </a:r>
          </a:p>
        </p:txBody>
      </p:sp>
      <p:sp>
        <p:nvSpPr>
          <p:cNvPr id="34" name="제목 1">
            <a:extLst>
              <a:ext uri="{FF2B5EF4-FFF2-40B4-BE49-F238E27FC236}">
                <a16:creationId xmlns:a16="http://schemas.microsoft.com/office/drawing/2014/main" id="{ABBDA704-6278-4248-85A5-A14944148ED1}"/>
              </a:ext>
            </a:extLst>
          </p:cNvPr>
          <p:cNvSpPr txBox="1">
            <a:spLocks/>
          </p:cNvSpPr>
          <p:nvPr/>
        </p:nvSpPr>
        <p:spPr>
          <a:xfrm>
            <a:off x="4519872" y="4243375"/>
            <a:ext cx="293872" cy="2558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</a:t>
            </a:r>
          </a:p>
        </p:txBody>
      </p:sp>
      <p:sp>
        <p:nvSpPr>
          <p:cNvPr id="35" name="제목 1">
            <a:extLst>
              <a:ext uri="{FF2B5EF4-FFF2-40B4-BE49-F238E27FC236}">
                <a16:creationId xmlns:a16="http://schemas.microsoft.com/office/drawing/2014/main" id="{3AC14A16-15C7-4467-8248-C1ED8C293790}"/>
              </a:ext>
            </a:extLst>
          </p:cNvPr>
          <p:cNvSpPr txBox="1">
            <a:spLocks/>
          </p:cNvSpPr>
          <p:nvPr/>
        </p:nvSpPr>
        <p:spPr>
          <a:xfrm>
            <a:off x="4024425" y="3742902"/>
            <a:ext cx="293872" cy="2558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</a:t>
            </a: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2B362B92-4600-4A02-8FF0-E2E13A8E5C5D}"/>
              </a:ext>
            </a:extLst>
          </p:cNvPr>
          <p:cNvSpPr/>
          <p:nvPr/>
        </p:nvSpPr>
        <p:spPr>
          <a:xfrm>
            <a:off x="5686623" y="2909328"/>
            <a:ext cx="215439" cy="20240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Rectangle 1">
            <a:extLst>
              <a:ext uri="{FF2B5EF4-FFF2-40B4-BE49-F238E27FC236}">
                <a16:creationId xmlns:a16="http://schemas.microsoft.com/office/drawing/2014/main" id="{3340D500-739F-451F-AB77-5344627BC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326" y="4955678"/>
            <a:ext cx="10775950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4 stage for pathfinding</a:t>
            </a:r>
          </a:p>
          <a:p>
            <a:pPr marL="400050" marR="0" lvl="0" indent="-4000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UcPeriod"/>
              <a:tabLst/>
            </a:pPr>
            <a:r>
              <a:rPr lang="en-US" altLang="ko-KR" sz="2000" dirty="0"/>
              <a:t>Position : measure and estimate the position of the robot(drone)</a:t>
            </a:r>
          </a:p>
          <a:p>
            <a:pPr marL="400050" marR="0" lvl="0" indent="-4000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UcPeriod"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Sensing : </a:t>
            </a:r>
            <a:r>
              <a:rPr lang="en-US" altLang="ko-KR" sz="2000" dirty="0"/>
              <a:t>measure an obstacle such as wall, objects</a:t>
            </a:r>
          </a:p>
          <a:p>
            <a:pPr marL="400050" marR="0" lvl="0" indent="-4000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UcPeriod"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Mapping</a:t>
            </a:r>
            <a:r>
              <a:rPr lang="en-US" altLang="ko-KR" sz="2000" dirty="0"/>
              <a:t> : mapping path, obstacle</a:t>
            </a:r>
          </a:p>
          <a:p>
            <a:pPr marL="400050" marR="0" lvl="0" indent="-4000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UcPeriod"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Navig</a:t>
            </a:r>
            <a:r>
              <a:rPr lang="en-US" altLang="ko-KR" sz="2000" dirty="0"/>
              <a:t>ation : calculate the optimal route to destination and drive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24" name="그래픽 23" descr="로봇">
            <a:extLst>
              <a:ext uri="{FF2B5EF4-FFF2-40B4-BE49-F238E27FC236}">
                <a16:creationId xmlns:a16="http://schemas.microsoft.com/office/drawing/2014/main" id="{3FE66034-6260-4617-BE6D-CE483CE7E4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61170" y="1900981"/>
            <a:ext cx="543915" cy="542926"/>
          </a:xfrm>
          <a:prstGeom prst="rect">
            <a:avLst/>
          </a:prstGeom>
        </p:spPr>
      </p:pic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55148DA0-52DF-4C6D-B4B6-5B775B08D0D3}"/>
              </a:ext>
            </a:extLst>
          </p:cNvPr>
          <p:cNvSpPr/>
          <p:nvPr/>
        </p:nvSpPr>
        <p:spPr>
          <a:xfrm>
            <a:off x="460801" y="5314949"/>
            <a:ext cx="7778323" cy="939769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제목 1">
            <a:extLst>
              <a:ext uri="{FF2B5EF4-FFF2-40B4-BE49-F238E27FC236}">
                <a16:creationId xmlns:a16="http://schemas.microsoft.com/office/drawing/2014/main" id="{619EC933-BFD3-4E29-9DEE-7DED8BEDB43E}"/>
              </a:ext>
            </a:extLst>
          </p:cNvPr>
          <p:cNvSpPr txBox="1">
            <a:spLocks/>
          </p:cNvSpPr>
          <p:nvPr/>
        </p:nvSpPr>
        <p:spPr>
          <a:xfrm>
            <a:off x="8491918" y="5635848"/>
            <a:ext cx="581816" cy="2558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SLAM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55F4093-B410-4175-BCCD-29AB41A7FE91}"/>
              </a:ext>
            </a:extLst>
          </p:cNvPr>
          <p:cNvCxnSpPr>
            <a:cxnSpLocks/>
            <a:endCxn id="25" idx="3"/>
          </p:cNvCxnSpPr>
          <p:nvPr/>
        </p:nvCxnSpPr>
        <p:spPr>
          <a:xfrm flipH="1">
            <a:off x="8239124" y="5784833"/>
            <a:ext cx="276226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FA9BF850-EE14-4CC1-85D4-5D376D4DB8F8}"/>
              </a:ext>
            </a:extLst>
          </p:cNvPr>
          <p:cNvSpPr/>
          <p:nvPr/>
        </p:nvSpPr>
        <p:spPr>
          <a:xfrm>
            <a:off x="8522992" y="5635848"/>
            <a:ext cx="481567" cy="24633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216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b">
        <a:noAutofit/>
      </a:bodyPr>
      <a:lstStyle>
        <a:defPPr algn="l">
          <a:defRPr sz="1400" dirty="0">
            <a:latin typeface="HY헤드라인M" panose="02030600000101010101" pitchFamily="18" charset="-127"/>
            <a:ea typeface="HY헤드라인M" panose="02030600000101010101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8564</TotalTime>
  <Words>2804</Words>
  <Application>Microsoft Office PowerPoint</Application>
  <PresentationFormat>와이드스크린</PresentationFormat>
  <Paragraphs>480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5" baseType="lpstr">
      <vt:lpstr>Arial Unicode MS</vt:lpstr>
      <vt:lpstr>Helvetica Neue</vt:lpstr>
      <vt:lpstr>HY헤드라인M</vt:lpstr>
      <vt:lpstr>NanumSquareOTF ExtraBold</vt:lpstr>
      <vt:lpstr>맑은 고딕</vt:lpstr>
      <vt:lpstr>맑은 고딕</vt:lpstr>
      <vt:lpstr>Arial</vt:lpstr>
      <vt:lpstr>Arial Black</vt:lpstr>
      <vt:lpstr>Calibri</vt:lpstr>
      <vt:lpstr>Calibri Light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희석</dc:creator>
  <cp:lastModifiedBy>owner</cp:lastModifiedBy>
  <cp:revision>372</cp:revision>
  <dcterms:created xsi:type="dcterms:W3CDTF">2020-04-19T10:49:20Z</dcterms:created>
  <dcterms:modified xsi:type="dcterms:W3CDTF">2022-06-30T14:39:56Z</dcterms:modified>
</cp:coreProperties>
</file>