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82" r:id="rId4"/>
    <p:sldId id="279" r:id="rId5"/>
    <p:sldId id="276" r:id="rId6"/>
    <p:sldId id="280" r:id="rId7"/>
    <p:sldId id="277" r:id="rId8"/>
    <p:sldId id="278" r:id="rId9"/>
    <p:sldId id="283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01" autoAdjust="0"/>
  </p:normalViewPr>
  <p:slideViewPr>
    <p:cSldViewPr snapToGrid="0" snapToObjects="1">
      <p:cViewPr varScale="1">
        <p:scale>
          <a:sx n="108" d="100"/>
          <a:sy n="108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372-21AE-404F-9D7C-76554C2C00F1}" type="datetimeFigureOut">
              <a:rPr lang="ko-KR" altLang="en-US" smtClean="0"/>
              <a:t>2021-10-14-(Thu)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46596-DF3E-4E12-8A0A-0EBC66E86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7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-956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703712"/>
            <a:ext cx="8016490" cy="691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6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RSNA Pneumonia Detection 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8222710" y="6325575"/>
            <a:ext cx="396929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4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2021. 10. 14 20161115</a:t>
            </a:r>
            <a:r>
              <a:rPr kumimoji="1" lang="ko-KR" altLang="en-US" sz="24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4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417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2281582" y="-30165"/>
            <a:ext cx="7552636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Opensource Project : Kaggle Competition</a:t>
            </a:r>
          </a:p>
          <a:p>
            <a:pPr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Motivation : RSNA Pneumonia Detection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72766" y="3962124"/>
            <a:ext cx="11846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목표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흉부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X-Ray image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를 통한 폐렴 탐지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선정 이유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</a:p>
          <a:p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평소 폐질환에 관심이 있었고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의 크기가 약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4GB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로 개발환경에 적합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ore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기존에 참여하려던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Object Detection Competition(NFL, Corona, etc.)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는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이 최소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50GB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크기 여서 현재 개발 환경에 부적합하다고 판단</a:t>
            </a:r>
            <a:endParaRPr kumimoji="1" lang="en-US" altLang="ko-Kore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76F237-A1ED-4125-BF5A-AF32564E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15" y="695970"/>
            <a:ext cx="12192000" cy="267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8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345533" y="912890"/>
            <a:ext cx="118464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KR"/>
              </a:rPr>
              <a:t>Inception V3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를 이용한 흉부촬영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KR"/>
              </a:rPr>
              <a:t>X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선 영상의 폐렴 진단 분류</a:t>
            </a:r>
            <a:endParaRPr lang="en-US" altLang="ko-KR" sz="2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(2020, </a:t>
            </a:r>
            <a:r>
              <a:rPr kumimoji="1" lang="en-US" altLang="ko-KR" sz="2000" b="1" dirty="0">
                <a:latin typeface="+mj-ea"/>
                <a:ea typeface="+mj-ea"/>
                <a:cs typeface="Arial Black" panose="020B0604020202020204" pitchFamily="34" charset="0"/>
              </a:rPr>
              <a:t> </a:t>
            </a:r>
            <a:r>
              <a:rPr kumimoji="1" lang="ko-KR" altLang="en-US" sz="2000" dirty="0">
                <a:latin typeface="+mn-ea"/>
                <a:cs typeface="Arial Black" panose="020B0604020202020204" pitchFamily="34" charset="0"/>
              </a:rPr>
              <a:t>한국방사선 </a:t>
            </a:r>
            <a:r>
              <a:rPr kumimoji="1" lang="ko-KR" altLang="en-US" sz="2000" dirty="0" err="1">
                <a:latin typeface="+mn-ea"/>
                <a:cs typeface="Arial Black" panose="020B0604020202020204" pitchFamily="34" charset="0"/>
              </a:rPr>
              <a:t>학회정확도</a:t>
            </a:r>
            <a:r>
              <a:rPr kumimoji="1" lang="ko-KR" altLang="en-US" sz="2000" dirty="0">
                <a:latin typeface="+mn-ea"/>
                <a:cs typeface="Arial Black" panose="020B0604020202020204" pitchFamily="34" charset="0"/>
              </a:rPr>
              <a:t> </a:t>
            </a:r>
            <a:r>
              <a:rPr kumimoji="1" lang="en-US" altLang="ko-KR" sz="2000" dirty="0">
                <a:latin typeface="+mn-ea"/>
                <a:cs typeface="Arial Black" panose="020B0604020202020204" pitchFamily="34" charset="0"/>
              </a:rPr>
              <a:t>94.80%, precision 97.24%, recall 94.00%, F1 95.59%)</a:t>
            </a:r>
          </a:p>
          <a:p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CF01C-7F5F-4196-A166-BFBE5AA3C4B9}"/>
              </a:ext>
            </a:extLst>
          </p:cNvPr>
          <p:cNvSpPr txBox="1"/>
          <p:nvPr/>
        </p:nvSpPr>
        <p:spPr>
          <a:xfrm>
            <a:off x="116932" y="111196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Related Work 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C6DDC-FE45-41C2-9746-5BD6B8FBB63F}"/>
              </a:ext>
            </a:extLst>
          </p:cNvPr>
          <p:cNvSpPr txBox="1"/>
          <p:nvPr/>
        </p:nvSpPr>
        <p:spPr>
          <a:xfrm>
            <a:off x="345533" y="2376304"/>
            <a:ext cx="118464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555555"/>
                </a:solidFill>
                <a:latin typeface="Roboto" panose="020B0604020202020204" pitchFamily="2" charset="0"/>
              </a:rPr>
              <a:t>202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Roboto" panose="020B0604020202020204" pitchFamily="2" charset="0"/>
              </a:rPr>
              <a:t>1 25th International Conference on Information Technology</a:t>
            </a:r>
            <a:r>
              <a:rPr lang="ko-KR" altLang="en-US" sz="2400" dirty="0"/>
              <a:t> </a:t>
            </a:r>
            <a:r>
              <a:rPr lang="en-US" altLang="ko-KR" sz="2400" dirty="0"/>
              <a:t>: Custom CNN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(Training accuracy : 99% / Validation accuracy : 91%)</a:t>
            </a:r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ADB9A-217C-4447-B657-6070FBE95E2F}"/>
              </a:ext>
            </a:extLst>
          </p:cNvPr>
          <p:cNvSpPr txBox="1"/>
          <p:nvPr/>
        </p:nvSpPr>
        <p:spPr>
          <a:xfrm>
            <a:off x="361948" y="3807420"/>
            <a:ext cx="115361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(</a:t>
            </a:r>
            <a:r>
              <a:rPr lang="ko-KR" altLang="en-US" sz="2400" dirty="0" err="1"/>
              <a:t>디지털콘텐츠학회</a:t>
            </a:r>
            <a:r>
              <a:rPr lang="en-US" altLang="ko-KR" sz="2400" dirty="0"/>
              <a:t>)</a:t>
            </a:r>
            <a:r>
              <a:rPr lang="ko-KR" altLang="en-US" sz="2400" dirty="0"/>
              <a:t> 국방의료데이터를 활용한 딥러닝 기반의 폐렴 진단 모델 연구 </a:t>
            </a:r>
            <a:r>
              <a:rPr lang="en-US" altLang="ko-KR" sz="2400" dirty="0"/>
              <a:t>/ 2021</a:t>
            </a:r>
          </a:p>
        </p:txBody>
      </p:sp>
    </p:spTree>
    <p:extLst>
      <p:ext uri="{BB962C8B-B14F-4D97-AF65-F5344CB8AC3E}">
        <p14:creationId xmlns:p14="http://schemas.microsoft.com/office/powerpoint/2010/main" val="184316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Models : Faster-RCNN,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Mask-RCNN,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Efficient-Det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4ECAC-0D01-450A-9950-43BB279B21E9}"/>
              </a:ext>
            </a:extLst>
          </p:cNvPr>
          <p:cNvSpPr txBox="1"/>
          <p:nvPr/>
        </p:nvSpPr>
        <p:spPr>
          <a:xfrm>
            <a:off x="1186135" y="4826675"/>
            <a:ext cx="101789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Resnet50</a:t>
            </a:r>
          </a:p>
          <a:p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2019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년도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SOTA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인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Efficient-Det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이 정확도측면에서 가장 우수한 모델이고 사용하고 싶지만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개발 데스크탑의 성능을 고려하여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Faster-RCNN, Mask-RCNN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모두 사용해 본 후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가장 적합하다고 판단한 모델을 사용할 예정 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추가로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FLOPs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는 낮으면서 정확도가 높은 최신의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Object Detection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이 있으면 사용할 것임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2054" name="Picture 6" descr="EfficientDet ： Scalable and Efficient Object Detection Review">
            <a:extLst>
              <a:ext uri="{FF2B5EF4-FFF2-40B4-BE49-F238E27FC236}">
                <a16:creationId xmlns:a16="http://schemas.microsoft.com/office/drawing/2014/main" id="{C7401C76-D64E-4712-96FB-E8612734A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0" y="695971"/>
            <a:ext cx="7868659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1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15191356-DA66-4F30-B1FD-18EE96E3066C}"/>
              </a:ext>
            </a:extLst>
          </p:cNvPr>
          <p:cNvSpPr txBox="1">
            <a:spLocks/>
          </p:cNvSpPr>
          <p:nvPr/>
        </p:nvSpPr>
        <p:spPr>
          <a:xfrm>
            <a:off x="6573259" y="1959429"/>
            <a:ext cx="5048250" cy="3422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Size : 3.96GB</a:t>
            </a:r>
          </a:p>
          <a:p>
            <a:pPr marL="342900" indent="-342900" algn="l">
              <a:buFontTx/>
              <a:buChar char="-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Train : 3.36GB</a:t>
            </a:r>
          </a:p>
          <a:p>
            <a:pPr marL="342900" indent="-342900" algn="l">
              <a:buFontTx/>
              <a:buChar char="-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 : 386MB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Train + Valid Split in Trainset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Data Format : .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dcm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Submission format : .csv</a:t>
            </a:r>
          </a:p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Train, 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val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test ratio : ( 9 : 1 : 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D0B99-3D3B-42BE-812A-F90612A7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7" y="867482"/>
            <a:ext cx="5482319" cy="51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 : Class images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8C80C6-51A7-4F3D-A14C-9A84A8DC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1" y="1145040"/>
            <a:ext cx="5086350" cy="505777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DC20FF9-2C79-451C-9828-D8B08C1F1655}"/>
              </a:ext>
            </a:extLst>
          </p:cNvPr>
          <p:cNvSpPr txBox="1">
            <a:spLocks/>
          </p:cNvSpPr>
          <p:nvPr/>
        </p:nvSpPr>
        <p:spPr>
          <a:xfrm>
            <a:off x="6573259" y="1145040"/>
            <a:ext cx="5048250" cy="3422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 size : 640*640</a:t>
            </a:r>
          </a:p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Num_classes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3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(normal / no lung opacity + not normal, lung opacity)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98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Evaluation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19C9EF4C-59C8-4E87-AE37-B9AABC1D3D5F}"/>
              </a:ext>
            </a:extLst>
          </p:cNvPr>
          <p:cNvSpPr txBox="1">
            <a:spLocks/>
          </p:cNvSpPr>
          <p:nvPr/>
        </p:nvSpPr>
        <p:spPr>
          <a:xfrm>
            <a:off x="368868" y="1020733"/>
            <a:ext cx="11729130" cy="1957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Submission rules on competition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Submission file format : .csv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Evaluation :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36DED6C-0DFA-44BC-95A1-71E1D3FD8291}"/>
              </a:ext>
            </a:extLst>
          </p:cNvPr>
          <p:cNvSpPr/>
          <p:nvPr/>
        </p:nvSpPr>
        <p:spPr>
          <a:xfrm>
            <a:off x="7120745" y="4372668"/>
            <a:ext cx="413921" cy="38363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32AF4E17-671C-4AE7-9C27-68FE41EA31AA}"/>
              </a:ext>
            </a:extLst>
          </p:cNvPr>
          <p:cNvSpPr txBox="1">
            <a:spLocks/>
          </p:cNvSpPr>
          <p:nvPr/>
        </p:nvSpPr>
        <p:spPr>
          <a:xfrm>
            <a:off x="8154515" y="3029291"/>
            <a:ext cx="3724288" cy="34540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ID,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space of bounding box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Ex)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patientId,PredictionString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 0004cfab-14fd-4e49-80ba-63a80b6bddd6,0.5 0 0 100 100 00313ee0-9eaa-42f4-b0ab-c148ed3241cd, 00322d4d-1c29-4943-afc9-b6754be640eb,0.8 10 10 50 50 0.75 100 100 5 5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etc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...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sz="1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8EECB2-16BB-4A34-BAFD-F1AE602E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60" y="2945238"/>
            <a:ext cx="55340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9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7882" y="2835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Plan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6018558-C484-4ADF-BEFE-CFF4689C2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34011"/>
              </p:ext>
            </p:extLst>
          </p:nvPr>
        </p:nvGraphicFramePr>
        <p:xfrm>
          <a:off x="0" y="876300"/>
          <a:ext cx="12192000" cy="59743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857505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680936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904519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491861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75299473"/>
                    </a:ext>
                  </a:extLst>
                </a:gridCol>
              </a:tblGrid>
              <a:tr h="68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10.7 ~ 10.14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10.14 ~ 10.27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10.28~ 11.24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11.25 ~ 12.1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12.2 ~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726837"/>
                  </a:ext>
                </a:extLst>
              </a:tr>
              <a:tr h="747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Competition </a:t>
                      </a:r>
                      <a:r>
                        <a:rPr lang="ko-KR" altLang="en-US" dirty="0"/>
                        <a:t>선정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주제제안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973301"/>
                  </a:ext>
                </a:extLst>
              </a:tr>
              <a:tr h="747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모델 설계 및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Baseline Code </a:t>
                      </a:r>
                      <a:r>
                        <a:rPr lang="ko-KR" altLang="en-US" dirty="0"/>
                        <a:t>작성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30440"/>
                  </a:ext>
                </a:extLst>
              </a:tr>
              <a:tr h="20964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정확도 향상을 위한 </a:t>
                      </a:r>
                      <a:r>
                        <a:rPr lang="en-US" altLang="ko-KR" dirty="0"/>
                        <a:t>Model </a:t>
                      </a:r>
                      <a:r>
                        <a:rPr lang="ko-KR" altLang="en-US" dirty="0"/>
                        <a:t>수정 및 </a:t>
                      </a:r>
                      <a:r>
                        <a:rPr lang="en-US" altLang="ko-KR" dirty="0"/>
                        <a:t>Hyper Parameter </a:t>
                      </a:r>
                      <a:r>
                        <a:rPr lang="ko-KR" altLang="en-US" dirty="0"/>
                        <a:t>튜닝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Preprocessing : Augmentation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965004"/>
                  </a:ext>
                </a:extLst>
              </a:tr>
              <a:tr h="747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최종 결과물 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Kaggle </a:t>
                      </a:r>
                      <a:r>
                        <a:rPr lang="ko-KR" altLang="en-US" dirty="0"/>
                        <a:t>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98272"/>
                  </a:ext>
                </a:extLst>
              </a:tr>
              <a:tr h="9529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결과 보고서 작성 및 산출물 정리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65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7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7882" y="2835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5709F-AE85-46E8-9319-8E90BAF69C60}"/>
              </a:ext>
            </a:extLst>
          </p:cNvPr>
          <p:cNvSpPr txBox="1"/>
          <p:nvPr/>
        </p:nvSpPr>
        <p:spPr>
          <a:xfrm>
            <a:off x="247651" y="859347"/>
            <a:ext cx="11536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한국방사선학회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Inception V3</a:t>
            </a:r>
            <a:r>
              <a:rPr lang="ko-KR" altLang="en-US" dirty="0"/>
              <a:t>를 이용한 흉부촬영 </a:t>
            </a:r>
            <a:r>
              <a:rPr lang="en-US" altLang="ko-KR" dirty="0"/>
              <a:t>X</a:t>
            </a:r>
            <a:r>
              <a:rPr lang="ko-KR" altLang="en-US" dirty="0"/>
              <a:t>선 영상의 폐렴 진단 분류 </a:t>
            </a:r>
            <a:r>
              <a:rPr lang="en-US" altLang="ko-KR" dirty="0"/>
              <a:t>/ 2020</a:t>
            </a:r>
          </a:p>
          <a:p>
            <a:r>
              <a:rPr lang="ko-KR" altLang="en-US" dirty="0"/>
              <a:t>https://scienceon.kisti.re.kr/srch/selectPORSrchArticle.do?cn=JAKO202035066033782&amp;dbt=NART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8B4E3-FAD0-41D0-9BB8-B3872E0AE938}"/>
              </a:ext>
            </a:extLst>
          </p:cNvPr>
          <p:cNvSpPr txBox="1"/>
          <p:nvPr/>
        </p:nvSpPr>
        <p:spPr>
          <a:xfrm>
            <a:off x="240846" y="1782677"/>
            <a:ext cx="11536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 err="1"/>
              <a:t>디지털콘텐츠학회</a:t>
            </a:r>
            <a:r>
              <a:rPr lang="en-US" altLang="ko-KR" dirty="0"/>
              <a:t>)</a:t>
            </a:r>
            <a:r>
              <a:rPr lang="ko-KR" altLang="en-US" dirty="0"/>
              <a:t> 국방의료데이터를 활용한 딥러닝 기반의 폐렴 진단 모델 연구 </a:t>
            </a:r>
            <a:r>
              <a:rPr lang="en-US" altLang="ko-KR" dirty="0"/>
              <a:t>/ 2021</a:t>
            </a:r>
          </a:p>
          <a:p>
            <a:r>
              <a:rPr lang="ko-KR" altLang="en-US" dirty="0"/>
              <a:t>http://journal.dcs.or.kr/xml/28564/28564.pdf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29F43-CA9E-4C3A-AB33-56B5AE5AC2E9}"/>
              </a:ext>
            </a:extLst>
          </p:cNvPr>
          <p:cNvSpPr txBox="1"/>
          <p:nvPr/>
        </p:nvSpPr>
        <p:spPr>
          <a:xfrm>
            <a:off x="247650" y="2858407"/>
            <a:ext cx="115361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rgbClr val="555555"/>
                </a:solidFill>
                <a:latin typeface="Roboto" panose="020B0604020202020204" pitchFamily="2" charset="0"/>
              </a:rPr>
              <a:t>202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B0604020202020204" pitchFamily="2" charset="0"/>
              </a:rPr>
              <a:t>1 25th International Conference on Information Technology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Pneumonia Detection Using Deep Learning Based on Convolutional Neural Network</a:t>
            </a:r>
          </a:p>
          <a:p>
            <a:r>
              <a:rPr lang="en-US" altLang="ko-KR" dirty="0"/>
              <a:t>https://www.researchgate.net/publication/349408817_Pneumonia_Detection_Using_Deep_Learning_Based_on_Convolutional_Neural_Network</a:t>
            </a:r>
          </a:p>
        </p:txBody>
      </p:sp>
    </p:spTree>
    <p:extLst>
      <p:ext uri="{BB962C8B-B14F-4D97-AF65-F5344CB8AC3E}">
        <p14:creationId xmlns:p14="http://schemas.microsoft.com/office/powerpoint/2010/main" val="340803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496</Words>
  <Application>Microsoft Office PowerPoint</Application>
  <PresentationFormat>와이드스크린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Arial Unicode MS</vt:lpstr>
      <vt:lpstr>hy헤드라인</vt:lpstr>
      <vt:lpstr>HY헤드라인M</vt:lpstr>
      <vt:lpstr>Noto Sans KR</vt:lpstr>
      <vt:lpstr>맑은 고딕</vt:lpstr>
      <vt:lpstr>맑은 고딕</vt:lpstr>
      <vt:lpstr>Arial</vt:lpstr>
      <vt:lpstr>Arial Black</vt:lpstr>
      <vt:lpstr>Calibri</vt:lpstr>
      <vt:lpstr>Calibri Light</vt:lpstr>
      <vt:lpstr>Roboto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정재형</cp:lastModifiedBy>
  <cp:revision>162</cp:revision>
  <dcterms:created xsi:type="dcterms:W3CDTF">2020-04-19T10:49:20Z</dcterms:created>
  <dcterms:modified xsi:type="dcterms:W3CDTF">2021-10-14T09:26:28Z</dcterms:modified>
</cp:coreProperties>
</file>