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92" r:id="rId4"/>
    <p:sldId id="299" r:id="rId5"/>
    <p:sldId id="276" r:id="rId6"/>
    <p:sldId id="294" r:id="rId7"/>
    <p:sldId id="289" r:id="rId8"/>
    <p:sldId id="300" r:id="rId9"/>
    <p:sldId id="295" r:id="rId10"/>
    <p:sldId id="29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59" d="100"/>
          <a:sy n="59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372-21AE-404F-9D7C-76554C2C00F1}" type="datetimeFigureOut">
              <a:rPr lang="ko-KR" altLang="en-US" smtClean="0"/>
              <a:t>2021-12-09-(Thu)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6596-DF3E-4E12-8A0A-0EBC66E86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12/09/2021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-956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703712"/>
            <a:ext cx="10513968" cy="69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RSNA Pneumonia Detection Challenge </a:t>
            </a:r>
            <a:r>
              <a:rPr kumimoji="1" lang="ko-KR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보고서</a:t>
            </a:r>
            <a:endParaRPr kumimoji="1" lang="en-US" altLang="en-US" sz="36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8222710" y="6325575"/>
            <a:ext cx="396929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2021. 12. 09 20161115</a:t>
            </a:r>
            <a:r>
              <a:rPr kumimoji="1" lang="ko-KR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4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417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2281582" y="-30165"/>
            <a:ext cx="7552636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Opensource Project : Kaggle Competition</a:t>
            </a:r>
          </a:p>
          <a:p>
            <a:pPr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평가 및 결과</a:t>
            </a:r>
            <a:endParaRPr kumimoji="1" lang="en-US" altLang="ko-Kore-KR" sz="28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38558"/>
            <a:ext cx="118464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제출점수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0.223(Resnet50) -&gt; 239(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 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-&gt; 0.243(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–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Transformer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모델 혹은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FPN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사용한 모델을 사용하면 더 성능을 개선시킬 수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있을것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같음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느낀점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무거운 딥러닝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Model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사용 할 때 환경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(Ubuntu,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고사양의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GPU)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중요성을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깨달았으며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kaggle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에서 사용하는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 일반적인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Dataset(Coco, Pascal-VOC, MNIST,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Cifar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과는 달라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전처리과정이 아주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중요하다는것을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깨달았음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(ex : Data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Class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에 따른 특성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, Data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자체의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Format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등등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..)</a:t>
            </a: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65C337-9798-4A48-B8E4-F047877EC756}"/>
              </a:ext>
            </a:extLst>
          </p:cNvPr>
          <p:cNvSpPr txBox="1">
            <a:spLocks/>
          </p:cNvSpPr>
          <p:nvPr/>
        </p:nvSpPr>
        <p:spPr>
          <a:xfrm>
            <a:off x="11474552" y="1"/>
            <a:ext cx="682161" cy="36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7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목차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9EDBE-3AF4-4B0F-8E03-722E493B8D93}"/>
              </a:ext>
            </a:extLst>
          </p:cNvPr>
          <p:cNvSpPr txBox="1"/>
          <p:nvPr/>
        </p:nvSpPr>
        <p:spPr>
          <a:xfrm>
            <a:off x="4076997" y="713766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72BF8-B59D-44B5-9E8A-BDB5E46CEE5F}"/>
              </a:ext>
            </a:extLst>
          </p:cNvPr>
          <p:cNvSpPr txBox="1"/>
          <p:nvPr/>
        </p:nvSpPr>
        <p:spPr>
          <a:xfrm>
            <a:off x="4564063" y="5037627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rgbClr val="CFCED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EEA35E-1E35-49A1-83FA-ED8FB39C71C2}"/>
              </a:ext>
            </a:extLst>
          </p:cNvPr>
          <p:cNvSpPr/>
          <p:nvPr/>
        </p:nvSpPr>
        <p:spPr>
          <a:xfrm>
            <a:off x="3859213" y="566384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52C621-08DD-4FBD-A739-5FF57D376EFA}"/>
              </a:ext>
            </a:extLst>
          </p:cNvPr>
          <p:cNvCxnSpPr>
            <a:cxnSpLocks/>
          </p:cNvCxnSpPr>
          <p:nvPr/>
        </p:nvCxnSpPr>
        <p:spPr>
          <a:xfrm>
            <a:off x="4315828" y="1384368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7B821D-74D6-4ADF-8B4C-86A20B7BC285}"/>
              </a:ext>
            </a:extLst>
          </p:cNvPr>
          <p:cNvSpPr txBox="1"/>
          <p:nvPr/>
        </p:nvSpPr>
        <p:spPr>
          <a:xfrm>
            <a:off x="4531250" y="1768230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6B68DB2-5CB5-4E29-BC33-DB3931FF270D}"/>
              </a:ext>
            </a:extLst>
          </p:cNvPr>
          <p:cNvSpPr/>
          <p:nvPr/>
        </p:nvSpPr>
        <p:spPr>
          <a:xfrm>
            <a:off x="4313466" y="1620848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276AA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0B9DCA-1549-446F-ADFF-AAEF8D245A14}"/>
              </a:ext>
            </a:extLst>
          </p:cNvPr>
          <p:cNvCxnSpPr>
            <a:cxnSpLocks/>
          </p:cNvCxnSpPr>
          <p:nvPr/>
        </p:nvCxnSpPr>
        <p:spPr>
          <a:xfrm>
            <a:off x="4770081" y="2438832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A610C6-CC91-40D9-BBDF-78B4DD970ED5}"/>
              </a:ext>
            </a:extLst>
          </p:cNvPr>
          <p:cNvSpPr txBox="1"/>
          <p:nvPr/>
        </p:nvSpPr>
        <p:spPr>
          <a:xfrm>
            <a:off x="4985502" y="2812755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FBBCE5-964C-4231-8060-D21C7395580F}"/>
              </a:ext>
            </a:extLst>
          </p:cNvPr>
          <p:cNvSpPr/>
          <p:nvPr/>
        </p:nvSpPr>
        <p:spPr>
          <a:xfrm>
            <a:off x="4767718" y="2665373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CBF78E-60ED-4051-9F9D-A32217B9FD05}"/>
              </a:ext>
            </a:extLst>
          </p:cNvPr>
          <p:cNvCxnSpPr>
            <a:cxnSpLocks/>
          </p:cNvCxnSpPr>
          <p:nvPr/>
        </p:nvCxnSpPr>
        <p:spPr>
          <a:xfrm>
            <a:off x="5224333" y="3483357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1799B2-7A7E-4B0F-B982-63E712EDEA15}"/>
              </a:ext>
            </a:extLst>
          </p:cNvPr>
          <p:cNvSpPr txBox="1"/>
          <p:nvPr/>
        </p:nvSpPr>
        <p:spPr>
          <a:xfrm>
            <a:off x="5442117" y="3877159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003AFA5-C08F-44A9-9306-FA242EFB16F8}"/>
              </a:ext>
            </a:extLst>
          </p:cNvPr>
          <p:cNvSpPr/>
          <p:nvPr/>
        </p:nvSpPr>
        <p:spPr>
          <a:xfrm>
            <a:off x="5224333" y="3729777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4E871C-9EDA-4009-81D5-166319754CA0}"/>
              </a:ext>
            </a:extLst>
          </p:cNvPr>
          <p:cNvCxnSpPr>
            <a:cxnSpLocks/>
          </p:cNvCxnSpPr>
          <p:nvPr/>
        </p:nvCxnSpPr>
        <p:spPr>
          <a:xfrm>
            <a:off x="5680948" y="4547761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382133-49F8-4453-98FC-ACF8F9AF55DE}"/>
              </a:ext>
            </a:extLst>
          </p:cNvPr>
          <p:cNvSpPr txBox="1"/>
          <p:nvPr/>
        </p:nvSpPr>
        <p:spPr>
          <a:xfrm>
            <a:off x="5952241" y="4912989"/>
            <a:ext cx="47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C107C2-46AF-49D0-9F20-C9C3345BB5A8}"/>
              </a:ext>
            </a:extLst>
          </p:cNvPr>
          <p:cNvSpPr/>
          <p:nvPr/>
        </p:nvSpPr>
        <p:spPr>
          <a:xfrm>
            <a:off x="5734457" y="4765607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619640A-BEB9-499C-8636-6D0C8C610DCC}"/>
              </a:ext>
            </a:extLst>
          </p:cNvPr>
          <p:cNvCxnSpPr>
            <a:cxnSpLocks/>
          </p:cNvCxnSpPr>
          <p:nvPr/>
        </p:nvCxnSpPr>
        <p:spPr>
          <a:xfrm>
            <a:off x="6125756" y="5583591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B12542-520B-4003-B188-1E3E117F3FBF}"/>
              </a:ext>
            </a:extLst>
          </p:cNvPr>
          <p:cNvSpPr txBox="1"/>
          <p:nvPr/>
        </p:nvSpPr>
        <p:spPr>
          <a:xfrm>
            <a:off x="4731395" y="766730"/>
            <a:ext cx="206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86163-87DC-4E3D-BB41-1915F8D97D99}"/>
              </a:ext>
            </a:extLst>
          </p:cNvPr>
          <p:cNvSpPr txBox="1"/>
          <p:nvPr/>
        </p:nvSpPr>
        <p:spPr>
          <a:xfrm>
            <a:off x="5224333" y="1820027"/>
            <a:ext cx="320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Related Work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BD1BD-70AD-48A0-A6CE-AD57E7CA15D2}"/>
              </a:ext>
            </a:extLst>
          </p:cNvPr>
          <p:cNvSpPr txBox="1"/>
          <p:nvPr/>
        </p:nvSpPr>
        <p:spPr>
          <a:xfrm>
            <a:off x="5680948" y="2823010"/>
            <a:ext cx="34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Dataset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CD759D-54A4-4A65-996E-EF4C45665CF7}"/>
              </a:ext>
            </a:extLst>
          </p:cNvPr>
          <p:cNvSpPr txBox="1"/>
          <p:nvPr/>
        </p:nvSpPr>
        <p:spPr>
          <a:xfrm>
            <a:off x="6137564" y="3938714"/>
            <a:ext cx="4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제안내용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E1416F-4009-4410-9F63-8B727F20E02B}"/>
              </a:ext>
            </a:extLst>
          </p:cNvPr>
          <p:cNvSpPr txBox="1"/>
          <p:nvPr/>
        </p:nvSpPr>
        <p:spPr>
          <a:xfrm>
            <a:off x="6645325" y="4912988"/>
            <a:ext cx="320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1982F-879A-4F2B-809B-1027B65F40E9}"/>
              </a:ext>
            </a:extLst>
          </p:cNvPr>
          <p:cNvSpPr txBox="1"/>
          <p:nvPr/>
        </p:nvSpPr>
        <p:spPr>
          <a:xfrm>
            <a:off x="5207381" y="5992030"/>
            <a:ext cx="9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rgbClr val="CFCED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9757B-4245-4C58-B8C8-EE8B663C655C}"/>
              </a:ext>
            </a:extLst>
          </p:cNvPr>
          <p:cNvSpPr txBox="1"/>
          <p:nvPr/>
        </p:nvSpPr>
        <p:spPr>
          <a:xfrm>
            <a:off x="6595559" y="5932708"/>
            <a:ext cx="4776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89C72-85DA-4045-9C8F-E13512936B6C}"/>
              </a:ext>
            </a:extLst>
          </p:cNvPr>
          <p:cNvSpPr/>
          <p:nvPr/>
        </p:nvSpPr>
        <p:spPr>
          <a:xfrm>
            <a:off x="6377775" y="5785326"/>
            <a:ext cx="817984" cy="81798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40AB13D-6C19-499E-9236-BD2E62E6C47E}"/>
              </a:ext>
            </a:extLst>
          </p:cNvPr>
          <p:cNvCxnSpPr>
            <a:cxnSpLocks/>
          </p:cNvCxnSpPr>
          <p:nvPr/>
        </p:nvCxnSpPr>
        <p:spPr>
          <a:xfrm>
            <a:off x="6834390" y="6603310"/>
            <a:ext cx="3750488" cy="0"/>
          </a:xfrm>
          <a:prstGeom prst="line">
            <a:avLst/>
          </a:prstGeom>
          <a:ln w="50800" cap="sq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D06E36-41DE-4501-887A-7DE26D72E827}"/>
              </a:ext>
            </a:extLst>
          </p:cNvPr>
          <p:cNvSpPr txBox="1"/>
          <p:nvPr/>
        </p:nvSpPr>
        <p:spPr>
          <a:xfrm>
            <a:off x="7288643" y="5932707"/>
            <a:ext cx="320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평가 및 결과</a:t>
            </a:r>
          </a:p>
        </p:txBody>
      </p:sp>
    </p:spTree>
    <p:extLst>
      <p:ext uri="{BB962C8B-B14F-4D97-AF65-F5344CB8AC3E}">
        <p14:creationId xmlns:p14="http://schemas.microsoft.com/office/powerpoint/2010/main" val="341204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72766" y="2789665"/>
            <a:ext cx="11846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주제선정 이유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객체 탐지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Competition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중에서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다뤄본 경험이 있어 객체탐지만을 사용하는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Competition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중에서 폐렴 진단 주제가 관심이 있어 선택하게 되었음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이미 끝난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Competition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이지만 참여에 의의를 두고 성능개선을 목표로 하였음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주제에 대한 설명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목표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흉부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X-Ray Image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통한 폐렴 탐지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평가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제출한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csv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기준으로한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점수로 평가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61B554-8D09-43A0-A0E8-A9A28213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5713"/>
            <a:ext cx="12197443" cy="222395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255E205-A5B1-4D36-8A63-2A70EE3B197A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2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Related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D9E00-47B8-4901-9AD9-110832C84996}"/>
              </a:ext>
            </a:extLst>
          </p:cNvPr>
          <p:cNvSpPr txBox="1"/>
          <p:nvPr/>
        </p:nvSpPr>
        <p:spPr>
          <a:xfrm>
            <a:off x="228601" y="298031"/>
            <a:ext cx="1184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Inception V3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를 이용한 흉부촬영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X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선 영상의 폐렴 진단 분류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(2020, </a:t>
            </a:r>
            <a:r>
              <a:rPr kumimoji="1" lang="en-US" altLang="ko-KR" sz="2000" b="1" dirty="0">
                <a:latin typeface="+mj-ea"/>
                <a:ea typeface="+mj-ea"/>
                <a:cs typeface="Arial Black" panose="020B0604020202020204" pitchFamily="34" charset="0"/>
              </a:rPr>
              <a:t> </a:t>
            </a:r>
            <a:r>
              <a:rPr kumimoji="1" lang="ko-KR" altLang="en-US" sz="2000" dirty="0">
                <a:latin typeface="+mn-ea"/>
                <a:cs typeface="Arial Black" panose="020B0604020202020204" pitchFamily="34" charset="0"/>
              </a:rPr>
              <a:t>한국방사선학회 정확도 </a:t>
            </a:r>
            <a:r>
              <a:rPr kumimoji="1" lang="en-US" altLang="ko-KR" sz="2000" dirty="0">
                <a:latin typeface="+mn-ea"/>
                <a:cs typeface="Arial Black" panose="020B0604020202020204" pitchFamily="34" charset="0"/>
              </a:rPr>
              <a:t>94.80%, precision 97.24%, recall 94.00%, F1 95.59%)</a:t>
            </a: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E137-A1EE-48D9-9E7A-D71A0630DA75}"/>
              </a:ext>
            </a:extLst>
          </p:cNvPr>
          <p:cNvSpPr txBox="1"/>
          <p:nvPr/>
        </p:nvSpPr>
        <p:spPr>
          <a:xfrm>
            <a:off x="172766" y="1544526"/>
            <a:ext cx="118464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5FBD7-92F6-43D1-A8ED-55A50BEE0540}"/>
              </a:ext>
            </a:extLst>
          </p:cNvPr>
          <p:cNvSpPr txBox="1"/>
          <p:nvPr/>
        </p:nvSpPr>
        <p:spPr>
          <a:xfrm>
            <a:off x="182248" y="1867713"/>
            <a:ext cx="1153613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국방의료데이터를 활용한 딥러닝 기반의 폐렴 진단 모델 연구 </a:t>
            </a:r>
            <a:r>
              <a:rPr lang="en-US" altLang="ko-KR" sz="2400" dirty="0"/>
              <a:t>/ 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디지털콘텐츠학회</a:t>
            </a:r>
            <a:r>
              <a:rPr lang="en-US" altLang="ko-KR" sz="2400" dirty="0"/>
              <a:t>, 2021)</a:t>
            </a:r>
            <a:br>
              <a:rPr lang="en-US" altLang="ko-KR" sz="2400" dirty="0"/>
            </a:b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Transformer</a:t>
            </a:r>
            <a:r>
              <a:rPr lang="ko-KR" altLang="en-US" sz="2400" dirty="0"/>
              <a:t>를 이용한 폐 질환 진단</a:t>
            </a:r>
            <a:r>
              <a:rPr lang="en-US" altLang="ko-KR" sz="2400" dirty="0"/>
              <a:t>(COVID-19 2021)  / https://arxiv.org/pdf/2104.07235.pdf</a:t>
            </a:r>
          </a:p>
          <a:p>
            <a:r>
              <a:rPr lang="en-US" altLang="ko-KR" sz="2400" dirty="0"/>
              <a:t>Vision Transformer using Low-level Chest X-ray Feature Corpus for COVID-19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464FF-1501-4AAF-9BA2-8E0530114AB1}"/>
              </a:ext>
            </a:extLst>
          </p:cNvPr>
          <p:cNvSpPr txBox="1"/>
          <p:nvPr/>
        </p:nvSpPr>
        <p:spPr>
          <a:xfrm>
            <a:off x="182248" y="5394706"/>
            <a:ext cx="11536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i="0" dirty="0">
                <a:solidFill>
                  <a:srgbClr val="000000"/>
                </a:solidFill>
                <a:effectLst/>
                <a:latin typeface="Lucida Grande"/>
              </a:rPr>
              <a:t>2020 End-to-End Object Detection with Transformers /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en-US" altLang="ko-KR" sz="2400" dirty="0"/>
              <a:t>https://arxiv.org/abs/2005.12872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EEA2A0A-B518-48BE-9385-34026FD59868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6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15191356-DA66-4F30-B1FD-18EE96E3066C}"/>
              </a:ext>
            </a:extLst>
          </p:cNvPr>
          <p:cNvSpPr txBox="1">
            <a:spLocks/>
          </p:cNvSpPr>
          <p:nvPr/>
        </p:nvSpPr>
        <p:spPr>
          <a:xfrm>
            <a:off x="6304403" y="3234363"/>
            <a:ext cx="5048250" cy="342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3.96GB</a:t>
            </a: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(Train : 3.36GB / Test : 386MB)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Submission format : .csv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Format : .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dcm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: </a:t>
            </a: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Normal, No lung opacity + unnormal, Lung opacity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D0B99-3D3B-42BE-812A-F90612A7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7" y="1109037"/>
            <a:ext cx="5482319" cy="5123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EAA36-FFCB-4877-BF4E-FC30BA03AC1B}"/>
              </a:ext>
            </a:extLst>
          </p:cNvPr>
          <p:cNvSpPr txBox="1"/>
          <p:nvPr/>
        </p:nvSpPr>
        <p:spPr>
          <a:xfrm>
            <a:off x="139258" y="112705"/>
            <a:ext cx="60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FDDFA-67E1-40C2-AEA7-165183A0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62" y="365760"/>
            <a:ext cx="4636850" cy="274297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A949323-1FEE-4673-AF04-BEE4AE0112B4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9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제안내용</a:t>
            </a:r>
            <a:endParaRPr kumimoji="1" lang="en-US" altLang="ko-Kore-KR" sz="28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332231"/>
            <a:ext cx="118464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Resnet50,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을 이용하여 폐렴탐지 하였을 때 각각 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 0.223, 0.239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점수가 나왔음 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=&gt; 3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년전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Leader Board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기준으로 상위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10%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정도의 성능이기에 최신기법을 사용하면 훨씬 성능개선을 시킬 여지가 있음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어려운점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Normal class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에대해서만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탐지가 잘 되고 비정상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폐혼탁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class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에 대해서는 성능이 잘 </a:t>
            </a:r>
            <a:r>
              <a:rPr kumimoji="1" lang="ko-KR" altLang="en-US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나오지않음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(Avg = Normal : 96%, Not normal : 19%, Lung Opacity : 8%)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개선 방법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Data Augmentation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        (Zoom,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Brightness_range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+ Lung Opacity class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늘리기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Transformer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모델을 이용한 학습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C2B738-9F11-460E-95FF-5E69A58954C0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45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 : Resnet50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38558"/>
            <a:ext cx="1184646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Hyper Parameter :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(24), Lr(1e-4)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구조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(Architecture) :</a:t>
            </a:r>
          </a:p>
          <a:p>
            <a:pPr marL="342900" indent="-342900">
              <a:buFontTx/>
              <a:buChar char="-"/>
            </a:pP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conv-&gt;BN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global_avg_pool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-&gt;dropout -&gt;dense -&gt;dropout-&gt;dense -&gt; resnet50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학습시간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약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200s / epoch</a:t>
            </a: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결과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(20epoch)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0.223(Submission Score) -&gt; 0.232(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밝기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Augmentatino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적용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6E8E8-CAEF-4BF0-81EB-A9DFF865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2970439"/>
            <a:ext cx="7707084" cy="16342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FFFF09F-5E18-4546-9924-0206698D7150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3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 : </a:t>
            </a:r>
            <a:r>
              <a:rPr kumimoji="1" lang="en-US" altLang="ko-Kore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MaskRCNN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54887"/>
            <a:ext cx="118464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Hyper Parameter : </a:t>
            </a:r>
            <a:r>
              <a:rPr kumimoji="1" lang="en-US" altLang="ko-KR" sz="2400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Batchsize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(8), Lr(0.001)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구조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(Architecture) :</a:t>
            </a:r>
          </a:p>
          <a:p>
            <a:pPr marL="342900" indent="-342900">
              <a:buFontTx/>
              <a:buChar char="-"/>
            </a:pP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Conv -&gt; BN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bn_branch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res_branch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fpn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(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mr_conv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mr_bn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)*4 -&gt; </a:t>
            </a:r>
            <a:r>
              <a:rPr kumimoji="1" lang="en-US" altLang="ko-KR" b="1" dirty="0" err="1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mr_fc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학습시간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약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800s /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epoch (1epoch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=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200step, 4s / step)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결과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(16epoch)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0.239(Submission Score) -&gt; 0.243(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밝기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Augmentation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적용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FEE310-9583-4468-A2FF-08E06515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3221141"/>
            <a:ext cx="11136084" cy="17917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B1F7D8E-8DE3-4915-85C4-113A23F0BC23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2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16931" y="654887"/>
            <a:ext cx="1184646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Transformer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이용한 객체탐지 모델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DETR(Resnet-50 : AP(42.0), Resnet-101 : AP(43.5))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DETR-DC5(Resnet-101)</a:t>
            </a: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DETR-R101(Resnet-101)</a:t>
            </a: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그 외 성능이 좋은 모델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	- Faster RCNN-R101-FPN+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8966A8-381C-41B1-99C0-08BC0B6E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8" y="2465616"/>
            <a:ext cx="10697257" cy="26384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75B859F-32EA-4905-96BD-A0A09F1BD96C}"/>
              </a:ext>
            </a:extLst>
          </p:cNvPr>
          <p:cNvSpPr txBox="1">
            <a:spLocks/>
          </p:cNvSpPr>
          <p:nvPr/>
        </p:nvSpPr>
        <p:spPr>
          <a:xfrm>
            <a:off x="11588851" y="45499"/>
            <a:ext cx="570491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617</Words>
  <Application>Microsoft Office PowerPoint</Application>
  <PresentationFormat>와이드스크린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hy헤드라인</vt:lpstr>
      <vt:lpstr>HY헤드라인M</vt:lpstr>
      <vt:lpstr>Lucida Grande</vt:lpstr>
      <vt:lpstr>Noto Sans KR</vt:lpstr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193</cp:revision>
  <dcterms:created xsi:type="dcterms:W3CDTF">2020-04-19T10:49:20Z</dcterms:created>
  <dcterms:modified xsi:type="dcterms:W3CDTF">2021-12-09T03:04:24Z</dcterms:modified>
</cp:coreProperties>
</file>