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277" r:id="rId4"/>
    <p:sldId id="278" r:id="rId5"/>
    <p:sldId id="290" r:id="rId6"/>
    <p:sldId id="284" r:id="rId7"/>
    <p:sldId id="285" r:id="rId8"/>
    <p:sldId id="286" r:id="rId9"/>
    <p:sldId id="279" r:id="rId10"/>
    <p:sldId id="291" r:id="rId11"/>
    <p:sldId id="287" r:id="rId12"/>
    <p:sldId id="288" r:id="rId13"/>
    <p:sldId id="292" r:id="rId14"/>
    <p:sldId id="289" r:id="rId15"/>
    <p:sldId id="294" r:id="rId16"/>
    <p:sldId id="295" r:id="rId17"/>
    <p:sldId id="296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03C5A-3920-49F7-B5D5-94E0B113E9A7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D7A71-2D0E-4AB6-B1D8-71BF162B6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0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0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539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380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997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568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3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40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22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9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981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04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783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24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D9025E-C61C-4919-BB11-EAB2913BB6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9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A313A-CBF5-4F4B-848D-050A4611B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90BFD2-85B0-4F15-A5C9-992B00DD2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51E8C-4F36-42B2-924E-DCD1480C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CA475-FA07-429E-93C3-CAE6181C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31EDA-0339-4801-8962-8948461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13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11E2B-042D-4FF1-AE0F-D7FC056C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EE4C1-E265-4F86-8C10-726DFB185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F68ED-360E-45A0-BF73-4CB42847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4B671-6623-4974-A6E3-11ADD57B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D42B0-B639-436F-A072-D3111FF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89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D1E58B-6B4D-4BAF-AFE5-217082848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97407-EBEF-488C-95FA-C5CFA998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F00538-1B81-42BB-9E91-E2E6C9F7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9BFC0-9646-4EE6-A917-23B51863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A348B-84EC-4E5E-954D-185073AC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99676-743D-495E-91ED-06FA15C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E50366-C4A4-43E0-BF52-110B6BD8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85DF3-7676-401F-BE15-37A60A15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0E8A8-2A2B-47AA-BA63-B611464D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67703B-CD11-4D51-AFED-59649B91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0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5F03E-136A-4456-AA58-B5763727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4FA1-EEC3-41A1-9E91-4B99B9440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1722F-2246-4B02-AD4F-988E5380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8FB83-06C0-4086-B3D2-9DFE1E3D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B6991-D661-47DF-9213-F9000077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7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46610-B3B4-42A6-ABC5-032AF256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A4C62-A2A8-44C0-A681-5CD146240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2A5FA5-9D24-4641-80A1-C631F77B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AF050B-0A88-4858-ABAF-78C00E91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53F87-6E05-40FE-99FB-6ED6EC1E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C6ECA-2DF6-40ED-AE1C-0172ABD9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39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C30F7-3629-451D-A63A-A9F63129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35F529-2179-4D9E-BCA6-CC8BDE7FA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25A099-A58A-4867-9976-0954ED36F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D1BF2-D67B-42A2-A2A8-66728ACB8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0AC7CA-75B6-4659-B1BB-EE2BCDAC6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B8DB4-3EAD-4A8F-886E-70020C9E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6AA25E-541F-4E5D-9285-BD9833742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A11656-5BA7-4460-9FC6-8276678E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880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21ACB-9ABD-4131-8C88-9D151394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46EA58-56A2-43F3-8651-70B5FCDC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7B474F-3021-4C27-8F86-B920EC47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F424EF-B425-42A5-A94F-D5B1AF30B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B8EE51-18A6-4E71-8757-F81CCE96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89AFF-C6E8-4C69-9D55-C90DA62D2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0DF315-4BE5-4463-996D-01FF96A9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45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3ACE4-D212-4541-ADA8-C80121E5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6C81E-6FA5-44AF-B0BD-93DD4D56E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F81145-AC3E-49A4-BFC2-560C3A7C0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481269-3F01-4A9C-B319-AF67BE55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25C081-78DE-4A0B-BBDC-D5A38ED4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64F367-4D7A-4906-A576-CEC14E54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4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30A36-6B9B-4112-BEEB-AAD8E4DF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19D13A-B7BF-49CA-8CD0-154EAE4C5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C31FA-E707-476C-BCE7-664C577EF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0F68B7-9750-480B-9FE8-2C108186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FEDD50-51E5-4ED4-B907-0547DAFB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8800C-6A96-486F-B737-424B636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03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02B8F5-954B-4BB4-BB9D-7D7819EC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7551E-0C3E-44ED-AB59-49DF96052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F630CF-9425-47A4-B9C3-9FB957C48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FB65-6187-4C9B-9B67-2ADD8A9E9DE6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2817C-ACAC-4C1E-A78D-1B5E95C60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4B510-7613-4B82-9081-B07FA6A48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538C-4E94-4F6E-83EE-19C48298CE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5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B7FDC-DCE7-E74F-90F7-182E3DCB2FC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670F8-BA13-A441-A8C0-E319488559B6}"/>
              </a:ext>
            </a:extLst>
          </p:cNvPr>
          <p:cNvSpPr txBox="1"/>
          <p:nvPr/>
        </p:nvSpPr>
        <p:spPr>
          <a:xfrm>
            <a:off x="309943" y="4322712"/>
            <a:ext cx="105664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8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1Stage_Detection</a:t>
            </a:r>
          </a:p>
          <a:p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(Yolo-v1, SSD, FPN,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EfficientDet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(with </a:t>
            </a:r>
            <a:r>
              <a:rPr kumimoji="1" lang="en-US" altLang="en-US" sz="3200" b="1" dirty="0" err="1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Effinet</a:t>
            </a:r>
            <a:r>
              <a:rPr kumimoji="1" lang="en-US" altLang="en-US" sz="3200" b="1" dirty="0">
                <a:solidFill>
                  <a:schemeClr val="bg1"/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))</a:t>
            </a:r>
            <a:endParaRPr kumimoji="1" lang="ko-Kore-KR" altLang="en-US" sz="3200" b="1" dirty="0">
              <a:solidFill>
                <a:schemeClr val="bg1"/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B86E0-17FE-2D47-B874-F6A26AAE26CF}"/>
              </a:ext>
            </a:extLst>
          </p:cNvPr>
          <p:cNvSpPr txBox="1"/>
          <p:nvPr/>
        </p:nvSpPr>
        <p:spPr>
          <a:xfrm>
            <a:off x="9897742" y="6399297"/>
            <a:ext cx="2433119" cy="42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2021. 07. 15 </a:t>
            </a:r>
            <a:r>
              <a:rPr kumimoji="1" lang="ko-KR" altLang="en-US" sz="20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정재형</a:t>
            </a:r>
            <a:endParaRPr kumimoji="1" lang="ko-Kore-KR" altLang="en-US" sz="20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4E6A28D-62DB-7745-87BE-F92EEB66F89E}"/>
              </a:ext>
            </a:extLst>
          </p:cNvPr>
          <p:cNvCxnSpPr>
            <a:cxnSpLocks/>
          </p:cNvCxnSpPr>
          <p:nvPr/>
        </p:nvCxnSpPr>
        <p:spPr>
          <a:xfrm>
            <a:off x="329913" y="4036075"/>
            <a:ext cx="9757996" cy="0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AC0C-0645-4133-ABF7-8A2C3255F11E}"/>
              </a:ext>
            </a:extLst>
          </p:cNvPr>
          <p:cNvSpPr txBox="1"/>
          <p:nvPr/>
        </p:nvSpPr>
        <p:spPr>
          <a:xfrm>
            <a:off x="3952308" y="0"/>
            <a:ext cx="4287383" cy="1149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en-US" sz="32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Deep learning Seminar</a:t>
            </a:r>
          </a:p>
          <a:p>
            <a:pPr algn="ctr">
              <a:lnSpc>
                <a:spcPct val="120000"/>
              </a:lnSpc>
            </a:pP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</a:t>
            </a:r>
            <a:r>
              <a:rPr kumimoji="1" lang="ko-KR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en-US" sz="2800" b="1" spc="-150" dirty="0">
                <a:solidFill>
                  <a:schemeClr val="bg1">
                    <a:alpha val="8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Sierra BASE</a:t>
            </a:r>
            <a:endParaRPr kumimoji="1" lang="ko-Kore-KR" altLang="en-US" sz="2800" b="1" spc="-150" dirty="0">
              <a:solidFill>
                <a:schemeClr val="bg1">
                  <a:alpha val="8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88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그림 2052">
            <a:extLst>
              <a:ext uri="{FF2B5EF4-FFF2-40B4-BE49-F238E27FC236}">
                <a16:creationId xmlns:a16="http://schemas.microsoft.com/office/drawing/2014/main" id="{12A25325-E0E7-498C-9256-38CDA1B50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387" y="2812830"/>
            <a:ext cx="2841966" cy="2829151"/>
          </a:xfrm>
          <a:prstGeom prst="rect">
            <a:avLst/>
          </a:prstGeom>
        </p:spPr>
      </p:pic>
      <p:pic>
        <p:nvPicPr>
          <p:cNvPr id="2049" name="그림 2048">
            <a:extLst>
              <a:ext uri="{FF2B5EF4-FFF2-40B4-BE49-F238E27FC236}">
                <a16:creationId xmlns:a16="http://schemas.microsoft.com/office/drawing/2014/main" id="{9401C0C2-C7BB-406D-886C-8E0EC6C1B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777" y="2780660"/>
            <a:ext cx="2856791" cy="28613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2A0DAD62-F763-445C-8F5B-77448AD77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855" y="2781343"/>
            <a:ext cx="2856791" cy="2861336"/>
          </a:xfrm>
          <a:prstGeom prst="rect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28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Each pyramid extracts Low to High level feature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686D5CE-AA52-4060-BAE0-3AE1D4033C1F}"/>
              </a:ext>
            </a:extLst>
          </p:cNvPr>
          <p:cNvSpPr/>
          <p:nvPr/>
        </p:nvSpPr>
        <p:spPr>
          <a:xfrm>
            <a:off x="1053646" y="2781343"/>
            <a:ext cx="2880000" cy="288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9547522-1527-4F18-83C3-179A05A1F622}"/>
              </a:ext>
            </a:extLst>
          </p:cNvPr>
          <p:cNvCxnSpPr>
            <a:cxnSpLocks/>
          </p:cNvCxnSpPr>
          <p:nvPr/>
        </p:nvCxnSpPr>
        <p:spPr>
          <a:xfrm>
            <a:off x="2782112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20D57717-0794-41A6-8437-D8383CFB0BF1}"/>
              </a:ext>
            </a:extLst>
          </p:cNvPr>
          <p:cNvCxnSpPr/>
          <p:nvPr/>
        </p:nvCxnSpPr>
        <p:spPr>
          <a:xfrm>
            <a:off x="3370397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9F2FDC69-B823-4E84-99E1-FE8D34DD61FC}"/>
              </a:ext>
            </a:extLst>
          </p:cNvPr>
          <p:cNvCxnSpPr>
            <a:cxnSpLocks/>
          </p:cNvCxnSpPr>
          <p:nvPr/>
        </p:nvCxnSpPr>
        <p:spPr>
          <a:xfrm>
            <a:off x="1053646" y="4202099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E161C05-AB54-45A8-9C10-74DD5AF240E9}"/>
              </a:ext>
            </a:extLst>
          </p:cNvPr>
          <p:cNvCxnSpPr/>
          <p:nvPr/>
        </p:nvCxnSpPr>
        <p:spPr>
          <a:xfrm>
            <a:off x="1053646" y="4703489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99152E29-F353-4FC6-8397-BEECD02B1F09}"/>
              </a:ext>
            </a:extLst>
          </p:cNvPr>
          <p:cNvCxnSpPr/>
          <p:nvPr/>
        </p:nvCxnSpPr>
        <p:spPr>
          <a:xfrm>
            <a:off x="2209709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7EB097BE-3F05-45DA-A69E-2B41D80DB691}"/>
              </a:ext>
            </a:extLst>
          </p:cNvPr>
          <p:cNvCxnSpPr/>
          <p:nvPr/>
        </p:nvCxnSpPr>
        <p:spPr>
          <a:xfrm>
            <a:off x="1631213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B3B21F1-8724-4536-8E07-87AFFA7B12B6}"/>
              </a:ext>
            </a:extLst>
          </p:cNvPr>
          <p:cNvCxnSpPr/>
          <p:nvPr/>
        </p:nvCxnSpPr>
        <p:spPr>
          <a:xfrm>
            <a:off x="1053646" y="373407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8A23E7FE-1C4D-4328-80B5-EFF18FF83B5A}"/>
              </a:ext>
            </a:extLst>
          </p:cNvPr>
          <p:cNvCxnSpPr/>
          <p:nvPr/>
        </p:nvCxnSpPr>
        <p:spPr>
          <a:xfrm>
            <a:off x="1053646" y="3237804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A00F805-5E00-4840-84AF-1C7A590ED4AB}"/>
              </a:ext>
            </a:extLst>
          </p:cNvPr>
          <p:cNvCxnSpPr/>
          <p:nvPr/>
        </p:nvCxnSpPr>
        <p:spPr>
          <a:xfrm>
            <a:off x="1053646" y="5175142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32B65125-B91A-48E3-B322-9A38EB6D51D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50" y="1248946"/>
            <a:ext cx="1534781" cy="9778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DBA8BF4-6911-4B12-ADD5-6687CE158492}"/>
              </a:ext>
            </a:extLst>
          </p:cNvPr>
          <p:cNvSpPr/>
          <p:nvPr/>
        </p:nvSpPr>
        <p:spPr>
          <a:xfrm>
            <a:off x="3154046" y="1248946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Low-Level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AAF2F3A-37FA-4C71-A969-7758DAE24445}"/>
              </a:ext>
            </a:extLst>
          </p:cNvPr>
          <p:cNvSpPr/>
          <p:nvPr/>
        </p:nvSpPr>
        <p:spPr>
          <a:xfrm>
            <a:off x="5287939" y="1249628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Mid-Level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5E52A2D-8022-4271-8DD2-6014588E781A}"/>
              </a:ext>
            </a:extLst>
          </p:cNvPr>
          <p:cNvSpPr/>
          <p:nvPr/>
        </p:nvSpPr>
        <p:spPr>
          <a:xfrm>
            <a:off x="7420147" y="1237672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High-level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Feature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BADA13D-64EE-4BE0-9EE3-B85576B6E0D0}"/>
              </a:ext>
            </a:extLst>
          </p:cNvPr>
          <p:cNvSpPr/>
          <p:nvPr/>
        </p:nvSpPr>
        <p:spPr>
          <a:xfrm>
            <a:off x="2717367" y="167887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화살표: 오른쪽 135">
            <a:extLst>
              <a:ext uri="{FF2B5EF4-FFF2-40B4-BE49-F238E27FC236}">
                <a16:creationId xmlns:a16="http://schemas.microsoft.com/office/drawing/2014/main" id="{9F921F5D-9BD9-4AA4-9AC2-334652879903}"/>
              </a:ext>
            </a:extLst>
          </p:cNvPr>
          <p:cNvSpPr/>
          <p:nvPr/>
        </p:nvSpPr>
        <p:spPr>
          <a:xfrm>
            <a:off x="4811601" y="169010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06CC8C2-379C-4E33-9B73-D9FBDD222353}"/>
              </a:ext>
            </a:extLst>
          </p:cNvPr>
          <p:cNvSpPr/>
          <p:nvPr/>
        </p:nvSpPr>
        <p:spPr>
          <a:xfrm>
            <a:off x="9552355" y="1237672"/>
            <a:ext cx="1534781" cy="9719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Classifier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0" name="화살표: 오른쪽 139">
            <a:extLst>
              <a:ext uri="{FF2B5EF4-FFF2-40B4-BE49-F238E27FC236}">
                <a16:creationId xmlns:a16="http://schemas.microsoft.com/office/drawing/2014/main" id="{47C3B3CD-2E73-43D2-9038-B3A393A43042}"/>
              </a:ext>
            </a:extLst>
          </p:cNvPr>
          <p:cNvSpPr/>
          <p:nvPr/>
        </p:nvSpPr>
        <p:spPr>
          <a:xfrm>
            <a:off x="6947845" y="1704494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화살표: 오른쪽 141">
            <a:extLst>
              <a:ext uri="{FF2B5EF4-FFF2-40B4-BE49-F238E27FC236}">
                <a16:creationId xmlns:a16="http://schemas.microsoft.com/office/drawing/2014/main" id="{64AD8A46-6010-4E23-B37C-3687989672AB}"/>
              </a:ext>
            </a:extLst>
          </p:cNvPr>
          <p:cNvSpPr/>
          <p:nvPr/>
        </p:nvSpPr>
        <p:spPr>
          <a:xfrm>
            <a:off x="9080053" y="1678873"/>
            <a:ext cx="347176" cy="1007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28DA224-BACD-47F0-9C4D-34569FCE45E4}"/>
              </a:ext>
            </a:extLst>
          </p:cNvPr>
          <p:cNvCxnSpPr>
            <a:stCxn id="93" idx="0"/>
            <a:endCxn id="5" idx="2"/>
          </p:cNvCxnSpPr>
          <p:nvPr/>
        </p:nvCxnSpPr>
        <p:spPr>
          <a:xfrm flipV="1">
            <a:off x="2493646" y="2220862"/>
            <a:ext cx="1427791" cy="5604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16A328C-9AE6-4B04-AEF0-FBD1E8F83117}"/>
              </a:ext>
            </a:extLst>
          </p:cNvPr>
          <p:cNvCxnSpPr>
            <a:cxnSpLocks/>
            <a:endCxn id="134" idx="2"/>
          </p:cNvCxnSpPr>
          <p:nvPr/>
        </p:nvCxnSpPr>
        <p:spPr>
          <a:xfrm flipH="1" flipV="1">
            <a:off x="6055330" y="2221544"/>
            <a:ext cx="33506" cy="6310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F3CC2D5-1D8F-43E6-9776-E185B0FE1737}"/>
              </a:ext>
            </a:extLst>
          </p:cNvPr>
          <p:cNvCxnSpPr>
            <a:cxnSpLocks/>
            <a:stCxn id="182" idx="0"/>
            <a:endCxn id="135" idx="2"/>
          </p:cNvCxnSpPr>
          <p:nvPr/>
        </p:nvCxnSpPr>
        <p:spPr>
          <a:xfrm flipH="1" flipV="1">
            <a:off x="8187538" y="2209588"/>
            <a:ext cx="1531161" cy="5752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FB30F79-D8F4-4EB3-A85F-355FE265779E}"/>
              </a:ext>
            </a:extLst>
          </p:cNvPr>
          <p:cNvSpPr/>
          <p:nvPr/>
        </p:nvSpPr>
        <p:spPr>
          <a:xfrm>
            <a:off x="697827" y="5817599"/>
            <a:ext cx="106846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While down-sampling, the feature map’s resolution becomes smaller.</a:t>
            </a:r>
          </a:p>
          <a:p>
            <a:r>
              <a:rPr lang="en-US" altLang="ko-KR" sz="1600" b="1" dirty="0"/>
              <a:t>High-resolution Feature can contains the feature like (edge, curved line)</a:t>
            </a:r>
          </a:p>
          <a:p>
            <a:r>
              <a:rPr lang="en-US" altLang="ko-KR" sz="1600" b="1" dirty="0" err="1"/>
              <a:t>Mid,Low</a:t>
            </a:r>
            <a:r>
              <a:rPr lang="en-US" altLang="ko-KR" sz="1600" b="1" dirty="0"/>
              <a:t>-resolution Feature can contains detailed feature like (</a:t>
            </a:r>
            <a:r>
              <a:rPr lang="en-US" altLang="ko-KR" sz="1600" b="1" dirty="0" err="1"/>
              <a:t>textue</a:t>
            </a:r>
            <a:r>
              <a:rPr lang="en-US" altLang="ko-KR" sz="1600" b="1" dirty="0"/>
              <a:t>, part of object)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4C5AAFF2-85E8-40EA-97BC-30F1A36D6ADC}"/>
              </a:ext>
            </a:extLst>
          </p:cNvPr>
          <p:cNvSpPr/>
          <p:nvPr/>
        </p:nvSpPr>
        <p:spPr>
          <a:xfrm>
            <a:off x="4656000" y="2781343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2DFCF03-C709-43CB-BAD8-C4DFB7BDD725}"/>
              </a:ext>
            </a:extLst>
          </p:cNvPr>
          <p:cNvCxnSpPr>
            <a:cxnSpLocks/>
          </p:cNvCxnSpPr>
          <p:nvPr/>
        </p:nvCxnSpPr>
        <p:spPr>
          <a:xfrm>
            <a:off x="6086475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B3A61E01-E728-47BA-95EC-D4D21B7D9A3D}"/>
              </a:ext>
            </a:extLst>
          </p:cNvPr>
          <p:cNvCxnSpPr/>
          <p:nvPr/>
        </p:nvCxnSpPr>
        <p:spPr>
          <a:xfrm>
            <a:off x="6819900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ADF28CE4-8710-478C-BBDC-45D40BC5E709}"/>
              </a:ext>
            </a:extLst>
          </p:cNvPr>
          <p:cNvCxnSpPr/>
          <p:nvPr/>
        </p:nvCxnSpPr>
        <p:spPr>
          <a:xfrm>
            <a:off x="5362575" y="2781343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838053D2-175D-4F07-858A-9C8EC01AE954}"/>
              </a:ext>
            </a:extLst>
          </p:cNvPr>
          <p:cNvCxnSpPr>
            <a:cxnSpLocks/>
          </p:cNvCxnSpPr>
          <p:nvPr/>
        </p:nvCxnSpPr>
        <p:spPr>
          <a:xfrm>
            <a:off x="4656000" y="421181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6EE3241F-CA72-4DB0-A322-5114E60E31C7}"/>
              </a:ext>
            </a:extLst>
          </p:cNvPr>
          <p:cNvCxnSpPr/>
          <p:nvPr/>
        </p:nvCxnSpPr>
        <p:spPr>
          <a:xfrm>
            <a:off x="4656000" y="3497443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EFF91F20-3AC6-46E1-B943-62AE5FF20D3B}"/>
              </a:ext>
            </a:extLst>
          </p:cNvPr>
          <p:cNvCxnSpPr/>
          <p:nvPr/>
        </p:nvCxnSpPr>
        <p:spPr>
          <a:xfrm>
            <a:off x="4656000" y="4935718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C4B6159-D438-40C3-8A99-0ACCDB01D5A8}"/>
              </a:ext>
            </a:extLst>
          </p:cNvPr>
          <p:cNvSpPr/>
          <p:nvPr/>
        </p:nvSpPr>
        <p:spPr>
          <a:xfrm>
            <a:off x="8278699" y="2784796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D8CCBB7E-EEF5-4E2A-8F31-0A5BBE175569}"/>
              </a:ext>
            </a:extLst>
          </p:cNvPr>
          <p:cNvCxnSpPr>
            <a:cxnSpLocks/>
          </p:cNvCxnSpPr>
          <p:nvPr/>
        </p:nvCxnSpPr>
        <p:spPr>
          <a:xfrm>
            <a:off x="9709174" y="2784796"/>
            <a:ext cx="0" cy="28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B5E25AEA-CACC-40C5-929B-600414BB8C4B}"/>
              </a:ext>
            </a:extLst>
          </p:cNvPr>
          <p:cNvCxnSpPr>
            <a:stCxn id="182" idx="1"/>
            <a:endCxn id="182" idx="3"/>
          </p:cNvCxnSpPr>
          <p:nvPr/>
        </p:nvCxnSpPr>
        <p:spPr>
          <a:xfrm>
            <a:off x="8278699" y="4224796"/>
            <a:ext cx="28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1">
            <a:extLst>
              <a:ext uri="{FF2B5EF4-FFF2-40B4-BE49-F238E27FC236}">
                <a16:creationId xmlns:a16="http://schemas.microsoft.com/office/drawing/2014/main" id="{5F01BAE4-FE76-42EA-8B00-CD5EF8ECF544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962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C5259B7A-77A5-4AD7-A71E-6BB89B04DC66}"/>
              </a:ext>
            </a:extLst>
          </p:cNvPr>
          <p:cNvSpPr/>
          <p:nvPr/>
        </p:nvSpPr>
        <p:spPr>
          <a:xfrm>
            <a:off x="6967830" y="2170361"/>
            <a:ext cx="341152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4A35677-CBD9-406F-A78B-BFCE717FD7D2}"/>
              </a:ext>
            </a:extLst>
          </p:cNvPr>
          <p:cNvSpPr/>
          <p:nvPr/>
        </p:nvSpPr>
        <p:spPr>
          <a:xfrm>
            <a:off x="7310318" y="2170361"/>
            <a:ext cx="360989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FF4D3E2B-62F0-4F08-9E7A-52603346F829}"/>
              </a:ext>
            </a:extLst>
          </p:cNvPr>
          <p:cNvSpPr/>
          <p:nvPr/>
        </p:nvSpPr>
        <p:spPr>
          <a:xfrm>
            <a:off x="6967830" y="2527419"/>
            <a:ext cx="358724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C453DD17-B5BF-4E68-BEAA-66B8A5C82702}"/>
              </a:ext>
            </a:extLst>
          </p:cNvPr>
          <p:cNvSpPr/>
          <p:nvPr/>
        </p:nvSpPr>
        <p:spPr>
          <a:xfrm>
            <a:off x="7319322" y="2528773"/>
            <a:ext cx="342611" cy="341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BF9D41B8-5C5D-408A-BEDD-554D77B6A8E6}"/>
              </a:ext>
            </a:extLst>
          </p:cNvPr>
          <p:cNvCxnSpPr/>
          <p:nvPr/>
        </p:nvCxnSpPr>
        <p:spPr>
          <a:xfrm>
            <a:off x="8780037" y="1971821"/>
            <a:ext cx="0" cy="1080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C9A48990-6469-4EB5-9015-0FF1FE52A8F4}"/>
              </a:ext>
            </a:extLst>
          </p:cNvPr>
          <p:cNvCxnSpPr>
            <a:cxnSpLocks/>
          </p:cNvCxnSpPr>
          <p:nvPr/>
        </p:nvCxnSpPr>
        <p:spPr>
          <a:xfrm>
            <a:off x="8233937" y="1971821"/>
            <a:ext cx="0" cy="108000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D0EB2C19-03EA-43F8-A8E7-C497F401362E}"/>
              </a:ext>
            </a:extLst>
          </p:cNvPr>
          <p:cNvCxnSpPr/>
          <p:nvPr/>
        </p:nvCxnSpPr>
        <p:spPr>
          <a:xfrm>
            <a:off x="7968695" y="2234877"/>
            <a:ext cx="1080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F9E3222-4B06-49A9-BDA5-A0428FBE4BF7}"/>
              </a:ext>
            </a:extLst>
          </p:cNvPr>
          <p:cNvCxnSpPr/>
          <p:nvPr/>
        </p:nvCxnSpPr>
        <p:spPr>
          <a:xfrm>
            <a:off x="7968695" y="2771274"/>
            <a:ext cx="1080000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BDD08BF-6A5D-4C41-9095-0DF9C027E8D5}"/>
              </a:ext>
            </a:extLst>
          </p:cNvPr>
          <p:cNvSpPr/>
          <p:nvPr/>
        </p:nvSpPr>
        <p:spPr>
          <a:xfrm>
            <a:off x="7973458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2A233A8A-29E1-4946-A044-3F11F840DF5E}"/>
              </a:ext>
            </a:extLst>
          </p:cNvPr>
          <p:cNvSpPr/>
          <p:nvPr/>
        </p:nvSpPr>
        <p:spPr>
          <a:xfrm>
            <a:off x="8247632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DC66246B-AA4F-432A-8055-B3FB2780EDFA}"/>
              </a:ext>
            </a:extLst>
          </p:cNvPr>
          <p:cNvSpPr/>
          <p:nvPr/>
        </p:nvSpPr>
        <p:spPr>
          <a:xfrm>
            <a:off x="8516884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405F20D-B316-497C-A1B7-5E733F303FAE}"/>
              </a:ext>
            </a:extLst>
          </p:cNvPr>
          <p:cNvSpPr/>
          <p:nvPr/>
        </p:nvSpPr>
        <p:spPr>
          <a:xfrm>
            <a:off x="8783453" y="1976584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6E7D3AD-70D0-4895-B327-11DCB3887A03}"/>
              </a:ext>
            </a:extLst>
          </p:cNvPr>
          <p:cNvSpPr/>
          <p:nvPr/>
        </p:nvSpPr>
        <p:spPr>
          <a:xfrm>
            <a:off x="7973015" y="2245427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1C55848-ADE5-4F9D-A0F2-6D87BEAAA094}"/>
              </a:ext>
            </a:extLst>
          </p:cNvPr>
          <p:cNvSpPr/>
          <p:nvPr/>
        </p:nvSpPr>
        <p:spPr>
          <a:xfrm>
            <a:off x="8238767" y="224284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329C60C7-838A-4277-89EA-F4EC7630C923}"/>
              </a:ext>
            </a:extLst>
          </p:cNvPr>
          <p:cNvSpPr/>
          <p:nvPr/>
        </p:nvSpPr>
        <p:spPr>
          <a:xfrm>
            <a:off x="8516583" y="2245562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DCFF2DC-914F-46AE-BBE0-E3A92826A70A}"/>
              </a:ext>
            </a:extLst>
          </p:cNvPr>
          <p:cNvSpPr/>
          <p:nvPr/>
        </p:nvSpPr>
        <p:spPr>
          <a:xfrm>
            <a:off x="8786289" y="224284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92BDDCDA-37D9-43DE-8ED3-5D64696402CC}"/>
              </a:ext>
            </a:extLst>
          </p:cNvPr>
          <p:cNvSpPr/>
          <p:nvPr/>
        </p:nvSpPr>
        <p:spPr>
          <a:xfrm>
            <a:off x="7973460" y="252454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B50835C-1AC4-4298-816D-89CBDA3FC280}"/>
              </a:ext>
            </a:extLst>
          </p:cNvPr>
          <p:cNvSpPr/>
          <p:nvPr/>
        </p:nvSpPr>
        <p:spPr>
          <a:xfrm>
            <a:off x="8236668" y="2524063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25777F7-E5C8-4EC2-B503-1DA5A79BDE04}"/>
              </a:ext>
            </a:extLst>
          </p:cNvPr>
          <p:cNvSpPr/>
          <p:nvPr/>
        </p:nvSpPr>
        <p:spPr>
          <a:xfrm>
            <a:off x="8516583" y="2525088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9FC9E7A-9212-4BD8-8BE0-9A07C90B591B}"/>
              </a:ext>
            </a:extLst>
          </p:cNvPr>
          <p:cNvSpPr/>
          <p:nvPr/>
        </p:nvSpPr>
        <p:spPr>
          <a:xfrm>
            <a:off x="8787377" y="2522936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4B440CF-0B34-4E29-B8A8-F8D494A283F3}"/>
              </a:ext>
            </a:extLst>
          </p:cNvPr>
          <p:cNvSpPr/>
          <p:nvPr/>
        </p:nvSpPr>
        <p:spPr>
          <a:xfrm>
            <a:off x="7977778" y="279049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E6822B4-7874-4A6E-A6CC-712AF34DB1B4}"/>
              </a:ext>
            </a:extLst>
          </p:cNvPr>
          <p:cNvSpPr/>
          <p:nvPr/>
        </p:nvSpPr>
        <p:spPr>
          <a:xfrm>
            <a:off x="8240038" y="2790499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CC06641-829B-4B58-9EBE-C3687561EAEE}"/>
              </a:ext>
            </a:extLst>
          </p:cNvPr>
          <p:cNvSpPr/>
          <p:nvPr/>
        </p:nvSpPr>
        <p:spPr>
          <a:xfrm>
            <a:off x="8521121" y="2781822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78AE51B-3E19-48F6-8B12-4BD1BFD2A8F9}"/>
              </a:ext>
            </a:extLst>
          </p:cNvPr>
          <p:cNvSpPr/>
          <p:nvPr/>
        </p:nvSpPr>
        <p:spPr>
          <a:xfrm>
            <a:off x="8783090" y="2781336"/>
            <a:ext cx="264490" cy="25945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34666" y="45499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bottom-up pathway, top-down pathway, lateral connections</a:t>
            </a:r>
          </a:p>
        </p:txBody>
      </p:sp>
      <p:pic>
        <p:nvPicPr>
          <p:cNvPr id="7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83A65C26-E16C-42FB-BF1D-6EBCFF605BA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46" y="4797604"/>
            <a:ext cx="2175835" cy="1352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perspectiveRelaxedModerately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3ED8D10-0FB8-49BD-820F-2BD81A0E0CBE}"/>
              </a:ext>
            </a:extLst>
          </p:cNvPr>
          <p:cNvSpPr/>
          <p:nvPr/>
        </p:nvSpPr>
        <p:spPr>
          <a:xfrm>
            <a:off x="1029606" y="166851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10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AD9AE5E-3239-468C-BEAC-60368B48144B}"/>
              </a:ext>
            </a:extLst>
          </p:cNvPr>
          <p:cNvSpPr/>
          <p:nvPr/>
        </p:nvSpPr>
        <p:spPr>
          <a:xfrm>
            <a:off x="1029606" y="1900739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9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D2696E-66F5-428D-AF57-05E2B1F4F149}"/>
              </a:ext>
            </a:extLst>
          </p:cNvPr>
          <p:cNvSpPr/>
          <p:nvPr/>
        </p:nvSpPr>
        <p:spPr>
          <a:xfrm>
            <a:off x="1029606" y="2212791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8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BD1280-840E-40F3-8566-0DBD79D40FF0}"/>
              </a:ext>
            </a:extLst>
          </p:cNvPr>
          <p:cNvSpPr/>
          <p:nvPr/>
        </p:nvSpPr>
        <p:spPr>
          <a:xfrm>
            <a:off x="1029606" y="244502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7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2154C1-74A7-42CE-BB48-BFE6E0D3E3FD}"/>
              </a:ext>
            </a:extLst>
          </p:cNvPr>
          <p:cNvSpPr/>
          <p:nvPr/>
        </p:nvSpPr>
        <p:spPr>
          <a:xfrm>
            <a:off x="1029606" y="2759345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6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C120E3-845F-4A8F-87C8-518819EDB3DF}"/>
              </a:ext>
            </a:extLst>
          </p:cNvPr>
          <p:cNvSpPr/>
          <p:nvPr/>
        </p:nvSpPr>
        <p:spPr>
          <a:xfrm>
            <a:off x="1029606" y="2991574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5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E81B74F-9BC2-40DD-99FD-6F393113D0D0}"/>
              </a:ext>
            </a:extLst>
          </p:cNvPr>
          <p:cNvSpPr/>
          <p:nvPr/>
        </p:nvSpPr>
        <p:spPr>
          <a:xfrm>
            <a:off x="1029606" y="3306220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4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133A1E-FCB1-44A8-8773-0D2282719527}"/>
              </a:ext>
            </a:extLst>
          </p:cNvPr>
          <p:cNvSpPr/>
          <p:nvPr/>
        </p:nvSpPr>
        <p:spPr>
          <a:xfrm>
            <a:off x="1029606" y="3538449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3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EBEEAC-96AD-4B4F-8357-2FA1071A9EE6}"/>
              </a:ext>
            </a:extLst>
          </p:cNvPr>
          <p:cNvSpPr/>
          <p:nvPr/>
        </p:nvSpPr>
        <p:spPr>
          <a:xfrm>
            <a:off x="1029606" y="3852767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2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733A0A-A7FA-4EB2-BA69-62297881E743}"/>
              </a:ext>
            </a:extLst>
          </p:cNvPr>
          <p:cNvSpPr/>
          <p:nvPr/>
        </p:nvSpPr>
        <p:spPr>
          <a:xfrm>
            <a:off x="1029606" y="4084996"/>
            <a:ext cx="798285" cy="159658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Conv 1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5ED2235C-911B-4397-93F3-B11E3BFCE1EC}"/>
              </a:ext>
            </a:extLst>
          </p:cNvPr>
          <p:cNvSpPr/>
          <p:nvPr/>
        </p:nvSpPr>
        <p:spPr>
          <a:xfrm>
            <a:off x="1380644" y="1828168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F898B1D7-B1FD-4DF5-A35A-51C4EA58314F}"/>
              </a:ext>
            </a:extLst>
          </p:cNvPr>
          <p:cNvSpPr/>
          <p:nvPr/>
        </p:nvSpPr>
        <p:spPr>
          <a:xfrm>
            <a:off x="1390648" y="2379473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901C89BC-5CFE-449E-BBB8-ED87B0A2C3EA}"/>
              </a:ext>
            </a:extLst>
          </p:cNvPr>
          <p:cNvSpPr/>
          <p:nvPr/>
        </p:nvSpPr>
        <p:spPr>
          <a:xfrm>
            <a:off x="1390648" y="2932424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FB7BD5A7-3D0B-4E18-AD6E-28DC06A4F07A}"/>
              </a:ext>
            </a:extLst>
          </p:cNvPr>
          <p:cNvSpPr/>
          <p:nvPr/>
        </p:nvSpPr>
        <p:spPr>
          <a:xfrm>
            <a:off x="1380644" y="3465717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이등변 삼각형 40">
            <a:extLst>
              <a:ext uri="{FF2B5EF4-FFF2-40B4-BE49-F238E27FC236}">
                <a16:creationId xmlns:a16="http://schemas.microsoft.com/office/drawing/2014/main" id="{667017F1-DDAA-4E51-8E05-D5902E66DA34}"/>
              </a:ext>
            </a:extLst>
          </p:cNvPr>
          <p:cNvSpPr/>
          <p:nvPr/>
        </p:nvSpPr>
        <p:spPr>
          <a:xfrm>
            <a:off x="1388264" y="4016162"/>
            <a:ext cx="76200" cy="7030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E49AE58-5034-4040-818D-0E654E9991D8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1428749" y="2060397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A8F04AA-58F8-4720-89DD-24847D70F0DB}"/>
              </a:ext>
            </a:extLst>
          </p:cNvPr>
          <p:cNvCxnSpPr>
            <a:cxnSpLocks/>
          </p:cNvCxnSpPr>
          <p:nvPr/>
        </p:nvCxnSpPr>
        <p:spPr>
          <a:xfrm flipV="1">
            <a:off x="1418744" y="2604678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C334F6-4B4E-4F45-BDDA-125AC8A035AA}"/>
              </a:ext>
            </a:extLst>
          </p:cNvPr>
          <p:cNvCxnSpPr>
            <a:cxnSpLocks/>
          </p:cNvCxnSpPr>
          <p:nvPr/>
        </p:nvCxnSpPr>
        <p:spPr>
          <a:xfrm flipV="1">
            <a:off x="1426364" y="3151232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16C64DA-6159-4FDB-996C-1FB2EF5B9EFE}"/>
              </a:ext>
            </a:extLst>
          </p:cNvPr>
          <p:cNvCxnSpPr>
            <a:cxnSpLocks/>
          </p:cNvCxnSpPr>
          <p:nvPr/>
        </p:nvCxnSpPr>
        <p:spPr>
          <a:xfrm flipV="1">
            <a:off x="1436369" y="3698107"/>
            <a:ext cx="0" cy="15239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A130366-B715-4C32-8BD1-4611B3E13884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1428749" y="4244654"/>
            <a:ext cx="0" cy="92923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D645681-EC48-43D0-A787-FC3B65D60C4C}"/>
              </a:ext>
            </a:extLst>
          </p:cNvPr>
          <p:cNvCxnSpPr/>
          <p:nvPr/>
        </p:nvCxnSpPr>
        <p:spPr>
          <a:xfrm>
            <a:off x="4004129" y="1006216"/>
            <a:ext cx="0" cy="53024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15DB30-06F5-4B95-AE54-FB9E4502F884}"/>
              </a:ext>
            </a:extLst>
          </p:cNvPr>
          <p:cNvSpPr/>
          <p:nvPr/>
        </p:nvSpPr>
        <p:spPr>
          <a:xfrm>
            <a:off x="939801" y="1587500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B890C2B-6A33-4E1A-801F-594E94938E82}"/>
              </a:ext>
            </a:extLst>
          </p:cNvPr>
          <p:cNvSpPr/>
          <p:nvPr/>
        </p:nvSpPr>
        <p:spPr>
          <a:xfrm>
            <a:off x="939801" y="2134638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5595C3D-FD00-4C9D-A7C0-D0D454ED7BAA}"/>
              </a:ext>
            </a:extLst>
          </p:cNvPr>
          <p:cNvSpPr/>
          <p:nvPr/>
        </p:nvSpPr>
        <p:spPr>
          <a:xfrm>
            <a:off x="942494" y="2679593"/>
            <a:ext cx="975207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E7618D-938A-4B68-87E0-1763DB89BF1B}"/>
              </a:ext>
            </a:extLst>
          </p:cNvPr>
          <p:cNvSpPr/>
          <p:nvPr/>
        </p:nvSpPr>
        <p:spPr>
          <a:xfrm>
            <a:off x="939801" y="3225579"/>
            <a:ext cx="977900" cy="54028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16602A-42BD-4A1B-85D7-073A98B46EA9}"/>
              </a:ext>
            </a:extLst>
          </p:cNvPr>
          <p:cNvSpPr/>
          <p:nvPr/>
        </p:nvSpPr>
        <p:spPr>
          <a:xfrm>
            <a:off x="146770" y="1653533"/>
            <a:ext cx="8347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5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98876BE-DF8B-40D2-AE30-3373A57E8D12}"/>
              </a:ext>
            </a:extLst>
          </p:cNvPr>
          <p:cNvSpPr/>
          <p:nvPr/>
        </p:nvSpPr>
        <p:spPr>
          <a:xfrm>
            <a:off x="134666" y="2212791"/>
            <a:ext cx="9386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4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727BCA6-215B-4ED0-948F-8477E23A5522}"/>
              </a:ext>
            </a:extLst>
          </p:cNvPr>
          <p:cNvSpPr/>
          <p:nvPr/>
        </p:nvSpPr>
        <p:spPr>
          <a:xfrm>
            <a:off x="146770" y="2805948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3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F0F955-EBC4-49EB-A39B-9775CDC56B98}"/>
              </a:ext>
            </a:extLst>
          </p:cNvPr>
          <p:cNvSpPr/>
          <p:nvPr/>
        </p:nvSpPr>
        <p:spPr>
          <a:xfrm>
            <a:off x="134665" y="3341834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2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45D21BE-053E-497E-BAC0-3200D8C1D732}"/>
              </a:ext>
            </a:extLst>
          </p:cNvPr>
          <p:cNvSpPr/>
          <p:nvPr/>
        </p:nvSpPr>
        <p:spPr>
          <a:xfrm>
            <a:off x="134664" y="3877720"/>
            <a:ext cx="8468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Stage 1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EC1A2FD-82B8-4C57-ABF1-FBD3BBC0203F}"/>
              </a:ext>
            </a:extLst>
          </p:cNvPr>
          <p:cNvSpPr/>
          <p:nvPr/>
        </p:nvSpPr>
        <p:spPr>
          <a:xfrm>
            <a:off x="2824762" y="1747979"/>
            <a:ext cx="434443" cy="51597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EE5E4F2-29F4-4F8C-A29A-FB2FF84CEDF9}"/>
              </a:ext>
            </a:extLst>
          </p:cNvPr>
          <p:cNvSpPr/>
          <p:nvPr/>
        </p:nvSpPr>
        <p:spPr>
          <a:xfrm>
            <a:off x="2710732" y="2197197"/>
            <a:ext cx="590803" cy="69475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1D94B18-9003-4DB2-8B29-714D6A2C8CED}"/>
              </a:ext>
            </a:extLst>
          </p:cNvPr>
          <p:cNvSpPr/>
          <p:nvPr/>
        </p:nvSpPr>
        <p:spPr>
          <a:xfrm>
            <a:off x="2466060" y="2594257"/>
            <a:ext cx="1017273" cy="982128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6B578D7-2EB5-4A11-B2EA-45CF96B70B07}"/>
              </a:ext>
            </a:extLst>
          </p:cNvPr>
          <p:cNvSpPr/>
          <p:nvPr/>
        </p:nvSpPr>
        <p:spPr>
          <a:xfrm>
            <a:off x="2311761" y="2992976"/>
            <a:ext cx="1262507" cy="129129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A0C63D49-CE2F-42A8-AE1F-9224F1EB3492}"/>
              </a:ext>
            </a:extLst>
          </p:cNvPr>
          <p:cNvCxnSpPr>
            <a:cxnSpLocks/>
            <a:stCxn id="3" idx="3"/>
            <a:endCxn id="81" idx="1"/>
          </p:cNvCxnSpPr>
          <p:nvPr/>
        </p:nvCxnSpPr>
        <p:spPr>
          <a:xfrm>
            <a:off x="1827891" y="1748339"/>
            <a:ext cx="996871" cy="2576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E21EAD6-CC04-4F30-A448-0C3CF6244D70}"/>
              </a:ext>
            </a:extLst>
          </p:cNvPr>
          <p:cNvCxnSpPr>
            <a:cxnSpLocks/>
            <a:stCxn id="25" idx="3"/>
            <a:endCxn id="82" idx="1"/>
          </p:cNvCxnSpPr>
          <p:nvPr/>
        </p:nvCxnSpPr>
        <p:spPr>
          <a:xfrm>
            <a:off x="1827891" y="2292620"/>
            <a:ext cx="882841" cy="251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67748F7-18EF-4B2E-8EAB-BB74FE9C4C70}"/>
              </a:ext>
            </a:extLst>
          </p:cNvPr>
          <p:cNvCxnSpPr>
            <a:cxnSpLocks/>
            <a:stCxn id="27" idx="3"/>
            <a:endCxn id="83" idx="1"/>
          </p:cNvCxnSpPr>
          <p:nvPr/>
        </p:nvCxnSpPr>
        <p:spPr>
          <a:xfrm>
            <a:off x="1827891" y="2839174"/>
            <a:ext cx="638169" cy="246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FB627FF-6A2A-4E49-804F-1EFEC3321C93}"/>
              </a:ext>
            </a:extLst>
          </p:cNvPr>
          <p:cNvCxnSpPr>
            <a:cxnSpLocks/>
            <a:stCxn id="29" idx="3"/>
            <a:endCxn id="84" idx="1"/>
          </p:cNvCxnSpPr>
          <p:nvPr/>
        </p:nvCxnSpPr>
        <p:spPr>
          <a:xfrm>
            <a:off x="1827891" y="3386049"/>
            <a:ext cx="483870" cy="2525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810642" y="922390"/>
            <a:ext cx="21758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Bottom-up pathway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A01BAC2-A266-4F72-8184-33C0AF653C13}"/>
              </a:ext>
            </a:extLst>
          </p:cNvPr>
          <p:cNvSpPr/>
          <p:nvPr/>
        </p:nvSpPr>
        <p:spPr>
          <a:xfrm>
            <a:off x="322044" y="-1653937"/>
            <a:ext cx="11299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Top-down</a:t>
            </a:r>
            <a:r>
              <a:rPr lang="ko-KR" altLang="en-US" dirty="0"/>
              <a:t> </a:t>
            </a:r>
            <a:r>
              <a:rPr lang="ko-KR" altLang="en-US" dirty="0" err="1"/>
              <a:t>Pathway는</a:t>
            </a:r>
            <a:r>
              <a:rPr lang="ko-KR" altLang="en-US" dirty="0"/>
              <a:t> 각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level에</a:t>
            </a:r>
            <a:r>
              <a:rPr lang="ko-KR" altLang="en-US" dirty="0"/>
              <a:t> 있는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2배로 </a:t>
            </a:r>
            <a:r>
              <a:rPr lang="ko-KR" altLang="en-US" dirty="0" err="1"/>
              <a:t>upsampling하고</a:t>
            </a:r>
            <a:r>
              <a:rPr lang="ko-KR" altLang="en-US" dirty="0"/>
              <a:t> </a:t>
            </a:r>
            <a:r>
              <a:rPr lang="ko-KR" altLang="en-US" dirty="0" err="1"/>
              <a:t>channel</a:t>
            </a:r>
            <a:r>
              <a:rPr lang="ko-KR" altLang="en-US" dirty="0"/>
              <a:t> 수를 동일하게 맞춰주는 과정입니다. 각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2배로 </a:t>
            </a:r>
            <a:r>
              <a:rPr lang="ko-KR" altLang="en-US" dirty="0" err="1"/>
              <a:t>upsampling해주면</a:t>
            </a:r>
            <a:r>
              <a:rPr lang="ko-KR" altLang="en-US" dirty="0"/>
              <a:t> 바로 아래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map와</a:t>
            </a:r>
            <a:r>
              <a:rPr lang="ko-KR" altLang="en-US" dirty="0"/>
              <a:t> 크기가 같아집니다. 가령 c2는 c3와 크기가 같아집니다. 이 때 </a:t>
            </a:r>
            <a:r>
              <a:rPr lang="ko-KR" altLang="en-US" dirty="0" err="1"/>
              <a:t>nearest</a:t>
            </a:r>
            <a:r>
              <a:rPr lang="ko-KR" altLang="en-US" dirty="0"/>
              <a:t> </a:t>
            </a:r>
            <a:r>
              <a:rPr lang="ko-KR" altLang="en-US" dirty="0" err="1"/>
              <a:t>neighbor</a:t>
            </a:r>
            <a:r>
              <a:rPr lang="ko-KR" altLang="en-US" dirty="0"/>
              <a:t> </a:t>
            </a:r>
            <a:r>
              <a:rPr lang="ko-KR" altLang="en-US" dirty="0" err="1"/>
              <a:t>upsampling</a:t>
            </a:r>
            <a:r>
              <a:rPr lang="ko-KR" altLang="en-US" dirty="0"/>
              <a:t> 방식을 사용합니다. 이후  모든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level의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map에</a:t>
            </a:r>
            <a:r>
              <a:rPr lang="ko-KR" altLang="en-US" dirty="0"/>
              <a:t> 1x1 </a:t>
            </a:r>
            <a:r>
              <a:rPr lang="ko-KR" altLang="en-US" dirty="0" err="1"/>
              <a:t>conv</a:t>
            </a:r>
            <a:r>
              <a:rPr lang="ko-KR" altLang="en-US" dirty="0"/>
              <a:t> 연산을 적용하여 </a:t>
            </a:r>
            <a:r>
              <a:rPr lang="ko-KR" altLang="en-US" dirty="0" err="1"/>
              <a:t>channel을</a:t>
            </a:r>
            <a:r>
              <a:rPr lang="ko-KR" altLang="en-US" dirty="0"/>
              <a:t> 256으로 맞춥니다. </a:t>
            </a:r>
            <a:endParaRPr lang="en-US" altLang="ko-KR" dirty="0"/>
          </a:p>
          <a:p>
            <a:r>
              <a:rPr lang="en-US" altLang="ko-KR" dirty="0"/>
              <a:t>* Element wise sum : </a:t>
            </a:r>
            <a:r>
              <a:rPr lang="ko-KR" altLang="en-US" dirty="0"/>
              <a:t>같은 크기의 </a:t>
            </a:r>
            <a:r>
              <a:rPr lang="en-US" altLang="ko-KR" dirty="0"/>
              <a:t>tensor</a:t>
            </a:r>
            <a:r>
              <a:rPr lang="ko-KR" altLang="en-US" dirty="0"/>
              <a:t>를 같은 크기의 인자끼리 더해주는 연산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43977B6-78E9-46FF-8371-2803DE915653}"/>
              </a:ext>
            </a:extLst>
          </p:cNvPr>
          <p:cNvSpPr/>
          <p:nvPr/>
        </p:nvSpPr>
        <p:spPr>
          <a:xfrm>
            <a:off x="345580" y="-3566727"/>
            <a:ext cx="116355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Bottom-up</a:t>
            </a:r>
            <a:r>
              <a:rPr lang="ko-KR" altLang="en-US" dirty="0"/>
              <a:t> </a:t>
            </a:r>
            <a:r>
              <a:rPr lang="ko-KR" altLang="en-US" dirty="0" err="1"/>
              <a:t>pathway</a:t>
            </a:r>
            <a:r>
              <a:rPr lang="ko-KR" altLang="en-US" dirty="0"/>
              <a:t> 과정은 이미지를 </a:t>
            </a:r>
            <a:r>
              <a:rPr lang="ko-KR" altLang="en-US" dirty="0" err="1"/>
              <a:t>convolutional</a:t>
            </a:r>
            <a:r>
              <a:rPr lang="ko-KR" altLang="en-US" dirty="0"/>
              <a:t> </a:t>
            </a:r>
            <a:r>
              <a:rPr lang="ko-KR" altLang="en-US" dirty="0" err="1"/>
              <a:t>network에</a:t>
            </a:r>
            <a:r>
              <a:rPr lang="ko-KR" altLang="en-US" dirty="0"/>
              <a:t> 입력하여 </a:t>
            </a:r>
            <a:r>
              <a:rPr lang="ko-KR" altLang="en-US" dirty="0" err="1"/>
              <a:t>forward</a:t>
            </a:r>
            <a:r>
              <a:rPr lang="ko-KR" altLang="en-US" dirty="0"/>
              <a:t> </a:t>
            </a:r>
            <a:r>
              <a:rPr lang="ko-KR" altLang="en-US" dirty="0" err="1"/>
              <a:t>pass하여</a:t>
            </a:r>
            <a:r>
              <a:rPr lang="ko-KR" altLang="en-US" dirty="0"/>
              <a:t> 2배씩 작아지는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추출하는 과정입니다. 이 때 각 </a:t>
            </a:r>
            <a:r>
              <a:rPr lang="ko-KR" altLang="en-US" dirty="0" err="1"/>
              <a:t>stage의</a:t>
            </a:r>
            <a:r>
              <a:rPr lang="ko-KR" altLang="en-US" dirty="0"/>
              <a:t> 마지막 </a:t>
            </a:r>
            <a:r>
              <a:rPr lang="ko-KR" altLang="en-US" dirty="0" err="1"/>
              <a:t>layer의</a:t>
            </a:r>
            <a:r>
              <a:rPr lang="ko-KR" altLang="en-US" dirty="0"/>
              <a:t> </a:t>
            </a:r>
            <a:r>
              <a:rPr lang="ko-KR" altLang="en-US" dirty="0" err="1"/>
              <a:t>output</a:t>
            </a:r>
            <a:r>
              <a:rPr lang="ko-KR" altLang="en-US" dirty="0"/>
              <a:t>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추출합니다. 네트워크에는 같은 크기의 </a:t>
            </a:r>
            <a:r>
              <a:rPr lang="ko-KR" altLang="en-US" dirty="0" err="1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map을</a:t>
            </a:r>
            <a:r>
              <a:rPr lang="ko-KR" altLang="en-US" dirty="0"/>
              <a:t> 출력하는 </a:t>
            </a:r>
            <a:r>
              <a:rPr lang="ko-KR" altLang="en-US" dirty="0" err="1"/>
              <a:t>layer가</a:t>
            </a:r>
            <a:r>
              <a:rPr lang="ko-KR" altLang="en-US" dirty="0"/>
              <a:t> 많지만 논문에서는 이러한 </a:t>
            </a:r>
            <a:r>
              <a:rPr lang="ko-KR" altLang="en-US" dirty="0" err="1"/>
              <a:t>layer를</a:t>
            </a:r>
            <a:r>
              <a:rPr lang="ko-KR" altLang="en-US" dirty="0"/>
              <a:t> 모두 같은 </a:t>
            </a:r>
            <a:r>
              <a:rPr lang="ko-KR" altLang="en-US" dirty="0" err="1"/>
              <a:t>stage에</a:t>
            </a:r>
            <a:r>
              <a:rPr lang="ko-KR" altLang="en-US" dirty="0"/>
              <a:t> </a:t>
            </a:r>
            <a:r>
              <a:rPr lang="ko-KR" altLang="en-US" dirty="0" err="1"/>
              <a:t>속해있다고</a:t>
            </a:r>
            <a:r>
              <a:rPr lang="ko-KR" altLang="en-US" dirty="0"/>
              <a:t> 정의합니다. 각 </a:t>
            </a:r>
            <a:r>
              <a:rPr lang="ko-KR" altLang="en-US" dirty="0" err="1"/>
              <a:t>stage에서</a:t>
            </a:r>
            <a:r>
              <a:rPr lang="ko-KR" altLang="en-US" dirty="0"/>
              <a:t> 별로 마지막 </a:t>
            </a:r>
            <a:r>
              <a:rPr lang="ko-KR" altLang="en-US" dirty="0" err="1"/>
              <a:t>layer를</a:t>
            </a:r>
            <a:r>
              <a:rPr lang="ko-KR" altLang="en-US" dirty="0"/>
              <a:t> </a:t>
            </a:r>
            <a:r>
              <a:rPr lang="ko-KR" altLang="en-US" dirty="0" err="1"/>
              <a:t>pyramid</a:t>
            </a:r>
            <a:r>
              <a:rPr lang="ko-KR" altLang="en-US" dirty="0"/>
              <a:t> </a:t>
            </a:r>
            <a:r>
              <a:rPr lang="ko-KR" altLang="en-US" dirty="0" err="1"/>
              <a:t>level로</a:t>
            </a:r>
            <a:r>
              <a:rPr lang="ko-KR" altLang="en-US" dirty="0"/>
              <a:t> 지정하는 이유는 더 깊은 </a:t>
            </a:r>
            <a:r>
              <a:rPr lang="ko-KR" altLang="en-US" dirty="0" err="1"/>
              <a:t>layer일수록</a:t>
            </a:r>
            <a:r>
              <a:rPr lang="ko-KR" altLang="en-US" dirty="0"/>
              <a:t> 더 강력한 </a:t>
            </a:r>
            <a:r>
              <a:rPr lang="ko-KR" altLang="en-US" dirty="0" err="1"/>
              <a:t>feature를</a:t>
            </a:r>
            <a:r>
              <a:rPr lang="ko-KR" altLang="en-US" dirty="0"/>
              <a:t> 보유하고 있기 때문입니다. 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672C03F-5B06-45C8-990C-A410D130D808}"/>
              </a:ext>
            </a:extLst>
          </p:cNvPr>
          <p:cNvSpPr/>
          <p:nvPr/>
        </p:nvSpPr>
        <p:spPr>
          <a:xfrm>
            <a:off x="5971776" y="862122"/>
            <a:ext cx="42947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Top-down pathway &amp; Lateral Connections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282FD90-8761-4DCF-9433-26B78FFB89FA}"/>
              </a:ext>
            </a:extLst>
          </p:cNvPr>
          <p:cNvSpPr/>
          <p:nvPr/>
        </p:nvSpPr>
        <p:spPr>
          <a:xfrm>
            <a:off x="4587630" y="4312051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C8C5B70-7D09-4616-93C3-1C2EE9CD6EB3}"/>
              </a:ext>
            </a:extLst>
          </p:cNvPr>
          <p:cNvCxnSpPr>
            <a:cxnSpLocks/>
          </p:cNvCxnSpPr>
          <p:nvPr/>
        </p:nvCxnSpPr>
        <p:spPr>
          <a:xfrm>
            <a:off x="5186356" y="4592460"/>
            <a:ext cx="505645" cy="7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8771154-F741-4ED1-B050-293662D2CC89}"/>
              </a:ext>
            </a:extLst>
          </p:cNvPr>
          <p:cNvSpPr/>
          <p:nvPr/>
        </p:nvSpPr>
        <p:spPr>
          <a:xfrm>
            <a:off x="4376099" y="4936538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08207C6-74BA-4C7E-8AD2-D4A4E757EC8C}"/>
              </a:ext>
            </a:extLst>
          </p:cNvPr>
          <p:cNvCxnSpPr>
            <a:cxnSpLocks/>
          </p:cNvCxnSpPr>
          <p:nvPr/>
        </p:nvCxnSpPr>
        <p:spPr>
          <a:xfrm>
            <a:off x="5293848" y="5287838"/>
            <a:ext cx="1667864" cy="86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08EC117-3CFD-4C01-A8B7-6D066BA97588}"/>
              </a:ext>
            </a:extLst>
          </p:cNvPr>
          <p:cNvSpPr/>
          <p:nvPr/>
        </p:nvSpPr>
        <p:spPr>
          <a:xfrm>
            <a:off x="6951237" y="2155308"/>
            <a:ext cx="72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8687877-22DD-41C9-B14E-70137610F3EA}"/>
              </a:ext>
            </a:extLst>
          </p:cNvPr>
          <p:cNvSpPr/>
          <p:nvPr/>
        </p:nvSpPr>
        <p:spPr>
          <a:xfrm>
            <a:off x="7967580" y="1969951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235DDC0-BB2F-4814-8A45-6EAD296080AC}"/>
              </a:ext>
            </a:extLst>
          </p:cNvPr>
          <p:cNvCxnSpPr>
            <a:stCxn id="116" idx="0"/>
            <a:endCxn id="116" idx="2"/>
          </p:cNvCxnSpPr>
          <p:nvPr/>
        </p:nvCxnSpPr>
        <p:spPr>
          <a:xfrm>
            <a:off x="7311237" y="2155308"/>
            <a:ext cx="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CED28B3-C11C-4864-9F52-8E6C4B952DD5}"/>
              </a:ext>
            </a:extLst>
          </p:cNvPr>
          <p:cNvCxnSpPr>
            <a:cxnSpLocks/>
          </p:cNvCxnSpPr>
          <p:nvPr/>
        </p:nvCxnSpPr>
        <p:spPr>
          <a:xfrm>
            <a:off x="6951237" y="2520070"/>
            <a:ext cx="72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D8ADAFF5-2A37-4A1C-9E4E-5BE02D438877}"/>
              </a:ext>
            </a:extLst>
          </p:cNvPr>
          <p:cNvCxnSpPr>
            <a:stCxn id="118" idx="0"/>
            <a:endCxn id="118" idx="2"/>
          </p:cNvCxnSpPr>
          <p:nvPr/>
        </p:nvCxnSpPr>
        <p:spPr>
          <a:xfrm>
            <a:off x="8507580" y="1969951"/>
            <a:ext cx="0" cy="10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B2466AA-D363-4D3F-865F-419A4CB9F433}"/>
              </a:ext>
            </a:extLst>
          </p:cNvPr>
          <p:cNvCxnSpPr>
            <a:stCxn id="118" idx="1"/>
            <a:endCxn id="118" idx="3"/>
          </p:cNvCxnSpPr>
          <p:nvPr/>
        </p:nvCxnSpPr>
        <p:spPr>
          <a:xfrm>
            <a:off x="7967580" y="2509951"/>
            <a:ext cx="108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444248B-E185-45A6-A7B3-AC2B19BC082E}"/>
              </a:ext>
            </a:extLst>
          </p:cNvPr>
          <p:cNvCxnSpPr/>
          <p:nvPr/>
        </p:nvCxnSpPr>
        <p:spPr>
          <a:xfrm>
            <a:off x="8780037" y="1984063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2CA1E135-8F43-4D88-A8F8-C34E87EEA2DF}"/>
              </a:ext>
            </a:extLst>
          </p:cNvPr>
          <p:cNvCxnSpPr/>
          <p:nvPr/>
        </p:nvCxnSpPr>
        <p:spPr>
          <a:xfrm>
            <a:off x="8242869" y="1970799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14365906-C0F0-43DD-BECF-2EE6BA7009E3}"/>
              </a:ext>
            </a:extLst>
          </p:cNvPr>
          <p:cNvCxnSpPr>
            <a:cxnSpLocks/>
          </p:cNvCxnSpPr>
          <p:nvPr/>
        </p:nvCxnSpPr>
        <p:spPr>
          <a:xfrm rot="5400000">
            <a:off x="8517778" y="1700495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5C07EB7F-1076-46C3-AF83-E41E187CF6A7}"/>
              </a:ext>
            </a:extLst>
          </p:cNvPr>
          <p:cNvCxnSpPr>
            <a:cxnSpLocks/>
          </p:cNvCxnSpPr>
          <p:nvPr/>
        </p:nvCxnSpPr>
        <p:spPr>
          <a:xfrm rot="5400000">
            <a:off x="8517778" y="2248278"/>
            <a:ext cx="0" cy="108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1433AF42-6984-4A4C-A4DB-FBEDCA29EE51}"/>
              </a:ext>
            </a:extLst>
          </p:cNvPr>
          <p:cNvCxnSpPr>
            <a:stCxn id="116" idx="3"/>
            <a:endCxn id="118" idx="1"/>
          </p:cNvCxnSpPr>
          <p:nvPr/>
        </p:nvCxnSpPr>
        <p:spPr>
          <a:xfrm flipV="1">
            <a:off x="7671237" y="2509951"/>
            <a:ext cx="296343" cy="5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220F35B-FEA1-4E35-B02C-C74F81390386}"/>
              </a:ext>
            </a:extLst>
          </p:cNvPr>
          <p:cNvSpPr/>
          <p:nvPr/>
        </p:nvSpPr>
        <p:spPr>
          <a:xfrm>
            <a:off x="5863191" y="4334471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1" name="직선 화살표 연결선 170">
            <a:extLst>
              <a:ext uri="{FF2B5EF4-FFF2-40B4-BE49-F238E27FC236}">
                <a16:creationId xmlns:a16="http://schemas.microsoft.com/office/drawing/2014/main" id="{BDB8208A-90FC-4437-9C04-08D1250FD6C2}"/>
              </a:ext>
            </a:extLst>
          </p:cNvPr>
          <p:cNvCxnSpPr>
            <a:cxnSpLocks/>
          </p:cNvCxnSpPr>
          <p:nvPr/>
        </p:nvCxnSpPr>
        <p:spPr>
          <a:xfrm flipV="1">
            <a:off x="6471307" y="459899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9791C310-A55B-43AD-A8DC-44D9D4622EEA}"/>
              </a:ext>
            </a:extLst>
          </p:cNvPr>
          <p:cNvSpPr/>
          <p:nvPr/>
        </p:nvSpPr>
        <p:spPr>
          <a:xfrm>
            <a:off x="7148498" y="4264487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7916B43-D592-4B73-B5BC-3CD45485CC62}"/>
              </a:ext>
            </a:extLst>
          </p:cNvPr>
          <p:cNvSpPr/>
          <p:nvPr/>
        </p:nvSpPr>
        <p:spPr>
          <a:xfrm>
            <a:off x="7148497" y="4984482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77" name="연결선: 꺾임 176">
            <a:extLst>
              <a:ext uri="{FF2B5EF4-FFF2-40B4-BE49-F238E27FC236}">
                <a16:creationId xmlns:a16="http://schemas.microsoft.com/office/drawing/2014/main" id="{9D67BAC1-8925-491B-846D-C191F7D3C95F}"/>
              </a:ext>
            </a:extLst>
          </p:cNvPr>
          <p:cNvCxnSpPr/>
          <p:nvPr/>
        </p:nvCxnSpPr>
        <p:spPr>
          <a:xfrm>
            <a:off x="8193519" y="4636319"/>
            <a:ext cx="647700" cy="3375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연결선: 꺾임 177">
            <a:extLst>
              <a:ext uri="{FF2B5EF4-FFF2-40B4-BE49-F238E27FC236}">
                <a16:creationId xmlns:a16="http://schemas.microsoft.com/office/drawing/2014/main" id="{63F14EE2-94C1-4826-AD3D-56B682CFAA87}"/>
              </a:ext>
            </a:extLst>
          </p:cNvPr>
          <p:cNvCxnSpPr>
            <a:cxnSpLocks/>
          </p:cNvCxnSpPr>
          <p:nvPr/>
        </p:nvCxnSpPr>
        <p:spPr>
          <a:xfrm flipV="1">
            <a:off x="8189858" y="4973862"/>
            <a:ext cx="647700" cy="337543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CFE6D6FB-E9F4-4938-86A7-DF888092BD84}"/>
              </a:ext>
            </a:extLst>
          </p:cNvPr>
          <p:cNvSpPr/>
          <p:nvPr/>
        </p:nvSpPr>
        <p:spPr>
          <a:xfrm>
            <a:off x="9083266" y="4578764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93250EE8-837D-4579-A626-895954EA84B6}"/>
              </a:ext>
            </a:extLst>
          </p:cNvPr>
          <p:cNvCxnSpPr>
            <a:cxnSpLocks/>
          </p:cNvCxnSpPr>
          <p:nvPr/>
        </p:nvCxnSpPr>
        <p:spPr>
          <a:xfrm flipV="1">
            <a:off x="10075567" y="493388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AE925938-2423-4E6C-AD8F-70CB853051F1}"/>
              </a:ext>
            </a:extLst>
          </p:cNvPr>
          <p:cNvSpPr/>
          <p:nvPr/>
        </p:nvSpPr>
        <p:spPr>
          <a:xfrm>
            <a:off x="10808588" y="4582725"/>
            <a:ext cx="719997" cy="7199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P3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4" name="연결선: 꺾임 183">
            <a:extLst>
              <a:ext uri="{FF2B5EF4-FFF2-40B4-BE49-F238E27FC236}">
                <a16:creationId xmlns:a16="http://schemas.microsoft.com/office/drawing/2014/main" id="{5A5678E6-937C-4589-83FB-CAFE275A52BD}"/>
              </a:ext>
            </a:extLst>
          </p:cNvPr>
          <p:cNvCxnSpPr>
            <a:cxnSpLocks/>
          </p:cNvCxnSpPr>
          <p:nvPr/>
        </p:nvCxnSpPr>
        <p:spPr>
          <a:xfrm flipV="1">
            <a:off x="6087921" y="3947005"/>
            <a:ext cx="3231028" cy="393590"/>
          </a:xfrm>
          <a:prstGeom prst="bentConnector3">
            <a:avLst>
              <a:gd name="adj1" fmla="val 4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9EEB9C31-C9EE-4391-8887-C0596DB9FCBB}"/>
              </a:ext>
            </a:extLst>
          </p:cNvPr>
          <p:cNvSpPr/>
          <p:nvPr/>
        </p:nvSpPr>
        <p:spPr>
          <a:xfrm>
            <a:off x="9443264" y="3705943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3A5C83EE-C352-4800-9AFA-D1A22E78B533}"/>
              </a:ext>
            </a:extLst>
          </p:cNvPr>
          <p:cNvSpPr/>
          <p:nvPr/>
        </p:nvSpPr>
        <p:spPr>
          <a:xfrm>
            <a:off x="10774886" y="3686236"/>
            <a:ext cx="434443" cy="5159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61CF25AD-4374-41CA-A1A9-9ED545F38479}"/>
              </a:ext>
            </a:extLst>
          </p:cNvPr>
          <p:cNvCxnSpPr>
            <a:cxnSpLocks/>
          </p:cNvCxnSpPr>
          <p:nvPr/>
        </p:nvCxnSpPr>
        <p:spPr>
          <a:xfrm flipV="1">
            <a:off x="10075566" y="3947005"/>
            <a:ext cx="460717" cy="2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A5F0087-C2C1-4BE2-934F-F537C9EE07ED}"/>
              </a:ext>
            </a:extLst>
          </p:cNvPr>
          <p:cNvSpPr/>
          <p:nvPr/>
        </p:nvSpPr>
        <p:spPr>
          <a:xfrm>
            <a:off x="6785804" y="2886959"/>
            <a:ext cx="10814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Input : N*N</a:t>
            </a: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CBE2A4B-FD1F-4E98-80C4-DDD2D2C0C66C}"/>
              </a:ext>
            </a:extLst>
          </p:cNvPr>
          <p:cNvSpPr/>
          <p:nvPr/>
        </p:nvSpPr>
        <p:spPr>
          <a:xfrm>
            <a:off x="7819408" y="3068415"/>
            <a:ext cx="139734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Output : 2(N*N)</a:t>
            </a: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3F0EFF25-DE40-4EDD-8645-0E37EC5DBD8E}"/>
              </a:ext>
            </a:extLst>
          </p:cNvPr>
          <p:cNvSpPr/>
          <p:nvPr/>
        </p:nvSpPr>
        <p:spPr>
          <a:xfrm>
            <a:off x="5641355" y="4679969"/>
            <a:ext cx="89175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/>
              <a:t>256-ch C2</a:t>
            </a: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B62EA572-B4DD-483D-9D50-F9D37F07ACEF}"/>
              </a:ext>
            </a:extLst>
          </p:cNvPr>
          <p:cNvSpPr/>
          <p:nvPr/>
        </p:nvSpPr>
        <p:spPr>
          <a:xfrm>
            <a:off x="6342408" y="4371502"/>
            <a:ext cx="79634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 err="1"/>
              <a:t>upsampling</a:t>
            </a:r>
            <a:endParaRPr lang="en-US" altLang="ko-KR" sz="800" b="1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28FB82A5-4669-4F31-88D0-F381C0F5AC66}"/>
              </a:ext>
            </a:extLst>
          </p:cNvPr>
          <p:cNvSpPr/>
          <p:nvPr/>
        </p:nvSpPr>
        <p:spPr>
          <a:xfrm>
            <a:off x="6951134" y="4745744"/>
            <a:ext cx="11746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 err="1"/>
              <a:t>Upsampled</a:t>
            </a:r>
            <a:r>
              <a:rPr lang="en-US" altLang="ko-KR" sz="1050" b="1" dirty="0"/>
              <a:t> C2</a:t>
            </a: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DF8EA21-8625-4779-B354-B17D49458AFE}"/>
              </a:ext>
            </a:extLst>
          </p:cNvPr>
          <p:cNvSpPr/>
          <p:nvPr/>
        </p:nvSpPr>
        <p:spPr>
          <a:xfrm>
            <a:off x="5124329" y="4398444"/>
            <a:ext cx="6324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1*1 conv</a:t>
            </a: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86E8250-3CD3-4050-BE67-83B5DF24F82E}"/>
              </a:ext>
            </a:extLst>
          </p:cNvPr>
          <p:cNvSpPr/>
          <p:nvPr/>
        </p:nvSpPr>
        <p:spPr>
          <a:xfrm>
            <a:off x="5753097" y="5275807"/>
            <a:ext cx="63249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b="1" dirty="0"/>
              <a:t>1*1 conv</a:t>
            </a: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E0486C4-A4C1-4EEB-AF4B-890071AA057E}"/>
              </a:ext>
            </a:extLst>
          </p:cNvPr>
          <p:cNvSpPr/>
          <p:nvPr/>
        </p:nvSpPr>
        <p:spPr>
          <a:xfrm>
            <a:off x="7113715" y="5456376"/>
            <a:ext cx="88605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256-ch C3</a:t>
            </a: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DC0089BF-0B91-4033-B238-51CBBAAE948D}"/>
              </a:ext>
            </a:extLst>
          </p:cNvPr>
          <p:cNvSpPr/>
          <p:nvPr/>
        </p:nvSpPr>
        <p:spPr>
          <a:xfrm>
            <a:off x="9927490" y="4900279"/>
            <a:ext cx="7735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3*3 conv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B0646F7A-C0D8-4822-BD6C-7993546823D8}"/>
              </a:ext>
            </a:extLst>
          </p:cNvPr>
          <p:cNvSpPr/>
          <p:nvPr/>
        </p:nvSpPr>
        <p:spPr>
          <a:xfrm>
            <a:off x="9927490" y="3919230"/>
            <a:ext cx="77352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3*3 conv</a:t>
            </a: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68F68CC-0079-4E6E-AE30-9CCF61EC57C8}"/>
              </a:ext>
            </a:extLst>
          </p:cNvPr>
          <p:cNvSpPr/>
          <p:nvPr/>
        </p:nvSpPr>
        <p:spPr>
          <a:xfrm>
            <a:off x="6853880" y="1646462"/>
            <a:ext cx="2502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Nearest Neighbor </a:t>
            </a:r>
            <a:r>
              <a:rPr lang="en-US" altLang="ko-KR" sz="1200" b="1" dirty="0" err="1"/>
              <a:t>Upsampling</a:t>
            </a:r>
            <a:endParaRPr lang="en-US" altLang="ko-KR" sz="1200" b="1" dirty="0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CBB83425-F6B3-40CB-8151-46B771A86812}"/>
              </a:ext>
            </a:extLst>
          </p:cNvPr>
          <p:cNvSpPr/>
          <p:nvPr/>
        </p:nvSpPr>
        <p:spPr>
          <a:xfrm>
            <a:off x="8050542" y="5320070"/>
            <a:ext cx="1496639" cy="377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/>
              <a:t>Lateral </a:t>
            </a:r>
            <a:r>
              <a:rPr lang="en-US" altLang="ko-KR" sz="1050" b="1" dirty="0" err="1"/>
              <a:t>Connetions</a:t>
            </a:r>
            <a:endParaRPr lang="en-US" altLang="ko-KR" sz="1050" b="1" dirty="0"/>
          </a:p>
          <a:p>
            <a:r>
              <a:rPr lang="en-US" altLang="ko-KR" sz="800" b="1" dirty="0"/>
              <a:t>Using *element-wise sum</a:t>
            </a: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E4C6577-CF5C-4498-8487-EEC6BF945AA8}"/>
              </a:ext>
            </a:extLst>
          </p:cNvPr>
          <p:cNvSpPr/>
          <p:nvPr/>
        </p:nvSpPr>
        <p:spPr>
          <a:xfrm>
            <a:off x="10575770" y="5040733"/>
            <a:ext cx="1154824" cy="9715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AC5F4532-16E8-43CD-BE77-2B2BA674A563}"/>
              </a:ext>
            </a:extLst>
          </p:cNvPr>
          <p:cNvSpPr/>
          <p:nvPr/>
        </p:nvSpPr>
        <p:spPr>
          <a:xfrm>
            <a:off x="10476747" y="5344479"/>
            <a:ext cx="1262507" cy="12912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P5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8" name="제목 1">
            <a:extLst>
              <a:ext uri="{FF2B5EF4-FFF2-40B4-BE49-F238E27FC236}">
                <a16:creationId xmlns:a16="http://schemas.microsoft.com/office/drawing/2014/main" id="{1C67D64A-DA8D-4FC1-B30C-29C7900954B2}"/>
              </a:ext>
            </a:extLst>
          </p:cNvPr>
          <p:cNvSpPr txBox="1">
            <a:spLocks/>
          </p:cNvSpPr>
          <p:nvPr/>
        </p:nvSpPr>
        <p:spPr>
          <a:xfrm rot="16200000">
            <a:off x="9038869" y="5458624"/>
            <a:ext cx="1584522" cy="6362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r>
              <a:rPr lang="en-US" altLang="ko-KR" sz="12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2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DB4031DB-7309-4694-AF9A-90E908F68696}"/>
              </a:ext>
            </a:extLst>
          </p:cNvPr>
          <p:cNvSpPr/>
          <p:nvPr/>
        </p:nvSpPr>
        <p:spPr>
          <a:xfrm>
            <a:off x="6912974" y="1658985"/>
            <a:ext cx="2284731" cy="2528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제목 1">
            <a:extLst>
              <a:ext uri="{FF2B5EF4-FFF2-40B4-BE49-F238E27FC236}">
                <a16:creationId xmlns:a16="http://schemas.microsoft.com/office/drawing/2014/main" id="{16BA7809-13C7-4A32-9FB2-0626A91FAF5F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10/17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484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6E8F1655-1D5E-4363-B7E4-C07C9D559AC3}"/>
              </a:ext>
            </a:extLst>
          </p:cNvPr>
          <p:cNvSpPr/>
          <p:nvPr/>
        </p:nvSpPr>
        <p:spPr>
          <a:xfrm>
            <a:off x="8390751" y="5537370"/>
            <a:ext cx="844084" cy="994868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C1B188A-B47F-438B-906D-CD5F3B8049BA}"/>
              </a:ext>
            </a:extLst>
          </p:cNvPr>
          <p:cNvSpPr/>
          <p:nvPr/>
        </p:nvSpPr>
        <p:spPr>
          <a:xfrm>
            <a:off x="8377351" y="5039936"/>
            <a:ext cx="844084" cy="994868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 model with high accuracy, low FLOPs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741E62-A70E-4800-822D-6DF79202AD31}"/>
              </a:ext>
            </a:extLst>
          </p:cNvPr>
          <p:cNvSpPr/>
          <p:nvPr/>
        </p:nvSpPr>
        <p:spPr>
          <a:xfrm>
            <a:off x="1908790" y="5265776"/>
            <a:ext cx="685800" cy="847757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979FD9-1AFF-45B8-A9F3-D06347CB9DD7}"/>
              </a:ext>
            </a:extLst>
          </p:cNvPr>
          <p:cNvSpPr/>
          <p:nvPr/>
        </p:nvSpPr>
        <p:spPr>
          <a:xfrm>
            <a:off x="1908790" y="4760918"/>
            <a:ext cx="685800" cy="847757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0" name="Picture 4" descr="Compound Scaling -- EfficientNet">
            <a:extLst>
              <a:ext uri="{FF2B5EF4-FFF2-40B4-BE49-F238E27FC236}">
                <a16:creationId xmlns:a16="http://schemas.microsoft.com/office/drawing/2014/main" id="{2F6365DF-7891-423E-8ECF-D9ACC3D33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2547" y="2969663"/>
            <a:ext cx="3841750" cy="216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C42C0C-2CA1-4F71-A6B8-3CFB2EB09379}"/>
              </a:ext>
            </a:extLst>
          </p:cNvPr>
          <p:cNvSpPr/>
          <p:nvPr/>
        </p:nvSpPr>
        <p:spPr>
          <a:xfrm>
            <a:off x="1737340" y="3768968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0A8C29-539B-4882-8206-94E2260881ED}"/>
              </a:ext>
            </a:extLst>
          </p:cNvPr>
          <p:cNvSpPr/>
          <p:nvPr/>
        </p:nvSpPr>
        <p:spPr>
          <a:xfrm>
            <a:off x="657077" y="872652"/>
            <a:ext cx="3841750" cy="178461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78F8D5C-454A-4F9F-9F54-51883E4A7FD1}"/>
              </a:ext>
            </a:extLst>
          </p:cNvPr>
          <p:cNvSpPr/>
          <p:nvPr/>
        </p:nvSpPr>
        <p:spPr>
          <a:xfrm>
            <a:off x="1754992" y="6135185"/>
            <a:ext cx="621792" cy="165177"/>
          </a:xfrm>
          <a:custGeom>
            <a:avLst/>
            <a:gdLst>
              <a:gd name="connsiteX0" fmla="*/ 0 w 621792"/>
              <a:gd name="connsiteY0" fmla="*/ 0 h 165177"/>
              <a:gd name="connsiteX1" fmla="*/ 137160 w 621792"/>
              <a:gd name="connsiteY1" fmla="*/ 118872 h 165177"/>
              <a:gd name="connsiteX2" fmla="*/ 502920 w 621792"/>
              <a:gd name="connsiteY2" fmla="*/ 164592 h 165177"/>
              <a:gd name="connsiteX3" fmla="*/ 621792 w 621792"/>
              <a:gd name="connsiteY3" fmla="*/ 91440 h 16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792" h="165177">
                <a:moveTo>
                  <a:pt x="0" y="0"/>
                </a:moveTo>
                <a:cubicBezTo>
                  <a:pt x="26670" y="45720"/>
                  <a:pt x="53340" y="91440"/>
                  <a:pt x="137160" y="118872"/>
                </a:cubicBezTo>
                <a:cubicBezTo>
                  <a:pt x="220980" y="146304"/>
                  <a:pt x="422148" y="169164"/>
                  <a:pt x="502920" y="164592"/>
                </a:cubicBezTo>
                <a:cubicBezTo>
                  <a:pt x="583692" y="160020"/>
                  <a:pt x="602742" y="125730"/>
                  <a:pt x="621792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AEAEFB1A-DB9F-487E-B5EA-26CF7DBAB580}"/>
              </a:ext>
            </a:extLst>
          </p:cNvPr>
          <p:cNvSpPr/>
          <p:nvPr/>
        </p:nvSpPr>
        <p:spPr>
          <a:xfrm>
            <a:off x="2395072" y="5988881"/>
            <a:ext cx="365760" cy="259104"/>
          </a:xfrm>
          <a:custGeom>
            <a:avLst/>
            <a:gdLst>
              <a:gd name="connsiteX0" fmla="*/ 0 w 365760"/>
              <a:gd name="connsiteY0" fmla="*/ 219456 h 249960"/>
              <a:gd name="connsiteX1" fmla="*/ 137160 w 365760"/>
              <a:gd name="connsiteY1" fmla="*/ 246888 h 249960"/>
              <a:gd name="connsiteX2" fmla="*/ 320040 w 365760"/>
              <a:gd name="connsiteY2" fmla="*/ 155448 h 249960"/>
              <a:gd name="connsiteX3" fmla="*/ 365760 w 365760"/>
              <a:gd name="connsiteY3" fmla="*/ 0 h 249960"/>
              <a:gd name="connsiteX0" fmla="*/ 0 w 365760"/>
              <a:gd name="connsiteY0" fmla="*/ 228600 h 259104"/>
              <a:gd name="connsiteX1" fmla="*/ 137160 w 365760"/>
              <a:gd name="connsiteY1" fmla="*/ 256032 h 259104"/>
              <a:gd name="connsiteX2" fmla="*/ 320040 w 365760"/>
              <a:gd name="connsiteY2" fmla="*/ 164592 h 259104"/>
              <a:gd name="connsiteX3" fmla="*/ 365760 w 365760"/>
              <a:gd name="connsiteY3" fmla="*/ 0 h 25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259104">
                <a:moveTo>
                  <a:pt x="0" y="228600"/>
                </a:moveTo>
                <a:cubicBezTo>
                  <a:pt x="41910" y="247650"/>
                  <a:pt x="83820" y="266700"/>
                  <a:pt x="137160" y="256032"/>
                </a:cubicBezTo>
                <a:cubicBezTo>
                  <a:pt x="190500" y="245364"/>
                  <a:pt x="281940" y="207264"/>
                  <a:pt x="320040" y="164592"/>
                </a:cubicBezTo>
                <a:cubicBezTo>
                  <a:pt x="358140" y="121920"/>
                  <a:pt x="361950" y="57150"/>
                  <a:pt x="3657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331DDF-F61B-40CB-8DB4-1797F19012DC}"/>
              </a:ext>
            </a:extLst>
          </p:cNvPr>
          <p:cNvSpPr/>
          <p:nvPr/>
        </p:nvSpPr>
        <p:spPr>
          <a:xfrm rot="19732119">
            <a:off x="2495487" y="6078708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H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EE16260-6721-42E1-BCEF-8A60E1CF6BA1}"/>
              </a:ext>
            </a:extLst>
          </p:cNvPr>
          <p:cNvSpPr/>
          <p:nvPr/>
        </p:nvSpPr>
        <p:spPr>
          <a:xfrm rot="450334">
            <a:off x="1828767" y="6153482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1D7C13EB-FF7D-4420-B226-F2DFCF1F2A8C}"/>
              </a:ext>
            </a:extLst>
          </p:cNvPr>
          <p:cNvSpPr/>
          <p:nvPr/>
        </p:nvSpPr>
        <p:spPr>
          <a:xfrm>
            <a:off x="2762864" y="5621089"/>
            <a:ext cx="52737" cy="317500"/>
          </a:xfrm>
          <a:custGeom>
            <a:avLst/>
            <a:gdLst>
              <a:gd name="connsiteX0" fmla="*/ 0 w 52737"/>
              <a:gd name="connsiteY0" fmla="*/ 0 h 317500"/>
              <a:gd name="connsiteX1" fmla="*/ 50800 w 52737"/>
              <a:gd name="connsiteY1" fmla="*/ 139700 h 317500"/>
              <a:gd name="connsiteX2" fmla="*/ 38100 w 52737"/>
              <a:gd name="connsiteY2" fmla="*/ 254000 h 317500"/>
              <a:gd name="connsiteX3" fmla="*/ 0 w 52737"/>
              <a:gd name="connsiteY3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737" h="317500">
                <a:moveTo>
                  <a:pt x="0" y="0"/>
                </a:moveTo>
                <a:cubicBezTo>
                  <a:pt x="22225" y="48683"/>
                  <a:pt x="44450" y="97367"/>
                  <a:pt x="50800" y="139700"/>
                </a:cubicBezTo>
                <a:cubicBezTo>
                  <a:pt x="57150" y="182033"/>
                  <a:pt x="46567" y="224367"/>
                  <a:pt x="38100" y="254000"/>
                </a:cubicBezTo>
                <a:cubicBezTo>
                  <a:pt x="29633" y="283633"/>
                  <a:pt x="14816" y="300566"/>
                  <a:pt x="0" y="3175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0CB483-F762-43D6-973C-473F12EBB557}"/>
              </a:ext>
            </a:extLst>
          </p:cNvPr>
          <p:cNvSpPr/>
          <p:nvPr/>
        </p:nvSpPr>
        <p:spPr>
          <a:xfrm rot="16200000">
            <a:off x="2778935" y="5635395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5DA6ED0-32BC-414C-91B6-46FAA2F03DAF}"/>
              </a:ext>
            </a:extLst>
          </p:cNvPr>
          <p:cNvSpPr/>
          <p:nvPr/>
        </p:nvSpPr>
        <p:spPr>
          <a:xfrm>
            <a:off x="1327765" y="6467035"/>
            <a:ext cx="19691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Resolution = W*H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E01B05F-2CC8-412E-885A-87FD778D996A}"/>
              </a:ext>
            </a:extLst>
          </p:cNvPr>
          <p:cNvSpPr/>
          <p:nvPr/>
        </p:nvSpPr>
        <p:spPr>
          <a:xfrm>
            <a:off x="1754992" y="3424468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96A541-6E86-42F4-B90D-1943A3C1F6EF}"/>
              </a:ext>
            </a:extLst>
          </p:cNvPr>
          <p:cNvSpPr/>
          <p:nvPr/>
        </p:nvSpPr>
        <p:spPr>
          <a:xfrm>
            <a:off x="1327765" y="2145168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309E931-06FF-485A-B731-E0EA23FD2FDC}"/>
              </a:ext>
            </a:extLst>
          </p:cNvPr>
          <p:cNvSpPr/>
          <p:nvPr/>
        </p:nvSpPr>
        <p:spPr>
          <a:xfrm>
            <a:off x="8294596" y="4280070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4DFD942-3842-4B3A-87DF-B4D9045CC136}"/>
              </a:ext>
            </a:extLst>
          </p:cNvPr>
          <p:cNvSpPr/>
          <p:nvPr/>
        </p:nvSpPr>
        <p:spPr>
          <a:xfrm>
            <a:off x="7202595" y="1423537"/>
            <a:ext cx="3319073" cy="1784619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E7B51E-B969-499B-90AE-B5AF19210126}"/>
              </a:ext>
            </a:extLst>
          </p:cNvPr>
          <p:cNvSpPr/>
          <p:nvPr/>
        </p:nvSpPr>
        <p:spPr>
          <a:xfrm>
            <a:off x="8312248" y="3935570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F2C2CF1-FEFD-4FD2-8EC9-44159B7A8201}"/>
              </a:ext>
            </a:extLst>
          </p:cNvPr>
          <p:cNvSpPr/>
          <p:nvPr/>
        </p:nvSpPr>
        <p:spPr>
          <a:xfrm>
            <a:off x="7972363" y="3316231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6B1178-1468-4A51-8333-4455A542E469}"/>
              </a:ext>
            </a:extLst>
          </p:cNvPr>
          <p:cNvSpPr/>
          <p:nvPr/>
        </p:nvSpPr>
        <p:spPr>
          <a:xfrm>
            <a:off x="7972363" y="3087626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FFE5D79-699D-4BE4-828A-1313C7A6AEA1}"/>
              </a:ext>
            </a:extLst>
          </p:cNvPr>
          <p:cNvSpPr/>
          <p:nvPr/>
        </p:nvSpPr>
        <p:spPr>
          <a:xfrm>
            <a:off x="7449660" y="2588817"/>
            <a:ext cx="2796395" cy="1468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8405C9-127D-483E-B094-0FDB0D9A0F3D}"/>
              </a:ext>
            </a:extLst>
          </p:cNvPr>
          <p:cNvSpPr/>
          <p:nvPr/>
        </p:nvSpPr>
        <p:spPr>
          <a:xfrm>
            <a:off x="7449660" y="2360212"/>
            <a:ext cx="2796395" cy="1468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D63A16D-0584-4AA9-BA04-EB9D9AD42670}"/>
              </a:ext>
            </a:extLst>
          </p:cNvPr>
          <p:cNvSpPr/>
          <p:nvPr/>
        </p:nvSpPr>
        <p:spPr>
          <a:xfrm>
            <a:off x="6574664" y="628335"/>
            <a:ext cx="5016499" cy="1784619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6679175-033C-4C05-AC08-FA39E2A372C9}"/>
              </a:ext>
            </a:extLst>
          </p:cNvPr>
          <p:cNvCxnSpPr>
            <a:cxnSpLocks/>
          </p:cNvCxnSpPr>
          <p:nvPr/>
        </p:nvCxnSpPr>
        <p:spPr>
          <a:xfrm>
            <a:off x="657077" y="1815762"/>
            <a:ext cx="0" cy="43100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B1D19E0-BC44-4A00-8AF5-ADE8D07DA402}"/>
              </a:ext>
            </a:extLst>
          </p:cNvPr>
          <p:cNvCxnSpPr>
            <a:stCxn id="23" idx="0"/>
          </p:cNvCxnSpPr>
          <p:nvPr/>
        </p:nvCxnSpPr>
        <p:spPr>
          <a:xfrm flipH="1">
            <a:off x="657077" y="6135185"/>
            <a:ext cx="109791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15E632-F2D3-4600-918B-FC8BCD33270F}"/>
              </a:ext>
            </a:extLst>
          </p:cNvPr>
          <p:cNvSpPr/>
          <p:nvPr/>
        </p:nvSpPr>
        <p:spPr>
          <a:xfrm>
            <a:off x="602947" y="3763366"/>
            <a:ext cx="7783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Depth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72EC4A-0462-4C80-8D58-C9A23962C59A}"/>
              </a:ext>
            </a:extLst>
          </p:cNvPr>
          <p:cNvCxnSpPr>
            <a:cxnSpLocks/>
          </p:cNvCxnSpPr>
          <p:nvPr/>
        </p:nvCxnSpPr>
        <p:spPr>
          <a:xfrm flipV="1">
            <a:off x="2264822" y="4922815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7B7D9EC-21C1-4791-A6D1-09E3175B9AE0}"/>
              </a:ext>
            </a:extLst>
          </p:cNvPr>
          <p:cNvCxnSpPr>
            <a:cxnSpLocks/>
          </p:cNvCxnSpPr>
          <p:nvPr/>
        </p:nvCxnSpPr>
        <p:spPr>
          <a:xfrm flipV="1">
            <a:off x="2264822" y="3586386"/>
            <a:ext cx="0" cy="4301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E43E52D-3C42-4A5A-9647-7AEE0BB524A0}"/>
              </a:ext>
            </a:extLst>
          </p:cNvPr>
          <p:cNvCxnSpPr>
            <a:cxnSpLocks/>
          </p:cNvCxnSpPr>
          <p:nvPr/>
        </p:nvCxnSpPr>
        <p:spPr>
          <a:xfrm flipV="1">
            <a:off x="2264822" y="2160456"/>
            <a:ext cx="0" cy="6773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AB02436-3D16-43D4-97A6-FA37039C70B1}"/>
              </a:ext>
            </a:extLst>
          </p:cNvPr>
          <p:cNvCxnSpPr>
            <a:cxnSpLocks/>
          </p:cNvCxnSpPr>
          <p:nvPr/>
        </p:nvCxnSpPr>
        <p:spPr>
          <a:xfrm flipV="1">
            <a:off x="8783189" y="5351857"/>
            <a:ext cx="0" cy="156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EF4C56B-7354-499C-A220-9DD4BFB26163}"/>
              </a:ext>
            </a:extLst>
          </p:cNvPr>
          <p:cNvCxnSpPr>
            <a:cxnSpLocks/>
          </p:cNvCxnSpPr>
          <p:nvPr/>
        </p:nvCxnSpPr>
        <p:spPr>
          <a:xfrm flipV="1">
            <a:off x="8783189" y="4408476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69BBD72-57DE-4450-B6B2-F8E0CE879701}"/>
              </a:ext>
            </a:extLst>
          </p:cNvPr>
          <p:cNvCxnSpPr>
            <a:cxnSpLocks/>
          </p:cNvCxnSpPr>
          <p:nvPr/>
        </p:nvCxnSpPr>
        <p:spPr>
          <a:xfrm flipV="1">
            <a:off x="8783189" y="3629433"/>
            <a:ext cx="0" cy="306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3E4BE2AC-59B1-4FF3-8CBD-307B02A054B2}"/>
              </a:ext>
            </a:extLst>
          </p:cNvPr>
          <p:cNvCxnSpPr>
            <a:cxnSpLocks/>
          </p:cNvCxnSpPr>
          <p:nvPr/>
        </p:nvCxnSpPr>
        <p:spPr>
          <a:xfrm flipV="1">
            <a:off x="8765278" y="2657271"/>
            <a:ext cx="0" cy="455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131D853-39AD-488E-860D-715F32B025D5}"/>
              </a:ext>
            </a:extLst>
          </p:cNvPr>
          <p:cNvCxnSpPr>
            <a:cxnSpLocks/>
          </p:cNvCxnSpPr>
          <p:nvPr/>
        </p:nvCxnSpPr>
        <p:spPr>
          <a:xfrm flipV="1">
            <a:off x="8760067" y="1828980"/>
            <a:ext cx="0" cy="531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9B93595-F753-49BF-B613-09269ED85789}"/>
              </a:ext>
            </a:extLst>
          </p:cNvPr>
          <p:cNvCxnSpPr>
            <a:cxnSpLocks/>
          </p:cNvCxnSpPr>
          <p:nvPr/>
        </p:nvCxnSpPr>
        <p:spPr>
          <a:xfrm>
            <a:off x="11380209" y="1870779"/>
            <a:ext cx="0" cy="442866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45D5339F-069F-431E-B9E7-A5AB86673307}"/>
              </a:ext>
            </a:extLst>
          </p:cNvPr>
          <p:cNvCxnSpPr>
            <a:cxnSpLocks/>
          </p:cNvCxnSpPr>
          <p:nvPr/>
        </p:nvCxnSpPr>
        <p:spPr>
          <a:xfrm flipH="1">
            <a:off x="9442424" y="6299444"/>
            <a:ext cx="193778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B22D91E9-7ADB-4E59-930B-1734CDDE3913}"/>
              </a:ext>
            </a:extLst>
          </p:cNvPr>
          <p:cNvSpPr/>
          <p:nvPr/>
        </p:nvSpPr>
        <p:spPr>
          <a:xfrm>
            <a:off x="8221262" y="6487885"/>
            <a:ext cx="744937" cy="208415"/>
          </a:xfrm>
          <a:custGeom>
            <a:avLst/>
            <a:gdLst>
              <a:gd name="connsiteX0" fmla="*/ 0 w 621792"/>
              <a:gd name="connsiteY0" fmla="*/ 0 h 165177"/>
              <a:gd name="connsiteX1" fmla="*/ 137160 w 621792"/>
              <a:gd name="connsiteY1" fmla="*/ 118872 h 165177"/>
              <a:gd name="connsiteX2" fmla="*/ 502920 w 621792"/>
              <a:gd name="connsiteY2" fmla="*/ 164592 h 165177"/>
              <a:gd name="connsiteX3" fmla="*/ 621792 w 621792"/>
              <a:gd name="connsiteY3" fmla="*/ 91440 h 16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1792" h="165177">
                <a:moveTo>
                  <a:pt x="0" y="0"/>
                </a:moveTo>
                <a:cubicBezTo>
                  <a:pt x="26670" y="45720"/>
                  <a:pt x="53340" y="91440"/>
                  <a:pt x="137160" y="118872"/>
                </a:cubicBezTo>
                <a:cubicBezTo>
                  <a:pt x="220980" y="146304"/>
                  <a:pt x="422148" y="169164"/>
                  <a:pt x="502920" y="164592"/>
                </a:cubicBezTo>
                <a:cubicBezTo>
                  <a:pt x="583692" y="160020"/>
                  <a:pt x="602742" y="125730"/>
                  <a:pt x="621792" y="914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자유형: 도형 84">
            <a:extLst>
              <a:ext uri="{FF2B5EF4-FFF2-40B4-BE49-F238E27FC236}">
                <a16:creationId xmlns:a16="http://schemas.microsoft.com/office/drawing/2014/main" id="{CB5E6CD8-08DB-49A7-8772-03278D152654}"/>
              </a:ext>
            </a:extLst>
          </p:cNvPr>
          <p:cNvSpPr/>
          <p:nvPr/>
        </p:nvSpPr>
        <p:spPr>
          <a:xfrm>
            <a:off x="9006587" y="6286744"/>
            <a:ext cx="410437" cy="336357"/>
          </a:xfrm>
          <a:custGeom>
            <a:avLst/>
            <a:gdLst>
              <a:gd name="connsiteX0" fmla="*/ 0 w 365760"/>
              <a:gd name="connsiteY0" fmla="*/ 219456 h 249960"/>
              <a:gd name="connsiteX1" fmla="*/ 137160 w 365760"/>
              <a:gd name="connsiteY1" fmla="*/ 246888 h 249960"/>
              <a:gd name="connsiteX2" fmla="*/ 320040 w 365760"/>
              <a:gd name="connsiteY2" fmla="*/ 155448 h 249960"/>
              <a:gd name="connsiteX3" fmla="*/ 365760 w 365760"/>
              <a:gd name="connsiteY3" fmla="*/ 0 h 249960"/>
              <a:gd name="connsiteX0" fmla="*/ 0 w 365760"/>
              <a:gd name="connsiteY0" fmla="*/ 228600 h 259104"/>
              <a:gd name="connsiteX1" fmla="*/ 137160 w 365760"/>
              <a:gd name="connsiteY1" fmla="*/ 256032 h 259104"/>
              <a:gd name="connsiteX2" fmla="*/ 320040 w 365760"/>
              <a:gd name="connsiteY2" fmla="*/ 164592 h 259104"/>
              <a:gd name="connsiteX3" fmla="*/ 365760 w 365760"/>
              <a:gd name="connsiteY3" fmla="*/ 0 h 259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" h="259104">
                <a:moveTo>
                  <a:pt x="0" y="228600"/>
                </a:moveTo>
                <a:cubicBezTo>
                  <a:pt x="41910" y="247650"/>
                  <a:pt x="83820" y="266700"/>
                  <a:pt x="137160" y="256032"/>
                </a:cubicBezTo>
                <a:cubicBezTo>
                  <a:pt x="190500" y="245364"/>
                  <a:pt x="281940" y="207264"/>
                  <a:pt x="320040" y="164592"/>
                </a:cubicBezTo>
                <a:cubicBezTo>
                  <a:pt x="358140" y="121920"/>
                  <a:pt x="361950" y="57150"/>
                  <a:pt x="3657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124A4A1-0DAD-4AA7-8C8B-E805C00647D8}"/>
              </a:ext>
            </a:extLst>
          </p:cNvPr>
          <p:cNvSpPr/>
          <p:nvPr/>
        </p:nvSpPr>
        <p:spPr>
          <a:xfrm rot="19732119">
            <a:off x="9134850" y="6453824"/>
            <a:ext cx="3256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H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F665FC7-0005-42FD-ACE1-8DFB91E76C21}"/>
              </a:ext>
            </a:extLst>
          </p:cNvPr>
          <p:cNvSpPr/>
          <p:nvPr/>
        </p:nvSpPr>
        <p:spPr>
          <a:xfrm rot="450334">
            <a:off x="8333064" y="6574896"/>
            <a:ext cx="302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W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C056A5D-B30B-4A89-AD5C-D792BB151117}"/>
              </a:ext>
            </a:extLst>
          </p:cNvPr>
          <p:cNvSpPr/>
          <p:nvPr/>
        </p:nvSpPr>
        <p:spPr>
          <a:xfrm>
            <a:off x="1877218" y="1163882"/>
            <a:ext cx="880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Net </a:t>
            </a:r>
            <a:r>
              <a:rPr lang="el-GR" altLang="ko-KR" sz="1600" b="1" dirty="0"/>
              <a:t>α</a:t>
            </a:r>
            <a:endParaRPr lang="en-US" altLang="ko-KR" sz="1600" b="1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4A99978-D04F-444B-A246-18EDB1F6A623}"/>
              </a:ext>
            </a:extLst>
          </p:cNvPr>
          <p:cNvSpPr/>
          <p:nvPr/>
        </p:nvSpPr>
        <p:spPr>
          <a:xfrm>
            <a:off x="8444234" y="1002461"/>
            <a:ext cx="789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Net </a:t>
            </a:r>
            <a:r>
              <a:rPr lang="el-GR" altLang="ko-KR" sz="1600" b="1" dirty="0"/>
              <a:t>β</a:t>
            </a:r>
            <a:r>
              <a:rPr lang="en-US" altLang="ko-KR" sz="1600" b="1" dirty="0"/>
              <a:t> </a:t>
            </a:r>
          </a:p>
        </p:txBody>
      </p:sp>
      <p:sp>
        <p:nvSpPr>
          <p:cNvPr id="4108" name="직사각형 4107">
            <a:extLst>
              <a:ext uri="{FF2B5EF4-FFF2-40B4-BE49-F238E27FC236}">
                <a16:creationId xmlns:a16="http://schemas.microsoft.com/office/drawing/2014/main" id="{1FEF4DE9-D896-4246-88EF-2D11AC81F790}"/>
              </a:ext>
            </a:extLst>
          </p:cNvPr>
          <p:cNvSpPr/>
          <p:nvPr/>
        </p:nvSpPr>
        <p:spPr>
          <a:xfrm>
            <a:off x="1280460" y="-1283794"/>
            <a:ext cx="96310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α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α,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β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β,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γ</a:t>
            </a:r>
            <a:r>
              <a:rPr lang="en-US" altLang="ko-KR" dirty="0" err="1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γ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상수이고 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small </a:t>
            </a:r>
            <a:r>
              <a:rPr lang="en-US" altLang="ko-KR" dirty="0" err="1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gride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search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통해 찾는다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- 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즉 초기 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가장 작은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네트워크에서 실험적으로 찾는다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dirty="0">
              <a:solidFill>
                <a:srgbClr val="4F4F4F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α</a:t>
            </a:r>
            <a:r>
              <a:rPr lang="ko-KR" altLang="en-US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⋅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β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2⋅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γ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2≈2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α⋅β2⋅γ2≈2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를 설정한 이유는 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FLOPS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대략 </a:t>
            </a:r>
            <a:r>
              <a:rPr lang="en-US" altLang="ko-KR" dirty="0">
                <a:solidFill>
                  <a:srgbClr val="4F4F4F"/>
                </a:solidFill>
                <a:latin typeface="MJXc-TeX-main-R"/>
                <a:ea typeface="Malgun Gothic" panose="020B0503020000020004" pitchFamily="50" charset="-127"/>
              </a:rPr>
              <a:t>2</a:t>
            </a:r>
            <a:r>
              <a:rPr lang="en-US" altLang="ko-KR" dirty="0">
                <a:solidFill>
                  <a:srgbClr val="4F4F4F"/>
                </a:solidFill>
                <a:latin typeface="MJXc-TeX-math-I"/>
                <a:ea typeface="Malgun Gothic" panose="020B0503020000020004" pitchFamily="50" charset="-127"/>
              </a:rPr>
              <a:t>ϕ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2ϕ</a:t>
            </a:r>
            <a:r>
              <a:rPr lang="ko-KR" altLang="en-US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배로 증가하기 위해서이다</a:t>
            </a:r>
            <a:r>
              <a:rPr lang="en-US" altLang="ko-KR" dirty="0">
                <a:solidFill>
                  <a:srgbClr val="4F4F4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- 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그렇다고 </a:t>
            </a:r>
            <a:r>
              <a:rPr lang="en-US" altLang="ko-KR" dirty="0" err="1">
                <a:solidFill>
                  <a:srgbClr val="1B711D"/>
                </a:solidFill>
                <a:latin typeface="MJXc-TeX-math-I"/>
                <a:ea typeface="Malgun Gothic" panose="020B0503020000020004" pitchFamily="50" charset="-127"/>
              </a:rPr>
              <a:t>ϕ</a:t>
            </a:r>
            <a:r>
              <a:rPr lang="en-US" altLang="ko-KR" dirty="0" err="1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ϕ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가 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1,2,3...</a:t>
            </a:r>
            <a:r>
              <a:rPr lang="ko-KR" altLang="en-US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이렇게 자연수로 증가하는 것은 아니고 큰 의미는 없는 것 같다</a:t>
            </a:r>
            <a:r>
              <a:rPr lang="en-US" altLang="ko-KR" dirty="0">
                <a:solidFill>
                  <a:srgbClr val="1B711D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b="0" i="0" dirty="0">
              <a:solidFill>
                <a:srgbClr val="4F4F4F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109" name="화살표: 오른쪽 4108">
            <a:extLst>
              <a:ext uri="{FF2B5EF4-FFF2-40B4-BE49-F238E27FC236}">
                <a16:creationId xmlns:a16="http://schemas.microsoft.com/office/drawing/2014/main" id="{B1CC14B6-43DE-4A5B-8612-334048CD4B79}"/>
              </a:ext>
            </a:extLst>
          </p:cNvPr>
          <p:cNvSpPr/>
          <p:nvPr/>
        </p:nvSpPr>
        <p:spPr>
          <a:xfrm>
            <a:off x="3374305" y="5640612"/>
            <a:ext cx="4427354" cy="18842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B26B450-A7C7-4918-AAB5-1F1958EBCA67}"/>
              </a:ext>
            </a:extLst>
          </p:cNvPr>
          <p:cNvSpPr/>
          <p:nvPr/>
        </p:nvSpPr>
        <p:spPr>
          <a:xfrm>
            <a:off x="3497091" y="5587894"/>
            <a:ext cx="421958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Change Scale of Baseline Network to be more Efficient</a:t>
            </a:r>
            <a:endParaRPr lang="ko-KR" altLang="en-US" sz="1200" b="1" dirty="0"/>
          </a:p>
        </p:txBody>
      </p:sp>
      <p:sp>
        <p:nvSpPr>
          <p:cNvPr id="53" name="제목 1">
            <a:extLst>
              <a:ext uri="{FF2B5EF4-FFF2-40B4-BE49-F238E27FC236}">
                <a16:creationId xmlns:a16="http://schemas.microsoft.com/office/drawing/2014/main" id="{F31EC595-DC43-40AE-B199-0B188DA593D4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12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EfficientNet</a:t>
            </a:r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: Architecture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E21F35-402A-4127-A7CE-9F0432458DBA}"/>
              </a:ext>
            </a:extLst>
          </p:cNvPr>
          <p:cNvSpPr/>
          <p:nvPr/>
        </p:nvSpPr>
        <p:spPr>
          <a:xfrm>
            <a:off x="297080" y="671628"/>
            <a:ext cx="7500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Multi-Object Neural Architecture Search :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4820ED2-6501-4374-9CB3-8921032DBA6B}"/>
              </a:ext>
            </a:extLst>
          </p:cNvPr>
          <p:cNvSpPr/>
          <p:nvPr/>
        </p:nvSpPr>
        <p:spPr>
          <a:xfrm>
            <a:off x="-68914" y="-3451634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W= -0.07 / </a:t>
            </a:r>
            <a:r>
              <a:rPr lang="ko-KR" altLang="en-US" dirty="0" err="1"/>
              <a:t>뒤에부분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넣으면서 계산해보면</a:t>
            </a:r>
            <a:endParaRPr lang="en-US" altLang="ko-KR" dirty="0"/>
          </a:p>
          <a:p>
            <a:r>
              <a:rPr lang="en-US" altLang="ko-KR" dirty="0"/>
              <a:t>FLOP(M) &gt; T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보다 조금 </a:t>
            </a:r>
            <a:r>
              <a:rPr lang="ko-KR" altLang="en-US" dirty="0" err="1"/>
              <a:t>큰수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&lt;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보다 </a:t>
            </a:r>
            <a:r>
              <a:rPr lang="ko-KR" altLang="en-US" dirty="0" err="1"/>
              <a:t>조금작은수가된다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8DAE10-318E-4EDE-8B3B-E0E1D3CEF3FF}"/>
              </a:ext>
            </a:extLst>
          </p:cNvPr>
          <p:cNvSpPr/>
          <p:nvPr/>
        </p:nvSpPr>
        <p:spPr>
          <a:xfrm>
            <a:off x="297080" y="6385915"/>
            <a:ext cx="11818720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dirty="0" err="1">
                <a:ea typeface="맑은 고딕"/>
              </a:rPr>
              <a:t>Set</a:t>
            </a:r>
            <a:r>
              <a:rPr lang="ko-KR" altLang="en-US" dirty="0">
                <a:ea typeface="맑은 고딕"/>
              </a:rPr>
              <a:t> EfficientNet-B0 </a:t>
            </a:r>
            <a:r>
              <a:rPr lang="ko-KR" altLang="en-US" dirty="0" err="1">
                <a:ea typeface="맑은 고딕"/>
              </a:rPr>
              <a:t>as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base</a:t>
            </a:r>
            <a:r>
              <a:rPr lang="ko-KR" altLang="en-US" dirty="0">
                <a:ea typeface="맑은 고딕"/>
              </a:rPr>
              <a:t> </a:t>
            </a:r>
            <a:r>
              <a:rPr lang="ko-KR" altLang="en-US" dirty="0" err="1">
                <a:ea typeface="맑은 고딕"/>
              </a:rPr>
              <a:t>architecture</a:t>
            </a:r>
            <a:r>
              <a:rPr lang="ko-KR" altLang="en-US" dirty="0">
                <a:ea typeface="맑은 고딕"/>
              </a:rPr>
              <a:t>. </a:t>
            </a:r>
            <a:r>
              <a:rPr lang="ko-KR" altLang="en-US" dirty="0" err="1">
                <a:ea typeface="맑은 고딕"/>
              </a:rPr>
              <a:t>Find</a:t>
            </a:r>
            <a:r>
              <a:rPr lang="ko-KR" altLang="en-US" dirty="0">
                <a:ea typeface="맑은 고딕"/>
              </a:rPr>
              <a:t> </a:t>
            </a:r>
            <a:r>
              <a:rPr lang="el-GR" altLang="ko-KR" dirty="0"/>
              <a:t>α</a:t>
            </a:r>
            <a:r>
              <a:rPr lang="ko-KR" altLang="en-US" dirty="0">
                <a:ea typeface="맑은 고딕"/>
              </a:rPr>
              <a:t>, </a:t>
            </a:r>
            <a:r>
              <a:rPr lang="el-GR" altLang="ko-KR" dirty="0"/>
              <a:t>β</a:t>
            </a:r>
            <a:r>
              <a:rPr lang="ko-KR" altLang="en-US" dirty="0">
                <a:ea typeface="맑은 고딕"/>
              </a:rPr>
              <a:t>,</a:t>
            </a:r>
            <a:r>
              <a:rPr lang="el-GR" altLang="ko-KR" dirty="0"/>
              <a:t> γ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in</a:t>
            </a:r>
            <a:r>
              <a:rPr lang="ko-KR" altLang="en-US" dirty="0">
                <a:ea typeface="맑은 고딕"/>
              </a:rPr>
              <a:t> B0 </a:t>
            </a:r>
            <a:r>
              <a:rPr lang="ko-KR" altLang="en-US" dirty="0" err="1">
                <a:ea typeface="맑은 고딕"/>
              </a:rPr>
              <a:t>with</a:t>
            </a:r>
            <a:r>
              <a:rPr lang="ko-KR" altLang="en-US" dirty="0">
                <a:ea typeface="맑은 고딕"/>
              </a:rPr>
              <a:t> *</a:t>
            </a:r>
            <a:r>
              <a:rPr lang="ko-KR" altLang="en-US" dirty="0" err="1">
                <a:ea typeface="맑은 고딕"/>
              </a:rPr>
              <a:t>grid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search</a:t>
            </a:r>
            <a:r>
              <a:rPr lang="ko-KR" altLang="en-US" dirty="0">
                <a:ea typeface="맑은 고딕"/>
              </a:rPr>
              <a:t> </a:t>
            </a:r>
            <a:r>
              <a:rPr lang="en-US" altLang="ko-KR" dirty="0">
                <a:ea typeface="맑은 고딕"/>
              </a:rPr>
              <a:t>=&gt; </a:t>
            </a:r>
            <a:r>
              <a:rPr lang="el-GR" altLang="ko-KR" dirty="0"/>
              <a:t>α</a:t>
            </a:r>
            <a:r>
              <a:rPr lang="ko-KR" altLang="en-US" dirty="0">
                <a:ea typeface="맑은 고딕"/>
              </a:rPr>
              <a:t>, </a:t>
            </a:r>
            <a:r>
              <a:rPr lang="el-GR" altLang="ko-KR" dirty="0"/>
              <a:t>β</a:t>
            </a:r>
            <a:r>
              <a:rPr lang="ko-KR" altLang="en-US" dirty="0">
                <a:ea typeface="맑은 고딕"/>
              </a:rPr>
              <a:t>,</a:t>
            </a:r>
            <a:r>
              <a:rPr lang="el-GR" altLang="ko-KR" dirty="0"/>
              <a:t> γ</a:t>
            </a:r>
            <a:r>
              <a:rPr lang="en-US" altLang="ko-KR" dirty="0"/>
              <a:t> = (1.2, 1.1, 1.15)</a:t>
            </a:r>
            <a:r>
              <a:rPr lang="en-US" altLang="ko-KR" dirty="0">
                <a:ea typeface="맑은 고딕"/>
              </a:rPr>
              <a:t> </a:t>
            </a:r>
            <a:endParaRPr lang="ko-KR" altLang="en-US" dirty="0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0E239-720F-4CB0-B188-18A5BAC9189B}"/>
              </a:ext>
            </a:extLst>
          </p:cNvPr>
          <p:cNvSpPr txBox="1"/>
          <p:nvPr/>
        </p:nvSpPr>
        <p:spPr>
          <a:xfrm>
            <a:off x="-68914" y="-2492630"/>
            <a:ext cx="108258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Grid search (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격자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탐색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)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은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모델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Spoqa Han Sans"/>
              </a:rPr>
              <a:t>하이퍼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Spoqa Han Sans"/>
              </a:rPr>
              <a:t>파라미터에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넣을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수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있는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값들을</a:t>
            </a:r>
            <a:endParaRPr lang="en-US" altLang="ko-KR" dirty="0">
              <a:solidFill>
                <a:srgbClr val="555555"/>
              </a:solidFill>
              <a:latin typeface="Spoqa Han Sans"/>
            </a:endParaRPr>
          </a:p>
          <a:p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순차적으로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Spoqa Han Sans"/>
              </a:rPr>
              <a:t>입력한뒤에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가장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높은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성능을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보이는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 err="1">
                <a:solidFill>
                  <a:srgbClr val="555555"/>
                </a:solidFill>
                <a:latin typeface="Spoqa Han Sans"/>
              </a:rPr>
              <a:t>하이퍼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파라미터들을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찾는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탐색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 </a:t>
            </a:r>
            <a:r>
              <a:rPr lang="ko-KR" altLang="en-US" dirty="0">
                <a:solidFill>
                  <a:srgbClr val="555555"/>
                </a:solidFill>
                <a:latin typeface="Spoqa Han Sans"/>
              </a:rPr>
              <a:t>방법이다</a:t>
            </a:r>
            <a:r>
              <a:rPr lang="en-US" altLang="ko-KR" dirty="0">
                <a:solidFill>
                  <a:srgbClr val="555555"/>
                </a:solidFill>
                <a:latin typeface="Spoqa Han Sans"/>
              </a:rPr>
              <a:t>. </a:t>
            </a:r>
          </a:p>
        </p:txBody>
      </p:sp>
      <p:pic>
        <p:nvPicPr>
          <p:cNvPr id="4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5011F75-DC0C-4DC1-826A-1978EF988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7" y="1076632"/>
            <a:ext cx="5041490" cy="5182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304E6-DF94-40CE-9885-F4B388B8E5E9}"/>
              </a:ext>
            </a:extLst>
          </p:cNvPr>
          <p:cNvSpPr txBox="1"/>
          <p:nvPr/>
        </p:nvSpPr>
        <p:spPr>
          <a:xfrm>
            <a:off x="-161618" y="-1678955"/>
            <a:ext cx="1229771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>
                <a:solidFill>
                  <a:srgbClr val="4F4F4F"/>
                </a:solidFill>
              </a:rPr>
              <a:t>이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네트워크의</a:t>
            </a:r>
            <a:r>
              <a:rPr lang="en-US" altLang="ko-KR" dirty="0">
                <a:solidFill>
                  <a:srgbClr val="4F4F4F"/>
                </a:solidFill>
              </a:rPr>
              <a:t> Main building block</a:t>
            </a:r>
            <a:r>
              <a:rPr lang="ko-KR" altLang="en-US" dirty="0">
                <a:solidFill>
                  <a:srgbClr val="4F4F4F"/>
                </a:solidFill>
              </a:rPr>
              <a:t>은</a:t>
            </a:r>
            <a:r>
              <a:rPr lang="en-US" altLang="ko-KR" dirty="0">
                <a:solidFill>
                  <a:srgbClr val="4F4F4F"/>
                </a:solidFill>
              </a:rPr>
              <a:t> MobilNetV2, </a:t>
            </a:r>
            <a:r>
              <a:rPr lang="en-US" altLang="ko-KR" dirty="0" err="1">
                <a:solidFill>
                  <a:srgbClr val="4F4F4F"/>
                </a:solidFill>
              </a:rPr>
              <a:t>MnasNet</a:t>
            </a:r>
            <a:r>
              <a:rPr lang="ko-KR" altLang="en-US" dirty="0">
                <a:solidFill>
                  <a:srgbClr val="4F4F4F"/>
                </a:solidFill>
              </a:rPr>
              <a:t>에서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사용된</a:t>
            </a:r>
            <a:r>
              <a:rPr lang="en-US" altLang="ko-KR" dirty="0">
                <a:solidFill>
                  <a:srgbClr val="4F4F4F"/>
                </a:solidFill>
              </a:rPr>
              <a:t> mobile inverted bottleneck </a:t>
            </a:r>
            <a:r>
              <a:rPr lang="en-US" altLang="ko-KR" dirty="0" err="1">
                <a:solidFill>
                  <a:srgbClr val="4F4F4F"/>
                </a:solidFill>
              </a:rPr>
              <a:t>MBConv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이다</a:t>
            </a:r>
            <a:endParaRPr lang="en-US" altLang="ko-KR" dirty="0">
              <a:solidFill>
                <a:srgbClr val="4F4F4F"/>
              </a:solidFill>
            </a:endParaRPr>
          </a:p>
          <a:p>
            <a:r>
              <a:rPr lang="en-US" altLang="ko-KR" dirty="0">
                <a:solidFill>
                  <a:srgbClr val="4F4F4F"/>
                </a:solidFill>
              </a:rPr>
              <a:t>EfficientNet-B0</a:t>
            </a:r>
            <a:r>
              <a:rPr lang="ko-KR" altLang="en-US" dirty="0">
                <a:solidFill>
                  <a:srgbClr val="4F4F4F"/>
                </a:solidFill>
              </a:rPr>
              <a:t>가</a:t>
            </a:r>
            <a:r>
              <a:rPr lang="en-US" altLang="ko-KR" dirty="0">
                <a:solidFill>
                  <a:srgbClr val="4F4F4F"/>
                </a:solidFill>
              </a:rPr>
              <a:t> baseline </a:t>
            </a:r>
            <a:r>
              <a:rPr lang="ko-KR" altLang="en-US" dirty="0">
                <a:solidFill>
                  <a:srgbClr val="4F4F4F"/>
                </a:solidFill>
              </a:rPr>
              <a:t>네트워크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이고</a:t>
            </a:r>
            <a:r>
              <a:rPr lang="en-US" altLang="ko-KR" dirty="0">
                <a:solidFill>
                  <a:srgbClr val="4F4F4F"/>
                </a:solidFill>
              </a:rPr>
              <a:t>, </a:t>
            </a:r>
            <a:r>
              <a:rPr lang="ko-KR" altLang="en-US" dirty="0">
                <a:solidFill>
                  <a:srgbClr val="4F4F4F"/>
                </a:solidFill>
              </a:rPr>
              <a:t>이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네트워크를</a:t>
            </a:r>
            <a:r>
              <a:rPr lang="en-US" altLang="ko-KR" dirty="0">
                <a:solidFill>
                  <a:srgbClr val="4F4F4F"/>
                </a:solidFill>
              </a:rPr>
              <a:t> Scaling </a:t>
            </a:r>
            <a:r>
              <a:rPr lang="ko-KR" altLang="en-US" dirty="0">
                <a:solidFill>
                  <a:srgbClr val="4F4F4F"/>
                </a:solidFill>
              </a:rPr>
              <a:t>하는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방법은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아래와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같다</a:t>
            </a:r>
            <a:r>
              <a:rPr lang="en-US" altLang="ko-KR" dirty="0">
                <a:solidFill>
                  <a:srgbClr val="4F4F4F"/>
                </a:solidFill>
              </a:rPr>
              <a:t>.</a:t>
            </a:r>
          </a:p>
          <a:p>
            <a:pPr>
              <a:buChar char="•"/>
            </a:pPr>
            <a:r>
              <a:rPr lang="en-US" altLang="ko-KR" dirty="0">
                <a:solidFill>
                  <a:srgbClr val="4F4F4F"/>
                </a:solidFill>
              </a:rPr>
              <a:t>STEP1.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</a:rPr>
              <a:t>ϕ</a:t>
            </a:r>
            <a:r>
              <a:rPr lang="en-US" altLang="ko-KR" dirty="0" err="1">
                <a:solidFill>
                  <a:srgbClr val="4F4F4F"/>
                </a:solidFill>
              </a:rPr>
              <a:t>ϕ</a:t>
            </a:r>
            <a:r>
              <a:rPr lang="ko-KR" altLang="en-US" dirty="0">
                <a:solidFill>
                  <a:srgbClr val="4F4F4F"/>
                </a:solidFill>
              </a:rPr>
              <a:t>를</a:t>
            </a:r>
            <a:r>
              <a:rPr lang="en-US" altLang="ko-KR" dirty="0">
                <a:solidFill>
                  <a:srgbClr val="4F4F4F"/>
                </a:solidFill>
              </a:rPr>
              <a:t> 1</a:t>
            </a:r>
            <a:r>
              <a:rPr lang="ko-KR" altLang="en-US" dirty="0">
                <a:solidFill>
                  <a:srgbClr val="4F4F4F"/>
                </a:solidFill>
              </a:rPr>
              <a:t>로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고정시키고</a:t>
            </a:r>
            <a:r>
              <a:rPr lang="en-US" altLang="ko-KR" dirty="0">
                <a:solidFill>
                  <a:srgbClr val="4F4F4F"/>
                </a:solidFill>
              </a:rPr>
              <a:t>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α</a:t>
            </a:r>
            <a:r>
              <a:rPr lang="en-US" altLang="ko-KR" dirty="0">
                <a:solidFill>
                  <a:srgbClr val="4F4F4F"/>
                </a:solidFill>
              </a:rPr>
              <a:t>α,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β</a:t>
            </a:r>
            <a:r>
              <a:rPr lang="en-US" altLang="ko-KR" dirty="0">
                <a:solidFill>
                  <a:srgbClr val="4F4F4F"/>
                </a:solidFill>
              </a:rPr>
              <a:t>β,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</a:rPr>
              <a:t>γ</a:t>
            </a:r>
            <a:r>
              <a:rPr lang="en-US" altLang="ko-KR" dirty="0" err="1">
                <a:solidFill>
                  <a:srgbClr val="4F4F4F"/>
                </a:solidFill>
              </a:rPr>
              <a:t>γ</a:t>
            </a:r>
            <a:r>
              <a:rPr lang="ko-KR" altLang="en-US" dirty="0">
                <a:solidFill>
                  <a:srgbClr val="4F4F4F"/>
                </a:solidFill>
              </a:rPr>
              <a:t>를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찾는다</a:t>
            </a:r>
            <a:r>
              <a:rPr lang="en-US" altLang="ko-KR" dirty="0">
                <a:solidFill>
                  <a:srgbClr val="4F4F4F"/>
                </a:solidFill>
              </a:rPr>
              <a:t>.</a:t>
            </a:r>
            <a:r>
              <a:rPr lang="ko-KR" altLang="en-US" dirty="0">
                <a:solidFill>
                  <a:srgbClr val="4F4F4F"/>
                </a:solidFill>
              </a:rPr>
              <a:t>실험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적으로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찾은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값은</a:t>
            </a:r>
            <a:r>
              <a:rPr lang="en-US" altLang="ko-KR" dirty="0">
                <a:solidFill>
                  <a:srgbClr val="4F4F4F"/>
                </a:solidFill>
              </a:rPr>
              <a:t> EffientNet-B0</a:t>
            </a:r>
            <a:r>
              <a:rPr lang="ko-KR" altLang="en-US" dirty="0">
                <a:solidFill>
                  <a:srgbClr val="4F4F4F"/>
                </a:solidFill>
              </a:rPr>
              <a:t>에서의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값은</a:t>
            </a:r>
            <a:r>
              <a:rPr lang="en-US" altLang="ko-KR" dirty="0">
                <a:solidFill>
                  <a:srgbClr val="4F4F4F"/>
                </a:solidFill>
              </a:rPr>
              <a:t>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α</a:t>
            </a:r>
            <a:r>
              <a:rPr lang="en-US" altLang="ko-KR" dirty="0">
                <a:solidFill>
                  <a:srgbClr val="4F4F4F"/>
                </a:solidFill>
                <a:latin typeface="MJXc-TeX-main-R"/>
              </a:rPr>
              <a:t>=1.2</a:t>
            </a:r>
            <a:r>
              <a:rPr lang="en-US" altLang="ko-KR" dirty="0">
                <a:solidFill>
                  <a:srgbClr val="4F4F4F"/>
                </a:solidFill>
              </a:rPr>
              <a:t>α=1.2,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β</a:t>
            </a:r>
            <a:r>
              <a:rPr lang="en-US" altLang="ko-KR" dirty="0">
                <a:solidFill>
                  <a:srgbClr val="4F4F4F"/>
                </a:solidFill>
                <a:latin typeface="MJXc-TeX-main-R"/>
              </a:rPr>
              <a:t>=1.1</a:t>
            </a:r>
            <a:r>
              <a:rPr lang="en-US" altLang="ko-KR" dirty="0">
                <a:solidFill>
                  <a:srgbClr val="4F4F4F"/>
                </a:solidFill>
              </a:rPr>
              <a:t>β=1.1,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γ</a:t>
            </a:r>
            <a:r>
              <a:rPr lang="en-US" altLang="ko-KR" dirty="0">
                <a:solidFill>
                  <a:srgbClr val="4F4F4F"/>
                </a:solidFill>
                <a:latin typeface="MJXc-TeX-main-R"/>
              </a:rPr>
              <a:t>=1.15</a:t>
            </a:r>
            <a:r>
              <a:rPr lang="en-US" altLang="ko-KR" dirty="0">
                <a:solidFill>
                  <a:srgbClr val="4F4F4F"/>
                </a:solidFill>
              </a:rPr>
              <a:t>γ=1.15 </a:t>
            </a:r>
            <a:r>
              <a:rPr lang="ko-KR" altLang="en-US" dirty="0">
                <a:solidFill>
                  <a:srgbClr val="4F4F4F"/>
                </a:solidFill>
              </a:rPr>
              <a:t>이다</a:t>
            </a:r>
            <a:r>
              <a:rPr lang="en-US" altLang="ko-KR" dirty="0">
                <a:solidFill>
                  <a:srgbClr val="4F4F4F"/>
                </a:solidFill>
              </a:rPr>
              <a:t>.</a:t>
            </a:r>
          </a:p>
          <a:p>
            <a:pPr>
              <a:buChar char="•"/>
            </a:pPr>
            <a:r>
              <a:rPr lang="en-US" altLang="ko-KR" dirty="0">
                <a:solidFill>
                  <a:srgbClr val="4F4F4F"/>
                </a:solidFill>
              </a:rPr>
              <a:t>STEP2.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α</a:t>
            </a:r>
            <a:r>
              <a:rPr lang="en-US" altLang="ko-KR" dirty="0">
                <a:solidFill>
                  <a:srgbClr val="4F4F4F"/>
                </a:solidFill>
              </a:rPr>
              <a:t>α, </a:t>
            </a:r>
            <a:r>
              <a:rPr lang="en-US" altLang="ko-KR" dirty="0">
                <a:solidFill>
                  <a:srgbClr val="4F4F4F"/>
                </a:solidFill>
                <a:latin typeface="MJXc-TeX-math-I"/>
              </a:rPr>
              <a:t>β</a:t>
            </a:r>
            <a:r>
              <a:rPr lang="en-US" altLang="ko-KR" dirty="0">
                <a:solidFill>
                  <a:srgbClr val="4F4F4F"/>
                </a:solidFill>
              </a:rPr>
              <a:t>β,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</a:rPr>
              <a:t>γ</a:t>
            </a:r>
            <a:r>
              <a:rPr lang="en-US" altLang="ko-KR" dirty="0" err="1">
                <a:solidFill>
                  <a:srgbClr val="4F4F4F"/>
                </a:solidFill>
              </a:rPr>
              <a:t>γ</a:t>
            </a:r>
            <a:r>
              <a:rPr lang="ko-KR" altLang="en-US" dirty="0">
                <a:solidFill>
                  <a:srgbClr val="4F4F4F"/>
                </a:solidFill>
              </a:rPr>
              <a:t>를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고정시키고</a:t>
            </a:r>
            <a:r>
              <a:rPr lang="en-US" altLang="ko-KR" dirty="0">
                <a:solidFill>
                  <a:srgbClr val="4F4F4F"/>
                </a:solidFill>
              </a:rPr>
              <a:t>, </a:t>
            </a:r>
            <a:r>
              <a:rPr lang="en-US" altLang="ko-KR" dirty="0" err="1">
                <a:solidFill>
                  <a:srgbClr val="4F4F4F"/>
                </a:solidFill>
                <a:latin typeface="MJXc-TeX-math-I"/>
              </a:rPr>
              <a:t>ϕ</a:t>
            </a:r>
            <a:r>
              <a:rPr lang="en-US" altLang="ko-KR" dirty="0" err="1">
                <a:solidFill>
                  <a:srgbClr val="4F4F4F"/>
                </a:solidFill>
              </a:rPr>
              <a:t>ϕ</a:t>
            </a:r>
            <a:r>
              <a:rPr lang="ko-KR" altLang="en-US" dirty="0">
                <a:solidFill>
                  <a:srgbClr val="4F4F4F"/>
                </a:solidFill>
              </a:rPr>
              <a:t>를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변화시키면서</a:t>
            </a:r>
            <a:r>
              <a:rPr lang="en-US" altLang="ko-KR" dirty="0">
                <a:solidFill>
                  <a:srgbClr val="4F4F4F"/>
                </a:solidFill>
              </a:rPr>
              <a:t> EfficientNetB1~B7</a:t>
            </a:r>
            <a:r>
              <a:rPr lang="ko-KR" altLang="en-US" dirty="0">
                <a:solidFill>
                  <a:srgbClr val="4F4F4F"/>
                </a:solidFill>
              </a:rPr>
              <a:t>을</a:t>
            </a:r>
            <a:r>
              <a:rPr lang="en-US" altLang="ko-KR" dirty="0">
                <a:solidFill>
                  <a:srgbClr val="4F4F4F"/>
                </a:solidFill>
              </a:rPr>
              <a:t> </a:t>
            </a:r>
            <a:r>
              <a:rPr lang="ko-KR" altLang="en-US" dirty="0">
                <a:solidFill>
                  <a:srgbClr val="4F4F4F"/>
                </a:solidFill>
              </a:rPr>
              <a:t>찾는다</a:t>
            </a:r>
            <a:r>
              <a:rPr lang="en-US" altLang="ko-KR" dirty="0">
                <a:solidFill>
                  <a:srgbClr val="4F4F4F"/>
                </a:solidFill>
              </a:rPr>
              <a:t>.</a:t>
            </a:r>
          </a:p>
        </p:txBody>
      </p:sp>
      <p:sp>
        <p:nvSpPr>
          <p:cNvPr id="11" name="아래쪽 화살표 10"/>
          <p:cNvSpPr/>
          <p:nvPr/>
        </p:nvSpPr>
        <p:spPr>
          <a:xfrm>
            <a:off x="5934147" y="1191556"/>
            <a:ext cx="339213" cy="499222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C42C0C-2CA1-4F71-A6B8-3CFB2EB09379}"/>
              </a:ext>
            </a:extLst>
          </p:cNvPr>
          <p:cNvSpPr/>
          <p:nvPr/>
        </p:nvSpPr>
        <p:spPr>
          <a:xfrm>
            <a:off x="6890686" y="3777538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Conv</a:t>
            </a:r>
            <a:r>
              <a:rPr lang="en-US" altLang="ko-KR" sz="2800" dirty="0">
                <a:solidFill>
                  <a:schemeClr val="tx1"/>
                </a:solidFill>
              </a:rPr>
              <a:t> 1*1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01B05F-2CC8-412E-885A-87FD778D996A}"/>
              </a:ext>
            </a:extLst>
          </p:cNvPr>
          <p:cNvSpPr/>
          <p:nvPr/>
        </p:nvSpPr>
        <p:spPr>
          <a:xfrm>
            <a:off x="6890686" y="1827786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Conv</a:t>
            </a:r>
            <a:r>
              <a:rPr lang="en-US" altLang="ko-KR" sz="2800" dirty="0">
                <a:solidFill>
                  <a:schemeClr val="tx1"/>
                </a:solidFill>
              </a:rPr>
              <a:t> 1*1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96A541-6E86-42F4-B90D-1943A3C1F6EF}"/>
              </a:ext>
            </a:extLst>
          </p:cNvPr>
          <p:cNvSpPr/>
          <p:nvPr/>
        </p:nvSpPr>
        <p:spPr>
          <a:xfrm>
            <a:off x="6512933" y="2765131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Conv3*3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6244332" y="1603476"/>
            <a:ext cx="749740" cy="682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405036" y="2895247"/>
            <a:ext cx="10535" cy="4502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7407830" y="3882572"/>
            <a:ext cx="7741" cy="3494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6273360" y="4869190"/>
            <a:ext cx="1131676" cy="631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아래쪽 화살표 25"/>
          <p:cNvSpPr/>
          <p:nvPr/>
        </p:nvSpPr>
        <p:spPr>
          <a:xfrm>
            <a:off x="9100397" y="1199825"/>
            <a:ext cx="339213" cy="4992228"/>
          </a:xfrm>
          <a:prstGeom prst="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7C42C0C-2CA1-4F71-A6B8-3CFB2EB09379}"/>
              </a:ext>
            </a:extLst>
          </p:cNvPr>
          <p:cNvSpPr/>
          <p:nvPr/>
        </p:nvSpPr>
        <p:spPr>
          <a:xfrm>
            <a:off x="10056936" y="4047067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Conv</a:t>
            </a:r>
            <a:r>
              <a:rPr lang="en-US" altLang="ko-KR" sz="2800" dirty="0">
                <a:solidFill>
                  <a:schemeClr val="tx1"/>
                </a:solidFill>
              </a:rPr>
              <a:t> 1*1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01B05F-2CC8-412E-885A-87FD778D996A}"/>
              </a:ext>
            </a:extLst>
          </p:cNvPr>
          <p:cNvSpPr/>
          <p:nvPr/>
        </p:nvSpPr>
        <p:spPr>
          <a:xfrm>
            <a:off x="10056936" y="1836055"/>
            <a:ext cx="1028700" cy="12573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</a:rPr>
              <a:t>Conv</a:t>
            </a:r>
            <a:r>
              <a:rPr lang="en-US" altLang="ko-KR" sz="2800" dirty="0">
                <a:solidFill>
                  <a:schemeClr val="tx1"/>
                </a:solidFill>
              </a:rPr>
              <a:t> 1*1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96A541-6E86-42F4-B90D-1943A3C1F6EF}"/>
              </a:ext>
            </a:extLst>
          </p:cNvPr>
          <p:cNvSpPr/>
          <p:nvPr/>
        </p:nvSpPr>
        <p:spPr>
          <a:xfrm>
            <a:off x="9679183" y="2773400"/>
            <a:ext cx="1847850" cy="14682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Conv3*3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9396068" y="1611745"/>
            <a:ext cx="705553" cy="7032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0571286" y="2772889"/>
            <a:ext cx="0" cy="6039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>
            <a:off x="10571286" y="4090606"/>
            <a:ext cx="2794" cy="4558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9394313" y="4994216"/>
            <a:ext cx="1131676" cy="631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E21F35-402A-4127-A7CE-9F0432458DBA}"/>
              </a:ext>
            </a:extLst>
          </p:cNvPr>
          <p:cNvSpPr/>
          <p:nvPr/>
        </p:nvSpPr>
        <p:spPr>
          <a:xfrm>
            <a:off x="9738962" y="1230161"/>
            <a:ext cx="1926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MBConv</a:t>
            </a:r>
            <a:r>
              <a:rPr lang="en-US" altLang="ko-KR" dirty="0"/>
              <a:t> used in</a:t>
            </a:r>
          </a:p>
          <a:p>
            <a:r>
              <a:rPr lang="en-US" altLang="ko-KR" dirty="0"/>
              <a:t> MobilenetV2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E21F35-402A-4127-A7CE-9F0432458DBA}"/>
              </a:ext>
            </a:extLst>
          </p:cNvPr>
          <p:cNvSpPr/>
          <p:nvPr/>
        </p:nvSpPr>
        <p:spPr>
          <a:xfrm>
            <a:off x="6604032" y="1296894"/>
            <a:ext cx="1623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Normal Block</a:t>
            </a:r>
            <a:endParaRPr lang="ko-KR" altLang="en-US" dirty="0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1339849" y="2600325"/>
            <a:ext cx="1257301" cy="1437217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꺾인 연결선 41"/>
          <p:cNvCxnSpPr/>
          <p:nvPr/>
        </p:nvCxnSpPr>
        <p:spPr>
          <a:xfrm flipV="1">
            <a:off x="2454275" y="1405581"/>
            <a:ext cx="7282058" cy="1193413"/>
          </a:xfrm>
          <a:prstGeom prst="bentConnector3">
            <a:avLst>
              <a:gd name="adj1" fmla="val -3236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8889222" y="834571"/>
            <a:ext cx="3031307" cy="5552017"/>
          </a:xfrm>
          <a:prstGeom prst="round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9748844" y="1277844"/>
            <a:ext cx="1020756" cy="30658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3515" y="693547"/>
            <a:ext cx="2639356" cy="411810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29160523-CBA3-40CF-8098-DECA582B76E0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12/17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634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Results : </a:t>
            </a:r>
            <a:r>
              <a:rPr lang="en-US" altLang="ko-Kore-KR" sz="3600" b="1" dirty="0" err="1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EfficientNet</a:t>
            </a:r>
            <a:r>
              <a:rPr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 vs other Models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2050" name="Picture 2" descr="https://blog.kakaocdn.net/dn/ckkDnX/btq2wLgrKlD/pzLAheg4TcKgSslieofoX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33" y="924232"/>
            <a:ext cx="6093368" cy="54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blog.kakaocdn.net/dn/crs4uE/btq2u2bCCWb/MoYONZ39AjP3iqjyIbAaQ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73" y="1209188"/>
            <a:ext cx="5508625" cy="485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89688FC0-7281-441C-B6F1-A5A094FD5A77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13/17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1Stage Detector : </a:t>
            </a:r>
            <a:r>
              <a:rPr lang="en-US" altLang="ko-Kore-KR" sz="3200" b="1" dirty="0" err="1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EfficientDet</a:t>
            </a:r>
            <a:r>
              <a:rPr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 with Bi-FPN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825500" y="92710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1752600" y="92710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8039100" y="927100"/>
            <a:ext cx="38100" cy="580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032250" y="924232"/>
            <a:ext cx="38100" cy="580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116932" y="3793910"/>
            <a:ext cx="12019166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679700" y="92710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25500" y="147796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1752600" y="147796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679700" y="147796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25500" y="205596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752600" y="205596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2679700" y="205596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25500" y="263396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752600" y="263396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2679700" y="263396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825500" y="321196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752600" y="321196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2679700" y="321196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>
            <a:stCxn id="2" idx="6"/>
            <a:endCxn id="5" idx="2"/>
          </p:cNvCxnSpPr>
          <p:nvPr/>
        </p:nvCxnSpPr>
        <p:spPr>
          <a:xfrm>
            <a:off x="1028700" y="10287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1955800" y="10287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1028700" y="1579569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1955800" y="1579569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028700" y="21463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1955800" y="21463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1041400" y="2735563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1968500" y="2735563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1041400" y="330086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968500" y="330086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1" idx="6"/>
          </p:cNvCxnSpPr>
          <p:nvPr/>
        </p:nvCxnSpPr>
        <p:spPr>
          <a:xfrm>
            <a:off x="2882900" y="102870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882900" y="1579569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>
            <a:off x="2882900" y="215900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2882900" y="2735563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2882900" y="331356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stCxn id="5" idx="4"/>
            <a:endCxn id="13" idx="0"/>
          </p:cNvCxnSpPr>
          <p:nvPr/>
        </p:nvCxnSpPr>
        <p:spPr>
          <a:xfrm>
            <a:off x="1854200" y="1130300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1854200" y="1706569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1854200" y="2259166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1854200" y="285159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2781300" y="1143000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2781300" y="1719269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781300" y="2271866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2781300" y="286429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574800" y="822632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842418" y="99695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769518" y="99695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6696618" y="996950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4842418" y="154781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5769518" y="154781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696618" y="1547819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4842418" y="212581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5769518" y="212581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6696618" y="2125816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4842418" y="270381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5769518" y="270381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6696618" y="270381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4842418" y="328181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5769518" y="328181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696618" y="3281810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53" idx="6"/>
            <a:endCxn id="54" idx="2"/>
          </p:cNvCxnSpPr>
          <p:nvPr/>
        </p:nvCxnSpPr>
        <p:spPr>
          <a:xfrm>
            <a:off x="5045618" y="10985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5972718" y="10985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5045618" y="1649419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5972718" y="1649419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5045618" y="22161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5972718" y="22161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5058318" y="2805413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5985418" y="2805413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058318" y="337071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985418" y="337071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55" idx="6"/>
          </p:cNvCxnSpPr>
          <p:nvPr/>
        </p:nvCxnSpPr>
        <p:spPr>
          <a:xfrm>
            <a:off x="6899818" y="109855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>
            <a:off x="6899818" y="1649419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/>
          <p:cNvCxnSpPr/>
          <p:nvPr/>
        </p:nvCxnSpPr>
        <p:spPr>
          <a:xfrm>
            <a:off x="6899818" y="222885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899818" y="2805413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899818" y="338341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4" idx="4"/>
            <a:endCxn id="57" idx="0"/>
          </p:cNvCxnSpPr>
          <p:nvPr/>
        </p:nvCxnSpPr>
        <p:spPr>
          <a:xfrm>
            <a:off x="5871118" y="1200150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5871118" y="1776419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5871118" y="2329016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871118" y="2921441"/>
            <a:ext cx="0" cy="34766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 flipV="1">
            <a:off x="6798218" y="1212850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/>
          <p:nvPr/>
        </p:nvCxnSpPr>
        <p:spPr>
          <a:xfrm flipV="1">
            <a:off x="6798218" y="1763719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/>
          <p:nvPr/>
        </p:nvCxnSpPr>
        <p:spPr>
          <a:xfrm flipV="1">
            <a:off x="6798218" y="2341716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 flipV="1">
            <a:off x="6798218" y="2934141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5591718" y="867082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8938168" y="1001719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10792368" y="1001719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>
            <a:off x="8938168" y="1552588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10897143" y="1552588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8938168" y="2130585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10792368" y="2130585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8938168" y="2699057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10217150" y="2700797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10792368" y="2708582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8938168" y="3286579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0792368" y="3286579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화살표 연결선 107"/>
          <p:cNvCxnSpPr>
            <a:stCxn id="92" idx="6"/>
          </p:cNvCxnSpPr>
          <p:nvPr/>
        </p:nvCxnSpPr>
        <p:spPr>
          <a:xfrm>
            <a:off x="9141368" y="1103319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98" idx="6"/>
          </p:cNvCxnSpPr>
          <p:nvPr/>
        </p:nvCxnSpPr>
        <p:spPr>
          <a:xfrm flipV="1">
            <a:off x="9141368" y="2220919"/>
            <a:ext cx="1651000" cy="11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101" idx="6"/>
            <a:endCxn id="255" idx="2"/>
          </p:cNvCxnSpPr>
          <p:nvPr/>
        </p:nvCxnSpPr>
        <p:spPr>
          <a:xfrm>
            <a:off x="9141368" y="2800657"/>
            <a:ext cx="467268" cy="29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02" idx="6"/>
            <a:endCxn id="103" idx="2"/>
          </p:cNvCxnSpPr>
          <p:nvPr/>
        </p:nvCxnSpPr>
        <p:spPr>
          <a:xfrm>
            <a:off x="10420350" y="2802397"/>
            <a:ext cx="372018" cy="77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>
            <a:stCxn id="104" idx="6"/>
          </p:cNvCxnSpPr>
          <p:nvPr/>
        </p:nvCxnSpPr>
        <p:spPr>
          <a:xfrm flipV="1">
            <a:off x="9141368" y="3375479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94" idx="6"/>
          </p:cNvCxnSpPr>
          <p:nvPr/>
        </p:nvCxnSpPr>
        <p:spPr>
          <a:xfrm>
            <a:off x="10995568" y="1103319"/>
            <a:ext cx="457200" cy="3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/>
          <p:nvPr/>
        </p:nvCxnSpPr>
        <p:spPr>
          <a:xfrm flipV="1">
            <a:off x="11100343" y="1649419"/>
            <a:ext cx="352425" cy="4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>
            <a:off x="10995568" y="2233619"/>
            <a:ext cx="457200" cy="1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10995568" y="2810182"/>
            <a:ext cx="457200" cy="6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>
            <a:off x="10995568" y="3388179"/>
            <a:ext cx="457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V="1">
            <a:off x="10893968" y="2346485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 flipV="1">
            <a:off x="10893968" y="2938910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/>
          <p:cNvSpPr/>
          <p:nvPr/>
        </p:nvSpPr>
        <p:spPr>
          <a:xfrm>
            <a:off x="9344568" y="821051"/>
            <a:ext cx="19304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8938168" y="407798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/>
          <p:cNvSpPr/>
          <p:nvPr/>
        </p:nvSpPr>
        <p:spPr>
          <a:xfrm>
            <a:off x="10792368" y="407798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/>
          <p:cNvSpPr/>
          <p:nvPr/>
        </p:nvSpPr>
        <p:spPr>
          <a:xfrm>
            <a:off x="893816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>
            <a:off x="986526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/>
          <p:cNvSpPr/>
          <p:nvPr/>
        </p:nvSpPr>
        <p:spPr>
          <a:xfrm>
            <a:off x="1079236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>
            <a:off x="893816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/>
          <p:cNvSpPr/>
          <p:nvPr/>
        </p:nvSpPr>
        <p:spPr>
          <a:xfrm>
            <a:off x="986526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/>
          <p:cNvSpPr/>
          <p:nvPr/>
        </p:nvSpPr>
        <p:spPr>
          <a:xfrm>
            <a:off x="1079236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/>
          <p:cNvSpPr/>
          <p:nvPr/>
        </p:nvSpPr>
        <p:spPr>
          <a:xfrm>
            <a:off x="893816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/>
          <p:cNvSpPr/>
          <p:nvPr/>
        </p:nvSpPr>
        <p:spPr>
          <a:xfrm>
            <a:off x="986526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/>
          <p:cNvSpPr/>
          <p:nvPr/>
        </p:nvSpPr>
        <p:spPr>
          <a:xfrm>
            <a:off x="1079236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/>
          <p:cNvSpPr/>
          <p:nvPr/>
        </p:nvSpPr>
        <p:spPr>
          <a:xfrm>
            <a:off x="8938168" y="636284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/>
          <p:cNvSpPr/>
          <p:nvPr/>
        </p:nvSpPr>
        <p:spPr>
          <a:xfrm>
            <a:off x="10792368" y="636284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8" name="직선 화살표 연결선 147"/>
          <p:cNvCxnSpPr>
            <a:stCxn id="131" idx="6"/>
          </p:cNvCxnSpPr>
          <p:nvPr/>
        </p:nvCxnSpPr>
        <p:spPr>
          <a:xfrm>
            <a:off x="9141368" y="4179587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>
            <a:off x="9141368" y="473045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/>
          <p:nvPr/>
        </p:nvCxnSpPr>
        <p:spPr>
          <a:xfrm>
            <a:off x="10068468" y="473045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/>
          <p:nvPr/>
        </p:nvCxnSpPr>
        <p:spPr>
          <a:xfrm>
            <a:off x="9141368" y="529718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>
            <a:off x="10068468" y="529718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>
            <a:off x="9154068" y="58864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>
            <a:off x="10081168" y="58864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43" idx="6"/>
          </p:cNvCxnSpPr>
          <p:nvPr/>
        </p:nvCxnSpPr>
        <p:spPr>
          <a:xfrm flipV="1">
            <a:off x="9141368" y="6451747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/>
          <p:cNvCxnSpPr>
            <a:stCxn id="133" idx="6"/>
          </p:cNvCxnSpPr>
          <p:nvPr/>
        </p:nvCxnSpPr>
        <p:spPr>
          <a:xfrm>
            <a:off x="10995568" y="417958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/>
          <p:nvPr/>
        </p:nvCxnSpPr>
        <p:spPr>
          <a:xfrm>
            <a:off x="10995568" y="473045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/>
          <p:cNvCxnSpPr/>
          <p:nvPr/>
        </p:nvCxnSpPr>
        <p:spPr>
          <a:xfrm>
            <a:off x="10995568" y="530988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/>
          <p:nvPr/>
        </p:nvCxnSpPr>
        <p:spPr>
          <a:xfrm>
            <a:off x="10995568" y="588645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/>
          <p:cNvCxnSpPr/>
          <p:nvPr/>
        </p:nvCxnSpPr>
        <p:spPr>
          <a:xfrm>
            <a:off x="10995568" y="646444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/>
          <p:cNvCxnSpPr>
            <a:endCxn id="146" idx="2"/>
          </p:cNvCxnSpPr>
          <p:nvPr/>
        </p:nvCxnSpPr>
        <p:spPr>
          <a:xfrm>
            <a:off x="9966868" y="6002478"/>
            <a:ext cx="825500" cy="46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 flipV="1">
            <a:off x="10893968" y="4293887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 flipV="1">
            <a:off x="10893968" y="4870156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 flipV="1">
            <a:off x="10893968" y="5422753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 flipV="1">
            <a:off x="10893968" y="6015178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/>
          <p:cNvSpPr/>
          <p:nvPr/>
        </p:nvSpPr>
        <p:spPr>
          <a:xfrm>
            <a:off x="9687468" y="3973519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4842418" y="407798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/>
          <p:cNvSpPr/>
          <p:nvPr/>
        </p:nvSpPr>
        <p:spPr>
          <a:xfrm>
            <a:off x="6696618" y="407798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484241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/>
          <p:cNvSpPr/>
          <p:nvPr/>
        </p:nvSpPr>
        <p:spPr>
          <a:xfrm>
            <a:off x="576951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/>
          <p:cNvSpPr/>
          <p:nvPr/>
        </p:nvSpPr>
        <p:spPr>
          <a:xfrm>
            <a:off x="6696618" y="462885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484241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>
            <a:off x="576951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/>
          <p:cNvSpPr/>
          <p:nvPr/>
        </p:nvSpPr>
        <p:spPr>
          <a:xfrm>
            <a:off x="6696618" y="520685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/>
          <p:cNvSpPr/>
          <p:nvPr/>
        </p:nvSpPr>
        <p:spPr>
          <a:xfrm>
            <a:off x="484241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/>
          <p:cNvSpPr/>
          <p:nvPr/>
        </p:nvSpPr>
        <p:spPr>
          <a:xfrm>
            <a:off x="576951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/>
          <p:cNvSpPr/>
          <p:nvPr/>
        </p:nvSpPr>
        <p:spPr>
          <a:xfrm>
            <a:off x="6696618" y="578485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/>
          <p:cNvSpPr/>
          <p:nvPr/>
        </p:nvSpPr>
        <p:spPr>
          <a:xfrm>
            <a:off x="4842418" y="636284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>
            <a:off x="6696618" y="636284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7" name="직선 화살표 연결선 186"/>
          <p:cNvCxnSpPr>
            <a:stCxn id="171" idx="6"/>
          </p:cNvCxnSpPr>
          <p:nvPr/>
        </p:nvCxnSpPr>
        <p:spPr>
          <a:xfrm>
            <a:off x="5045618" y="4179587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화살표 연결선 187"/>
          <p:cNvCxnSpPr/>
          <p:nvPr/>
        </p:nvCxnSpPr>
        <p:spPr>
          <a:xfrm>
            <a:off x="5045618" y="473045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/>
          <p:nvPr/>
        </p:nvCxnSpPr>
        <p:spPr>
          <a:xfrm>
            <a:off x="5972718" y="473045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>
            <a:off x="5045618" y="529718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5972718" y="529718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5058318" y="58864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화살표 연결선 192"/>
          <p:cNvCxnSpPr/>
          <p:nvPr/>
        </p:nvCxnSpPr>
        <p:spPr>
          <a:xfrm>
            <a:off x="5985418" y="588645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183" idx="6"/>
          </p:cNvCxnSpPr>
          <p:nvPr/>
        </p:nvCxnSpPr>
        <p:spPr>
          <a:xfrm flipV="1">
            <a:off x="5045618" y="6451747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195"/>
          <p:cNvCxnSpPr>
            <a:stCxn id="173" idx="6"/>
          </p:cNvCxnSpPr>
          <p:nvPr/>
        </p:nvCxnSpPr>
        <p:spPr>
          <a:xfrm>
            <a:off x="6899818" y="417958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/>
          <p:cNvCxnSpPr/>
          <p:nvPr/>
        </p:nvCxnSpPr>
        <p:spPr>
          <a:xfrm>
            <a:off x="6899818" y="473045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/>
          <p:nvPr/>
        </p:nvCxnSpPr>
        <p:spPr>
          <a:xfrm>
            <a:off x="6899818" y="530988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6899818" y="588645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/>
          <p:cNvCxnSpPr/>
          <p:nvPr/>
        </p:nvCxnSpPr>
        <p:spPr>
          <a:xfrm>
            <a:off x="6899818" y="646444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화살표 연결선 201"/>
          <p:cNvCxnSpPr/>
          <p:nvPr/>
        </p:nvCxnSpPr>
        <p:spPr>
          <a:xfrm>
            <a:off x="5871118" y="4857456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/>
          <p:cNvCxnSpPr/>
          <p:nvPr/>
        </p:nvCxnSpPr>
        <p:spPr>
          <a:xfrm>
            <a:off x="5871118" y="5410053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/>
          <p:cNvCxnSpPr>
            <a:endCxn id="185" idx="2"/>
          </p:cNvCxnSpPr>
          <p:nvPr/>
        </p:nvCxnSpPr>
        <p:spPr>
          <a:xfrm>
            <a:off x="5871118" y="6002478"/>
            <a:ext cx="825500" cy="4619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/>
          <p:cNvCxnSpPr/>
          <p:nvPr/>
        </p:nvCxnSpPr>
        <p:spPr>
          <a:xfrm flipV="1">
            <a:off x="6798218" y="4293887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/>
          <p:cNvCxnSpPr/>
          <p:nvPr/>
        </p:nvCxnSpPr>
        <p:spPr>
          <a:xfrm flipV="1">
            <a:off x="6798218" y="4870156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/>
          <p:cNvCxnSpPr/>
          <p:nvPr/>
        </p:nvCxnSpPr>
        <p:spPr>
          <a:xfrm flipV="1">
            <a:off x="6798218" y="5422753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/>
          <p:cNvCxnSpPr/>
          <p:nvPr/>
        </p:nvCxnSpPr>
        <p:spPr>
          <a:xfrm flipV="1">
            <a:off x="6798218" y="6015178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5591718" y="3973519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/>
          <p:cNvSpPr/>
          <p:nvPr/>
        </p:nvSpPr>
        <p:spPr>
          <a:xfrm>
            <a:off x="825500" y="4051446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/>
          <p:cNvSpPr/>
          <p:nvPr/>
        </p:nvSpPr>
        <p:spPr>
          <a:xfrm>
            <a:off x="1752600" y="4051446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/>
          <p:cNvSpPr/>
          <p:nvPr/>
        </p:nvSpPr>
        <p:spPr>
          <a:xfrm>
            <a:off x="2679700" y="4051446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/>
          <p:cNvSpPr/>
          <p:nvPr/>
        </p:nvSpPr>
        <p:spPr>
          <a:xfrm>
            <a:off x="825500" y="4602315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/>
          <p:cNvSpPr/>
          <p:nvPr/>
        </p:nvSpPr>
        <p:spPr>
          <a:xfrm>
            <a:off x="1752600" y="4602315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/>
          <p:cNvSpPr/>
          <p:nvPr/>
        </p:nvSpPr>
        <p:spPr>
          <a:xfrm>
            <a:off x="2679700" y="4602315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/>
          <p:cNvSpPr/>
          <p:nvPr/>
        </p:nvSpPr>
        <p:spPr>
          <a:xfrm>
            <a:off x="825500" y="5180312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/>
          <p:cNvSpPr/>
          <p:nvPr/>
        </p:nvSpPr>
        <p:spPr>
          <a:xfrm>
            <a:off x="1752600" y="5180312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/>
          <p:cNvSpPr/>
          <p:nvPr/>
        </p:nvSpPr>
        <p:spPr>
          <a:xfrm>
            <a:off x="2679700" y="5180312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825500" y="5758309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/>
          <p:cNvSpPr/>
          <p:nvPr/>
        </p:nvSpPr>
        <p:spPr>
          <a:xfrm>
            <a:off x="1752600" y="5758309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/>
          <p:cNvSpPr/>
          <p:nvPr/>
        </p:nvSpPr>
        <p:spPr>
          <a:xfrm>
            <a:off x="2679700" y="5758309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/>
          <p:cNvSpPr/>
          <p:nvPr/>
        </p:nvSpPr>
        <p:spPr>
          <a:xfrm>
            <a:off x="825500" y="6336306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/>
          <p:cNvSpPr/>
          <p:nvPr/>
        </p:nvSpPr>
        <p:spPr>
          <a:xfrm>
            <a:off x="1752600" y="6336306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/>
          <p:cNvSpPr/>
          <p:nvPr/>
        </p:nvSpPr>
        <p:spPr>
          <a:xfrm>
            <a:off x="2679700" y="6336306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직선 화살표 연결선 224"/>
          <p:cNvCxnSpPr>
            <a:stCxn id="210" idx="6"/>
            <a:endCxn id="211" idx="2"/>
          </p:cNvCxnSpPr>
          <p:nvPr/>
        </p:nvCxnSpPr>
        <p:spPr>
          <a:xfrm>
            <a:off x="1028700" y="4153046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화살표 연결선 226"/>
          <p:cNvCxnSpPr/>
          <p:nvPr/>
        </p:nvCxnSpPr>
        <p:spPr>
          <a:xfrm>
            <a:off x="1028700" y="4703915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화살표 연결선 228"/>
          <p:cNvCxnSpPr/>
          <p:nvPr/>
        </p:nvCxnSpPr>
        <p:spPr>
          <a:xfrm>
            <a:off x="1028700" y="5270646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/>
          <p:cNvCxnSpPr/>
          <p:nvPr/>
        </p:nvCxnSpPr>
        <p:spPr>
          <a:xfrm>
            <a:off x="1041400" y="5859909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/>
          <p:cNvCxnSpPr/>
          <p:nvPr/>
        </p:nvCxnSpPr>
        <p:spPr>
          <a:xfrm>
            <a:off x="1041400" y="6425206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/>
          <p:cNvCxnSpPr>
            <a:stCxn id="212" idx="6"/>
          </p:cNvCxnSpPr>
          <p:nvPr/>
        </p:nvCxnSpPr>
        <p:spPr>
          <a:xfrm>
            <a:off x="2882900" y="415304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/>
          <p:cNvCxnSpPr/>
          <p:nvPr/>
        </p:nvCxnSpPr>
        <p:spPr>
          <a:xfrm>
            <a:off x="2882900" y="4703915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/>
          <p:cNvCxnSpPr/>
          <p:nvPr/>
        </p:nvCxnSpPr>
        <p:spPr>
          <a:xfrm>
            <a:off x="2882900" y="528334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/>
          <p:cNvCxnSpPr/>
          <p:nvPr/>
        </p:nvCxnSpPr>
        <p:spPr>
          <a:xfrm>
            <a:off x="2882900" y="5859909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화살표 연결선 238"/>
          <p:cNvCxnSpPr/>
          <p:nvPr/>
        </p:nvCxnSpPr>
        <p:spPr>
          <a:xfrm>
            <a:off x="2882900" y="643790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화살표 연결선 239"/>
          <p:cNvCxnSpPr>
            <a:stCxn id="211" idx="4"/>
            <a:endCxn id="214" idx="0"/>
          </p:cNvCxnSpPr>
          <p:nvPr/>
        </p:nvCxnSpPr>
        <p:spPr>
          <a:xfrm>
            <a:off x="1854200" y="4254646"/>
            <a:ext cx="0" cy="347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/>
          <p:nvPr/>
        </p:nvCxnSpPr>
        <p:spPr>
          <a:xfrm>
            <a:off x="1854200" y="4830915"/>
            <a:ext cx="0" cy="347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직선 화살표 연결선 241"/>
          <p:cNvCxnSpPr/>
          <p:nvPr/>
        </p:nvCxnSpPr>
        <p:spPr>
          <a:xfrm>
            <a:off x="1854200" y="5383512"/>
            <a:ext cx="0" cy="347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화살표 연결선 242"/>
          <p:cNvCxnSpPr/>
          <p:nvPr/>
        </p:nvCxnSpPr>
        <p:spPr>
          <a:xfrm>
            <a:off x="1854200" y="5975937"/>
            <a:ext cx="0" cy="3476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화살표 연결선 243"/>
          <p:cNvCxnSpPr/>
          <p:nvPr/>
        </p:nvCxnSpPr>
        <p:spPr>
          <a:xfrm>
            <a:off x="2781300" y="4267346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직선 화살표 연결선 244"/>
          <p:cNvCxnSpPr/>
          <p:nvPr/>
        </p:nvCxnSpPr>
        <p:spPr>
          <a:xfrm>
            <a:off x="2781300" y="4843615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직선 화살표 연결선 245"/>
          <p:cNvCxnSpPr/>
          <p:nvPr/>
        </p:nvCxnSpPr>
        <p:spPr>
          <a:xfrm>
            <a:off x="2781300" y="5396212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화살표 연결선 246"/>
          <p:cNvCxnSpPr/>
          <p:nvPr/>
        </p:nvCxnSpPr>
        <p:spPr>
          <a:xfrm>
            <a:off x="2781300" y="5988637"/>
            <a:ext cx="0" cy="347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직사각형 247"/>
          <p:cNvSpPr/>
          <p:nvPr/>
        </p:nvSpPr>
        <p:spPr>
          <a:xfrm>
            <a:off x="1574800" y="3946978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1977320" y="3500238"/>
            <a:ext cx="660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FPN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219618" y="-3807050"/>
            <a:ext cx="1150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여기에서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(a)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방식이 전통적인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FPN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구조를 의미하고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(b)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PANet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은 추가로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bottom-up pathway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를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FPN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에 추가하는 방법을 제안하였습니다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</a:t>
            </a:r>
          </a:p>
          <a:p>
            <a:r>
              <a:rPr lang="en-US" altLang="ko-KR" dirty="0">
                <a:solidFill>
                  <a:srgbClr val="111111"/>
                </a:solidFill>
                <a:latin typeface="Jeju Gothic"/>
              </a:rPr>
              <a:t>(c)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는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AutoML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의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Neural Architecture Search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를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FPN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구조에 적용하였고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불규칙적인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FPN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구조를 보이는 것이 특징입니다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또한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(a)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(b)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구조는 같은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scale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에서만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connection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이 존재하지만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(c)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구조부터는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scale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이 다른 경우에도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connection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이 존재하는 </a:t>
            </a:r>
            <a:r>
              <a:rPr lang="en-US" altLang="ko-KR" b="1" dirty="0">
                <a:solidFill>
                  <a:srgbClr val="111111"/>
                </a:solidFill>
                <a:latin typeface="Jeju Gothic"/>
              </a:rPr>
              <a:t>Cross-Scale Connection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 을 적용하고 있습니다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</a:t>
            </a:r>
          </a:p>
          <a:p>
            <a:r>
              <a:rPr lang="en-US" altLang="ko-KR" dirty="0">
                <a:solidFill>
                  <a:srgbClr val="111111"/>
                </a:solidFill>
                <a:latin typeface="Jeju Gothic"/>
              </a:rPr>
              <a:t>(d)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(e)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는 본 논문에서 추가로 제안하고 실험을 한 방식이고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마지막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(f)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방식이 본 논문에서 제안하고 있는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BiFPN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구조를 의미합니다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</a:t>
            </a:r>
          </a:p>
          <a:p>
            <a:r>
              <a:rPr lang="en-US" altLang="ko-KR" dirty="0">
                <a:solidFill>
                  <a:srgbClr val="111111"/>
                </a:solidFill>
                <a:latin typeface="Jeju Gothic"/>
              </a:rPr>
              <a:t>(e) Simplified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PANet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방식은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PANet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에서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input edge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1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개인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node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들은 기여도가 적을 것이라 생각하며 제거를 하여 얻은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Network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구조를 의미하고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여기에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(f)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그림의 보라색 선처럼 같은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scale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에서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edge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를 추가하여 더 많은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feature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들이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fusion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되도록 구성을 한 방식이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BiFPN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입니다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또한 </a:t>
            </a:r>
            <a:r>
              <a:rPr lang="en-US" altLang="ko-KR" dirty="0" err="1">
                <a:solidFill>
                  <a:srgbClr val="111111"/>
                </a:solidFill>
                <a:latin typeface="Jeju Gothic"/>
              </a:rPr>
              <a:t>PANet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은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top-down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과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bottom-up path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를 하나만 사용한 반면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,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본 논문에서는 이러한 구조를 여러 번 반복하여 사용을 하였습니다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 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이를 통해 더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high-level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한 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feature fusion</a:t>
            </a:r>
            <a:r>
              <a:rPr lang="ko-KR" altLang="en-US" dirty="0">
                <a:solidFill>
                  <a:srgbClr val="111111"/>
                </a:solidFill>
                <a:latin typeface="Jeju Gothic"/>
              </a:rPr>
              <a:t>을 할 수 있음을 주장하고 있습니다</a:t>
            </a:r>
            <a:r>
              <a:rPr lang="en-US" altLang="ko-KR" dirty="0">
                <a:solidFill>
                  <a:srgbClr val="111111"/>
                </a:solidFill>
                <a:latin typeface="Jeju Gothic"/>
              </a:rPr>
              <a:t>.</a:t>
            </a:r>
            <a:endParaRPr lang="en-US" altLang="ko-KR" b="0" i="0" dirty="0">
              <a:solidFill>
                <a:srgbClr val="111111"/>
              </a:solidFill>
              <a:effectLst/>
              <a:latin typeface="Jeju Gothic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5937563" y="3487628"/>
            <a:ext cx="9868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/>
              <a:t>PANet</a:t>
            </a:r>
            <a:endParaRPr lang="en-US" altLang="ko-KR" sz="1600" b="1" dirty="0"/>
          </a:p>
        </p:txBody>
      </p:sp>
      <p:sp>
        <p:nvSpPr>
          <p:cNvPr id="255" name="타원 254"/>
          <p:cNvSpPr/>
          <p:nvPr/>
        </p:nvSpPr>
        <p:spPr>
          <a:xfrm>
            <a:off x="9608636" y="2702043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0" name="직선 화살표 연결선 259"/>
          <p:cNvCxnSpPr>
            <a:stCxn id="255" idx="6"/>
            <a:endCxn id="102" idx="2"/>
          </p:cNvCxnSpPr>
          <p:nvPr/>
        </p:nvCxnSpPr>
        <p:spPr>
          <a:xfrm flipV="1">
            <a:off x="9811836" y="2802397"/>
            <a:ext cx="405314" cy="1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/>
          <p:cNvCxnSpPr>
            <a:stCxn id="95" idx="6"/>
            <a:endCxn id="255" idx="2"/>
          </p:cNvCxnSpPr>
          <p:nvPr/>
        </p:nvCxnSpPr>
        <p:spPr>
          <a:xfrm>
            <a:off x="9141368" y="1654188"/>
            <a:ext cx="467268" cy="114945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264"/>
          <p:cNvCxnSpPr>
            <a:stCxn id="102" idx="6"/>
            <a:endCxn id="94" idx="2"/>
          </p:cNvCxnSpPr>
          <p:nvPr/>
        </p:nvCxnSpPr>
        <p:spPr>
          <a:xfrm flipV="1">
            <a:off x="10420350" y="1103319"/>
            <a:ext cx="372018" cy="1699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구부러진 연결선 266"/>
          <p:cNvCxnSpPr>
            <a:stCxn id="101" idx="4"/>
            <a:endCxn id="102" idx="4"/>
          </p:cNvCxnSpPr>
          <p:nvPr/>
        </p:nvCxnSpPr>
        <p:spPr>
          <a:xfrm rot="16200000" flipH="1">
            <a:off x="9678389" y="2263636"/>
            <a:ext cx="1740" cy="1278982"/>
          </a:xfrm>
          <a:prstGeom prst="curvedConnector3">
            <a:avLst>
              <a:gd name="adj1" fmla="val 13237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화살표 연결선 268"/>
          <p:cNvCxnSpPr>
            <a:stCxn id="102" idx="4"/>
            <a:endCxn id="106" idx="2"/>
          </p:cNvCxnSpPr>
          <p:nvPr/>
        </p:nvCxnSpPr>
        <p:spPr>
          <a:xfrm>
            <a:off x="10318750" y="2903997"/>
            <a:ext cx="473618" cy="48418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구부러진 연결선 271"/>
          <p:cNvCxnSpPr>
            <a:stCxn id="106" idx="6"/>
            <a:endCxn id="100" idx="6"/>
          </p:cNvCxnSpPr>
          <p:nvPr/>
        </p:nvCxnSpPr>
        <p:spPr>
          <a:xfrm flipV="1">
            <a:off x="10995568" y="2232185"/>
            <a:ext cx="12700" cy="1155994"/>
          </a:xfrm>
          <a:prstGeom prst="curvedConnector3">
            <a:avLst>
              <a:gd name="adj1" fmla="val 180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직선 화살표 연결선 291"/>
          <p:cNvCxnSpPr>
            <a:stCxn id="94" idx="4"/>
            <a:endCxn id="97" idx="0"/>
          </p:cNvCxnSpPr>
          <p:nvPr/>
        </p:nvCxnSpPr>
        <p:spPr>
          <a:xfrm>
            <a:off x="10893968" y="1204919"/>
            <a:ext cx="104775" cy="347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화살표 연결선 293"/>
          <p:cNvCxnSpPr>
            <a:stCxn id="100" idx="0"/>
            <a:endCxn id="97" idx="4"/>
          </p:cNvCxnSpPr>
          <p:nvPr/>
        </p:nvCxnSpPr>
        <p:spPr>
          <a:xfrm flipV="1">
            <a:off x="10893968" y="1755788"/>
            <a:ext cx="104775" cy="374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직선 화살표 연결선 295"/>
          <p:cNvCxnSpPr>
            <a:stCxn id="100" idx="0"/>
            <a:endCxn id="94" idx="4"/>
          </p:cNvCxnSpPr>
          <p:nvPr/>
        </p:nvCxnSpPr>
        <p:spPr>
          <a:xfrm flipV="1">
            <a:off x="10893968" y="1204919"/>
            <a:ext cx="0" cy="9256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9907472" y="3495520"/>
            <a:ext cx="1192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NAS-FPN</a:t>
            </a:r>
          </a:p>
        </p:txBody>
      </p:sp>
      <p:cxnSp>
        <p:nvCxnSpPr>
          <p:cNvPr id="300" name="직선 화살표 연결선 299"/>
          <p:cNvCxnSpPr>
            <a:stCxn id="210" idx="6"/>
            <a:endCxn id="214" idx="2"/>
          </p:cNvCxnSpPr>
          <p:nvPr/>
        </p:nvCxnSpPr>
        <p:spPr>
          <a:xfrm>
            <a:off x="1028700" y="4153046"/>
            <a:ext cx="723900" cy="55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>
            <a:stCxn id="213" idx="6"/>
            <a:endCxn id="211" idx="2"/>
          </p:cNvCxnSpPr>
          <p:nvPr/>
        </p:nvCxnSpPr>
        <p:spPr>
          <a:xfrm flipV="1">
            <a:off x="1028700" y="4153046"/>
            <a:ext cx="723900" cy="55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화살표 연결선 305"/>
          <p:cNvCxnSpPr>
            <a:stCxn id="210" idx="6"/>
            <a:endCxn id="217" idx="2"/>
          </p:cNvCxnSpPr>
          <p:nvPr/>
        </p:nvCxnSpPr>
        <p:spPr>
          <a:xfrm>
            <a:off x="1028700" y="4153046"/>
            <a:ext cx="723900" cy="1128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직선 화살표 연결선 307"/>
          <p:cNvCxnSpPr>
            <a:stCxn id="210" idx="6"/>
            <a:endCxn id="220" idx="2"/>
          </p:cNvCxnSpPr>
          <p:nvPr/>
        </p:nvCxnSpPr>
        <p:spPr>
          <a:xfrm>
            <a:off x="1028700" y="4153046"/>
            <a:ext cx="723900" cy="1706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직선 화살표 연결선 309"/>
          <p:cNvCxnSpPr>
            <a:stCxn id="210" idx="6"/>
            <a:endCxn id="223" idx="2"/>
          </p:cNvCxnSpPr>
          <p:nvPr/>
        </p:nvCxnSpPr>
        <p:spPr>
          <a:xfrm>
            <a:off x="1028700" y="4153046"/>
            <a:ext cx="723900" cy="2284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화살표 연결선 312"/>
          <p:cNvCxnSpPr>
            <a:stCxn id="213" idx="6"/>
            <a:endCxn id="217" idx="2"/>
          </p:cNvCxnSpPr>
          <p:nvPr/>
        </p:nvCxnSpPr>
        <p:spPr>
          <a:xfrm>
            <a:off x="1028700" y="4703915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직선 화살표 연결선 314"/>
          <p:cNvCxnSpPr>
            <a:stCxn id="213" idx="6"/>
            <a:endCxn id="220" idx="2"/>
          </p:cNvCxnSpPr>
          <p:nvPr/>
        </p:nvCxnSpPr>
        <p:spPr>
          <a:xfrm>
            <a:off x="1028700" y="4703915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화살표 연결선 317"/>
          <p:cNvCxnSpPr>
            <a:stCxn id="213" idx="6"/>
            <a:endCxn id="223" idx="2"/>
          </p:cNvCxnSpPr>
          <p:nvPr/>
        </p:nvCxnSpPr>
        <p:spPr>
          <a:xfrm>
            <a:off x="1028700" y="4703915"/>
            <a:ext cx="723900" cy="1733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화살표 연결선 319"/>
          <p:cNvCxnSpPr>
            <a:stCxn id="216" idx="6"/>
            <a:endCxn id="211" idx="2"/>
          </p:cNvCxnSpPr>
          <p:nvPr/>
        </p:nvCxnSpPr>
        <p:spPr>
          <a:xfrm flipV="1">
            <a:off x="1028700" y="4153046"/>
            <a:ext cx="723900" cy="1128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직선 화살표 연결선 321"/>
          <p:cNvCxnSpPr>
            <a:stCxn id="216" idx="6"/>
            <a:endCxn id="214" idx="2"/>
          </p:cNvCxnSpPr>
          <p:nvPr/>
        </p:nvCxnSpPr>
        <p:spPr>
          <a:xfrm flipV="1">
            <a:off x="1028700" y="4703915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직선 화살표 연결선 323"/>
          <p:cNvCxnSpPr>
            <a:stCxn id="216" idx="6"/>
            <a:endCxn id="220" idx="2"/>
          </p:cNvCxnSpPr>
          <p:nvPr/>
        </p:nvCxnSpPr>
        <p:spPr>
          <a:xfrm>
            <a:off x="1028700" y="5281912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325"/>
          <p:cNvCxnSpPr>
            <a:stCxn id="216" idx="6"/>
            <a:endCxn id="223" idx="2"/>
          </p:cNvCxnSpPr>
          <p:nvPr/>
        </p:nvCxnSpPr>
        <p:spPr>
          <a:xfrm>
            <a:off x="1028700" y="5281912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화살표 연결선 327"/>
          <p:cNvCxnSpPr>
            <a:stCxn id="219" idx="6"/>
            <a:endCxn id="211" idx="2"/>
          </p:cNvCxnSpPr>
          <p:nvPr/>
        </p:nvCxnSpPr>
        <p:spPr>
          <a:xfrm flipV="1">
            <a:off x="1028700" y="4153046"/>
            <a:ext cx="723900" cy="1706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329"/>
          <p:cNvCxnSpPr>
            <a:stCxn id="219" idx="6"/>
            <a:endCxn id="214" idx="2"/>
          </p:cNvCxnSpPr>
          <p:nvPr/>
        </p:nvCxnSpPr>
        <p:spPr>
          <a:xfrm flipV="1">
            <a:off x="1028700" y="4703915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화살표 연결선 331"/>
          <p:cNvCxnSpPr>
            <a:stCxn id="219" idx="6"/>
            <a:endCxn id="217" idx="2"/>
          </p:cNvCxnSpPr>
          <p:nvPr/>
        </p:nvCxnSpPr>
        <p:spPr>
          <a:xfrm flipV="1">
            <a:off x="1028700" y="5281912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33"/>
          <p:cNvCxnSpPr>
            <a:stCxn id="219" idx="6"/>
            <a:endCxn id="223" idx="2"/>
          </p:cNvCxnSpPr>
          <p:nvPr/>
        </p:nvCxnSpPr>
        <p:spPr>
          <a:xfrm>
            <a:off x="1028700" y="5859909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화살표 연결선 335"/>
          <p:cNvCxnSpPr>
            <a:stCxn id="222" idx="6"/>
            <a:endCxn id="211" idx="2"/>
          </p:cNvCxnSpPr>
          <p:nvPr/>
        </p:nvCxnSpPr>
        <p:spPr>
          <a:xfrm flipV="1">
            <a:off x="1028700" y="4153046"/>
            <a:ext cx="723900" cy="2284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직선 화살표 연결선 337"/>
          <p:cNvCxnSpPr>
            <a:stCxn id="222" idx="6"/>
            <a:endCxn id="214" idx="2"/>
          </p:cNvCxnSpPr>
          <p:nvPr/>
        </p:nvCxnSpPr>
        <p:spPr>
          <a:xfrm flipV="1">
            <a:off x="1028700" y="4703915"/>
            <a:ext cx="723900" cy="1733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화살표 연결선 339"/>
          <p:cNvCxnSpPr>
            <a:stCxn id="222" idx="6"/>
            <a:endCxn id="217" idx="2"/>
          </p:cNvCxnSpPr>
          <p:nvPr/>
        </p:nvCxnSpPr>
        <p:spPr>
          <a:xfrm flipV="1">
            <a:off x="1028700" y="5281912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화살표 연결선 341"/>
          <p:cNvCxnSpPr>
            <a:stCxn id="222" idx="6"/>
            <a:endCxn id="220" idx="2"/>
          </p:cNvCxnSpPr>
          <p:nvPr/>
        </p:nvCxnSpPr>
        <p:spPr>
          <a:xfrm flipV="1">
            <a:off x="1028700" y="5859909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화살표 연결선 367"/>
          <p:cNvCxnSpPr/>
          <p:nvPr/>
        </p:nvCxnSpPr>
        <p:spPr>
          <a:xfrm>
            <a:off x="1952625" y="4152540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화살표 연결선 368"/>
          <p:cNvCxnSpPr/>
          <p:nvPr/>
        </p:nvCxnSpPr>
        <p:spPr>
          <a:xfrm>
            <a:off x="1952625" y="4703409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화살표 연결선 369"/>
          <p:cNvCxnSpPr/>
          <p:nvPr/>
        </p:nvCxnSpPr>
        <p:spPr>
          <a:xfrm>
            <a:off x="1952625" y="5270140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화살표 연결선 370"/>
          <p:cNvCxnSpPr/>
          <p:nvPr/>
        </p:nvCxnSpPr>
        <p:spPr>
          <a:xfrm>
            <a:off x="1965325" y="5859403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직선 화살표 연결선 371"/>
          <p:cNvCxnSpPr/>
          <p:nvPr/>
        </p:nvCxnSpPr>
        <p:spPr>
          <a:xfrm>
            <a:off x="1965325" y="6424700"/>
            <a:ext cx="7239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화살표 연결선 372"/>
          <p:cNvCxnSpPr/>
          <p:nvPr/>
        </p:nvCxnSpPr>
        <p:spPr>
          <a:xfrm>
            <a:off x="1952625" y="4152540"/>
            <a:ext cx="723900" cy="55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화살표 연결선 373"/>
          <p:cNvCxnSpPr/>
          <p:nvPr/>
        </p:nvCxnSpPr>
        <p:spPr>
          <a:xfrm flipV="1">
            <a:off x="1952625" y="4152540"/>
            <a:ext cx="723900" cy="5508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/>
          <p:cNvCxnSpPr/>
          <p:nvPr/>
        </p:nvCxnSpPr>
        <p:spPr>
          <a:xfrm>
            <a:off x="1952625" y="4152540"/>
            <a:ext cx="723900" cy="1128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직선 화살표 연결선 375"/>
          <p:cNvCxnSpPr/>
          <p:nvPr/>
        </p:nvCxnSpPr>
        <p:spPr>
          <a:xfrm>
            <a:off x="1952625" y="4152540"/>
            <a:ext cx="723900" cy="1706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직선 화살표 연결선 376"/>
          <p:cNvCxnSpPr/>
          <p:nvPr/>
        </p:nvCxnSpPr>
        <p:spPr>
          <a:xfrm>
            <a:off x="1952625" y="4152540"/>
            <a:ext cx="723900" cy="2284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직선 화살표 연결선 377"/>
          <p:cNvCxnSpPr/>
          <p:nvPr/>
        </p:nvCxnSpPr>
        <p:spPr>
          <a:xfrm>
            <a:off x="1952625" y="4703409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화살표 연결선 378"/>
          <p:cNvCxnSpPr/>
          <p:nvPr/>
        </p:nvCxnSpPr>
        <p:spPr>
          <a:xfrm>
            <a:off x="1952625" y="4703409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화살표 연결선 379"/>
          <p:cNvCxnSpPr/>
          <p:nvPr/>
        </p:nvCxnSpPr>
        <p:spPr>
          <a:xfrm>
            <a:off x="1952625" y="4703409"/>
            <a:ext cx="723900" cy="1733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/>
          <p:cNvCxnSpPr/>
          <p:nvPr/>
        </p:nvCxnSpPr>
        <p:spPr>
          <a:xfrm flipV="1">
            <a:off x="1952625" y="4152540"/>
            <a:ext cx="723900" cy="11288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화살표 연결선 381"/>
          <p:cNvCxnSpPr/>
          <p:nvPr/>
        </p:nvCxnSpPr>
        <p:spPr>
          <a:xfrm flipV="1">
            <a:off x="1952625" y="4703409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화살표 연결선 382"/>
          <p:cNvCxnSpPr/>
          <p:nvPr/>
        </p:nvCxnSpPr>
        <p:spPr>
          <a:xfrm>
            <a:off x="1952625" y="5281406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화살표 연결선 383"/>
          <p:cNvCxnSpPr/>
          <p:nvPr/>
        </p:nvCxnSpPr>
        <p:spPr>
          <a:xfrm>
            <a:off x="1952625" y="5281406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화살표 연결선 384"/>
          <p:cNvCxnSpPr/>
          <p:nvPr/>
        </p:nvCxnSpPr>
        <p:spPr>
          <a:xfrm flipV="1">
            <a:off x="1952625" y="4152540"/>
            <a:ext cx="723900" cy="1706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화살표 연결선 385"/>
          <p:cNvCxnSpPr/>
          <p:nvPr/>
        </p:nvCxnSpPr>
        <p:spPr>
          <a:xfrm flipV="1">
            <a:off x="1952625" y="4703409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화살표 연결선 386"/>
          <p:cNvCxnSpPr/>
          <p:nvPr/>
        </p:nvCxnSpPr>
        <p:spPr>
          <a:xfrm flipV="1">
            <a:off x="1952625" y="5281406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화살표 연결선 387"/>
          <p:cNvCxnSpPr/>
          <p:nvPr/>
        </p:nvCxnSpPr>
        <p:spPr>
          <a:xfrm>
            <a:off x="1952625" y="5859403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/>
          <p:cNvCxnSpPr/>
          <p:nvPr/>
        </p:nvCxnSpPr>
        <p:spPr>
          <a:xfrm flipV="1">
            <a:off x="1952625" y="4152540"/>
            <a:ext cx="723900" cy="2284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/>
          <p:cNvCxnSpPr/>
          <p:nvPr/>
        </p:nvCxnSpPr>
        <p:spPr>
          <a:xfrm flipV="1">
            <a:off x="1952625" y="4703409"/>
            <a:ext cx="723900" cy="17339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/>
          <p:cNvCxnSpPr/>
          <p:nvPr/>
        </p:nvCxnSpPr>
        <p:spPr>
          <a:xfrm flipV="1">
            <a:off x="1952625" y="5281406"/>
            <a:ext cx="723900" cy="11559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화살표 연결선 391"/>
          <p:cNvCxnSpPr/>
          <p:nvPr/>
        </p:nvCxnSpPr>
        <p:spPr>
          <a:xfrm flipV="1">
            <a:off x="1952625" y="5859403"/>
            <a:ext cx="723900" cy="57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1201737" y="6558855"/>
            <a:ext cx="2251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Fully-Connected FPN</a:t>
            </a:r>
          </a:p>
        </p:txBody>
      </p:sp>
      <p:cxnSp>
        <p:nvCxnSpPr>
          <p:cNvPr id="398" name="직선 화살표 연결선 397"/>
          <p:cNvCxnSpPr>
            <a:stCxn id="171" idx="6"/>
            <a:endCxn id="175" idx="0"/>
          </p:cNvCxnSpPr>
          <p:nvPr/>
        </p:nvCxnSpPr>
        <p:spPr>
          <a:xfrm>
            <a:off x="5045618" y="4179587"/>
            <a:ext cx="825500" cy="4492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5213622" y="6558855"/>
            <a:ext cx="22510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Simplified </a:t>
            </a:r>
            <a:r>
              <a:rPr lang="en-US" altLang="ko-KR" sz="1600" b="1" dirty="0" err="1"/>
              <a:t>PANet</a:t>
            </a:r>
            <a:endParaRPr lang="en-US" altLang="ko-KR" sz="1600" b="1" dirty="0"/>
          </a:p>
        </p:txBody>
      </p:sp>
      <p:cxnSp>
        <p:nvCxnSpPr>
          <p:cNvPr id="404" name="직선 화살표 연결선 403"/>
          <p:cNvCxnSpPr/>
          <p:nvPr/>
        </p:nvCxnSpPr>
        <p:spPr>
          <a:xfrm>
            <a:off x="9982743" y="4866711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직선 화살표 연결선 404"/>
          <p:cNvCxnSpPr/>
          <p:nvPr/>
        </p:nvCxnSpPr>
        <p:spPr>
          <a:xfrm>
            <a:off x="9982743" y="5419308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직선 화살표 연결선 405"/>
          <p:cNvCxnSpPr/>
          <p:nvPr/>
        </p:nvCxnSpPr>
        <p:spPr>
          <a:xfrm>
            <a:off x="9982743" y="6011733"/>
            <a:ext cx="825500" cy="4619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직선 화살표 연결선 406"/>
          <p:cNvCxnSpPr/>
          <p:nvPr/>
        </p:nvCxnSpPr>
        <p:spPr>
          <a:xfrm>
            <a:off x="9157243" y="4188842"/>
            <a:ext cx="825500" cy="4492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구부러진 연결선 408"/>
          <p:cNvCxnSpPr>
            <a:stCxn id="134" idx="0"/>
            <a:endCxn id="136" idx="0"/>
          </p:cNvCxnSpPr>
          <p:nvPr/>
        </p:nvCxnSpPr>
        <p:spPr>
          <a:xfrm rot="5400000" flipH="1" flipV="1">
            <a:off x="9966868" y="3701756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구부러진 연결선 409"/>
          <p:cNvCxnSpPr/>
          <p:nvPr/>
        </p:nvCxnSpPr>
        <p:spPr>
          <a:xfrm rot="5400000" flipH="1" flipV="1">
            <a:off x="9960518" y="429363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구부러진 연결선 410"/>
          <p:cNvCxnSpPr/>
          <p:nvPr/>
        </p:nvCxnSpPr>
        <p:spPr>
          <a:xfrm rot="5400000" flipH="1" flipV="1">
            <a:off x="9960518" y="486356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구부러진 연결선 411"/>
          <p:cNvCxnSpPr/>
          <p:nvPr/>
        </p:nvCxnSpPr>
        <p:spPr>
          <a:xfrm rot="5400000" flipH="1" flipV="1">
            <a:off x="9954168" y="5454233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8D77C86A-B766-4F57-8FB7-DAFA95BD6DDA}"/>
              </a:ext>
            </a:extLst>
          </p:cNvPr>
          <p:cNvSpPr/>
          <p:nvPr/>
        </p:nvSpPr>
        <p:spPr>
          <a:xfrm>
            <a:off x="9908832" y="6610224"/>
            <a:ext cx="1192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Bi-FPN</a:t>
            </a:r>
          </a:p>
        </p:txBody>
      </p:sp>
      <p:sp>
        <p:nvSpPr>
          <p:cNvPr id="414" name="모서리가 둥근 직사각형 413"/>
          <p:cNvSpPr/>
          <p:nvPr/>
        </p:nvSpPr>
        <p:spPr>
          <a:xfrm>
            <a:off x="8496300" y="3834074"/>
            <a:ext cx="3382503" cy="3023926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제목 1">
            <a:extLst>
              <a:ext uri="{FF2B5EF4-FFF2-40B4-BE49-F238E27FC236}">
                <a16:creationId xmlns:a16="http://schemas.microsoft.com/office/drawing/2014/main" id="{94EE0F66-973E-4E48-BAE1-F75FB5DC98D3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14/17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345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EfficientDet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 : Architecture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D6761D1-E30C-44B2-83C3-671D69B9DC83}"/>
              </a:ext>
            </a:extLst>
          </p:cNvPr>
          <p:cNvSpPr/>
          <p:nvPr/>
        </p:nvSpPr>
        <p:spPr>
          <a:xfrm>
            <a:off x="4515393" y="139193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8D3D3D-E8EE-457C-8D41-CCDE7049B504}"/>
              </a:ext>
            </a:extLst>
          </p:cNvPr>
          <p:cNvSpPr/>
          <p:nvPr/>
        </p:nvSpPr>
        <p:spPr>
          <a:xfrm>
            <a:off x="6369593" y="139193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57197AB-01C6-460A-9CCA-0E02487C4EEF}"/>
              </a:ext>
            </a:extLst>
          </p:cNvPr>
          <p:cNvSpPr/>
          <p:nvPr/>
        </p:nvSpPr>
        <p:spPr>
          <a:xfrm>
            <a:off x="45153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BEF4301-36A0-4C20-9AE7-068FABD924CB}"/>
              </a:ext>
            </a:extLst>
          </p:cNvPr>
          <p:cNvSpPr/>
          <p:nvPr/>
        </p:nvSpPr>
        <p:spPr>
          <a:xfrm>
            <a:off x="54424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01768-671B-470E-BCBC-04305CD7ABB2}"/>
              </a:ext>
            </a:extLst>
          </p:cNvPr>
          <p:cNvSpPr/>
          <p:nvPr/>
        </p:nvSpPr>
        <p:spPr>
          <a:xfrm>
            <a:off x="63695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A5B477E-514E-4FA9-82B4-7466A0031C1E}"/>
              </a:ext>
            </a:extLst>
          </p:cNvPr>
          <p:cNvSpPr/>
          <p:nvPr/>
        </p:nvSpPr>
        <p:spPr>
          <a:xfrm>
            <a:off x="45153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4A8BA37-D016-4C18-A775-F3A3EC318C19}"/>
              </a:ext>
            </a:extLst>
          </p:cNvPr>
          <p:cNvSpPr/>
          <p:nvPr/>
        </p:nvSpPr>
        <p:spPr>
          <a:xfrm>
            <a:off x="54424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2E214B6-DCD7-4E96-86A1-9412D2F6FDCA}"/>
              </a:ext>
            </a:extLst>
          </p:cNvPr>
          <p:cNvSpPr/>
          <p:nvPr/>
        </p:nvSpPr>
        <p:spPr>
          <a:xfrm>
            <a:off x="63695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4AC1858-5392-49AB-9285-81A2EADE9244}"/>
              </a:ext>
            </a:extLst>
          </p:cNvPr>
          <p:cNvSpPr/>
          <p:nvPr/>
        </p:nvSpPr>
        <p:spPr>
          <a:xfrm>
            <a:off x="45153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97F3B83-171A-411B-BD7A-4E5B0290D983}"/>
              </a:ext>
            </a:extLst>
          </p:cNvPr>
          <p:cNvSpPr/>
          <p:nvPr/>
        </p:nvSpPr>
        <p:spPr>
          <a:xfrm>
            <a:off x="54424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EE2703-17F7-4756-96F3-461AFDDB984A}"/>
              </a:ext>
            </a:extLst>
          </p:cNvPr>
          <p:cNvSpPr/>
          <p:nvPr/>
        </p:nvSpPr>
        <p:spPr>
          <a:xfrm>
            <a:off x="63695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C6A5CF0-61D4-4D34-A86A-EDBEA34C9B6C}"/>
              </a:ext>
            </a:extLst>
          </p:cNvPr>
          <p:cNvSpPr/>
          <p:nvPr/>
        </p:nvSpPr>
        <p:spPr>
          <a:xfrm>
            <a:off x="4515393" y="367679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A387D18-38F1-4BBF-B0BB-9D6648B717A2}"/>
              </a:ext>
            </a:extLst>
          </p:cNvPr>
          <p:cNvSpPr/>
          <p:nvPr/>
        </p:nvSpPr>
        <p:spPr>
          <a:xfrm>
            <a:off x="6369593" y="367679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0C8D333-CFFC-4D92-9408-041C384E5657}"/>
              </a:ext>
            </a:extLst>
          </p:cNvPr>
          <p:cNvCxnSpPr>
            <a:stCxn id="4" idx="6"/>
          </p:cNvCxnSpPr>
          <p:nvPr/>
        </p:nvCxnSpPr>
        <p:spPr>
          <a:xfrm>
            <a:off x="4718593" y="1493537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7F256B-B7B4-4959-8BF4-9298A37D8074}"/>
              </a:ext>
            </a:extLst>
          </p:cNvPr>
          <p:cNvCxnSpPr/>
          <p:nvPr/>
        </p:nvCxnSpPr>
        <p:spPr>
          <a:xfrm>
            <a:off x="4718593" y="204440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D9CC3BB-5C84-4023-B439-A82F1ABE4CD3}"/>
              </a:ext>
            </a:extLst>
          </p:cNvPr>
          <p:cNvCxnSpPr/>
          <p:nvPr/>
        </p:nvCxnSpPr>
        <p:spPr>
          <a:xfrm>
            <a:off x="5645693" y="204440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672CC6F-9CEA-493D-92CD-F536BA2234B8}"/>
              </a:ext>
            </a:extLst>
          </p:cNvPr>
          <p:cNvCxnSpPr/>
          <p:nvPr/>
        </p:nvCxnSpPr>
        <p:spPr>
          <a:xfrm>
            <a:off x="4718593" y="261113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19EA569-B694-4AD6-B1D5-7997EACB686D}"/>
              </a:ext>
            </a:extLst>
          </p:cNvPr>
          <p:cNvCxnSpPr/>
          <p:nvPr/>
        </p:nvCxnSpPr>
        <p:spPr>
          <a:xfrm>
            <a:off x="5645693" y="261113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B37E5F2-ED08-4795-9948-F9405388EF58}"/>
              </a:ext>
            </a:extLst>
          </p:cNvPr>
          <p:cNvCxnSpPr/>
          <p:nvPr/>
        </p:nvCxnSpPr>
        <p:spPr>
          <a:xfrm>
            <a:off x="4731293" y="32004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5086DE5-769E-43F2-9C5E-2E7A2F34EC64}"/>
              </a:ext>
            </a:extLst>
          </p:cNvPr>
          <p:cNvCxnSpPr/>
          <p:nvPr/>
        </p:nvCxnSpPr>
        <p:spPr>
          <a:xfrm>
            <a:off x="5658393" y="32004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8C279F-4D89-449B-9419-B2CD2BBB8C53}"/>
              </a:ext>
            </a:extLst>
          </p:cNvPr>
          <p:cNvCxnSpPr>
            <a:stCxn id="16" idx="6"/>
          </p:cNvCxnSpPr>
          <p:nvPr/>
        </p:nvCxnSpPr>
        <p:spPr>
          <a:xfrm flipV="1">
            <a:off x="4718593" y="3765697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40A34F7-1064-47DD-A53E-6C34F8D435EF}"/>
              </a:ext>
            </a:extLst>
          </p:cNvPr>
          <p:cNvCxnSpPr>
            <a:stCxn id="5" idx="6"/>
          </p:cNvCxnSpPr>
          <p:nvPr/>
        </p:nvCxnSpPr>
        <p:spPr>
          <a:xfrm>
            <a:off x="6572793" y="149353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6783C97-C676-4A4A-B182-4DFDB269540A}"/>
              </a:ext>
            </a:extLst>
          </p:cNvPr>
          <p:cNvCxnSpPr/>
          <p:nvPr/>
        </p:nvCxnSpPr>
        <p:spPr>
          <a:xfrm>
            <a:off x="6572793" y="2044406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1C87236-0275-492D-8A47-E24ECF53C9E5}"/>
              </a:ext>
            </a:extLst>
          </p:cNvPr>
          <p:cNvCxnSpPr/>
          <p:nvPr/>
        </p:nvCxnSpPr>
        <p:spPr>
          <a:xfrm>
            <a:off x="6572793" y="262383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1BF4E8F-1CBA-41C7-AF00-A25439715FE8}"/>
              </a:ext>
            </a:extLst>
          </p:cNvPr>
          <p:cNvCxnSpPr/>
          <p:nvPr/>
        </p:nvCxnSpPr>
        <p:spPr>
          <a:xfrm>
            <a:off x="6572793" y="3200400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80481A5-9CB8-4ECD-9E1A-1997068CF179}"/>
              </a:ext>
            </a:extLst>
          </p:cNvPr>
          <p:cNvCxnSpPr/>
          <p:nvPr/>
        </p:nvCxnSpPr>
        <p:spPr>
          <a:xfrm>
            <a:off x="6572793" y="3778397"/>
            <a:ext cx="2794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FEC54F8-B7F2-407C-86F7-19DD8DEBA04E}"/>
              </a:ext>
            </a:extLst>
          </p:cNvPr>
          <p:cNvCxnSpPr>
            <a:endCxn id="17" idx="2"/>
          </p:cNvCxnSpPr>
          <p:nvPr/>
        </p:nvCxnSpPr>
        <p:spPr>
          <a:xfrm>
            <a:off x="5544093" y="3316428"/>
            <a:ext cx="825500" cy="46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5198F9-2E25-48E1-A155-250F06FF90E1}"/>
              </a:ext>
            </a:extLst>
          </p:cNvPr>
          <p:cNvCxnSpPr/>
          <p:nvPr/>
        </p:nvCxnSpPr>
        <p:spPr>
          <a:xfrm flipV="1">
            <a:off x="6471193" y="1607837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ADB282-3677-4D53-9D80-A422EC61BEAD}"/>
              </a:ext>
            </a:extLst>
          </p:cNvPr>
          <p:cNvCxnSpPr/>
          <p:nvPr/>
        </p:nvCxnSpPr>
        <p:spPr>
          <a:xfrm flipV="1">
            <a:off x="6471193" y="2184106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4B867AD-B903-433C-A75C-3B18B1A54A57}"/>
              </a:ext>
            </a:extLst>
          </p:cNvPr>
          <p:cNvCxnSpPr/>
          <p:nvPr/>
        </p:nvCxnSpPr>
        <p:spPr>
          <a:xfrm flipV="1">
            <a:off x="6471193" y="2736703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E10D443-4545-4238-AB40-B8DDA78F5194}"/>
              </a:ext>
            </a:extLst>
          </p:cNvPr>
          <p:cNvCxnSpPr/>
          <p:nvPr/>
        </p:nvCxnSpPr>
        <p:spPr>
          <a:xfrm flipV="1">
            <a:off x="6471193" y="3329128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1849A2F-27EC-441A-9B81-7084E4A67C03}"/>
              </a:ext>
            </a:extLst>
          </p:cNvPr>
          <p:cNvSpPr/>
          <p:nvPr/>
        </p:nvSpPr>
        <p:spPr>
          <a:xfrm>
            <a:off x="5264693" y="1287469"/>
            <a:ext cx="1460500" cy="273336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A11BC39-92ED-41BD-B4CB-E08949F2C8A5}"/>
              </a:ext>
            </a:extLst>
          </p:cNvPr>
          <p:cNvCxnSpPr/>
          <p:nvPr/>
        </p:nvCxnSpPr>
        <p:spPr>
          <a:xfrm>
            <a:off x="5559968" y="2180661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FDC9140-A163-4895-BB16-870874D8553A}"/>
              </a:ext>
            </a:extLst>
          </p:cNvPr>
          <p:cNvCxnSpPr/>
          <p:nvPr/>
        </p:nvCxnSpPr>
        <p:spPr>
          <a:xfrm>
            <a:off x="5559968" y="2733258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223619C-0891-427B-9841-AABA10D5D492}"/>
              </a:ext>
            </a:extLst>
          </p:cNvPr>
          <p:cNvCxnSpPr/>
          <p:nvPr/>
        </p:nvCxnSpPr>
        <p:spPr>
          <a:xfrm>
            <a:off x="5559968" y="3325683"/>
            <a:ext cx="825500" cy="4619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54A8685-73B7-41B9-90C4-5669556EDA87}"/>
              </a:ext>
            </a:extLst>
          </p:cNvPr>
          <p:cNvCxnSpPr/>
          <p:nvPr/>
        </p:nvCxnSpPr>
        <p:spPr>
          <a:xfrm>
            <a:off x="4734468" y="1502792"/>
            <a:ext cx="825500" cy="4492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8">
            <a:extLst>
              <a:ext uri="{FF2B5EF4-FFF2-40B4-BE49-F238E27FC236}">
                <a16:creationId xmlns:a16="http://schemas.microsoft.com/office/drawing/2014/main" id="{C2BE1273-41BD-4423-85F1-63DB6DA93E50}"/>
              </a:ext>
            </a:extLst>
          </p:cNvPr>
          <p:cNvCxnSpPr>
            <a:stCxn id="6" idx="0"/>
            <a:endCxn id="8" idx="0"/>
          </p:cNvCxnSpPr>
          <p:nvPr/>
        </p:nvCxnSpPr>
        <p:spPr>
          <a:xfrm rot="5400000" flipH="1" flipV="1">
            <a:off x="5544093" y="1015706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구부러진 연결선 409">
            <a:extLst>
              <a:ext uri="{FF2B5EF4-FFF2-40B4-BE49-F238E27FC236}">
                <a16:creationId xmlns:a16="http://schemas.microsoft.com/office/drawing/2014/main" id="{D382B6B7-1CD7-4021-8E2E-0AC580B3ED3E}"/>
              </a:ext>
            </a:extLst>
          </p:cNvPr>
          <p:cNvCxnSpPr/>
          <p:nvPr/>
        </p:nvCxnSpPr>
        <p:spPr>
          <a:xfrm rot="5400000" flipH="1" flipV="1">
            <a:off x="5537743" y="160758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구부러진 연결선 410">
            <a:extLst>
              <a:ext uri="{FF2B5EF4-FFF2-40B4-BE49-F238E27FC236}">
                <a16:creationId xmlns:a16="http://schemas.microsoft.com/office/drawing/2014/main" id="{661CAD0B-D013-4694-9950-6E93D22B511A}"/>
              </a:ext>
            </a:extLst>
          </p:cNvPr>
          <p:cNvCxnSpPr/>
          <p:nvPr/>
        </p:nvCxnSpPr>
        <p:spPr>
          <a:xfrm rot="5400000" flipH="1" flipV="1">
            <a:off x="5537743" y="217751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구부러진 연결선 411">
            <a:extLst>
              <a:ext uri="{FF2B5EF4-FFF2-40B4-BE49-F238E27FC236}">
                <a16:creationId xmlns:a16="http://schemas.microsoft.com/office/drawing/2014/main" id="{25C6AE8C-B547-444E-A7B0-E2A6B3B9A34C}"/>
              </a:ext>
            </a:extLst>
          </p:cNvPr>
          <p:cNvCxnSpPr/>
          <p:nvPr/>
        </p:nvCxnSpPr>
        <p:spPr>
          <a:xfrm rot="5400000" flipH="1" flipV="1">
            <a:off x="5531393" y="2768183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A40ED05-0D93-4DBA-8497-E6D76E694A1F}"/>
              </a:ext>
            </a:extLst>
          </p:cNvPr>
          <p:cNvSpPr/>
          <p:nvPr/>
        </p:nvSpPr>
        <p:spPr>
          <a:xfrm>
            <a:off x="5559968" y="990674"/>
            <a:ext cx="11928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Bi-FPN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89032EFE-3F5E-403E-851F-54FC000D4A84}"/>
              </a:ext>
            </a:extLst>
          </p:cNvPr>
          <p:cNvSpPr/>
          <p:nvPr/>
        </p:nvSpPr>
        <p:spPr>
          <a:xfrm>
            <a:off x="6826793" y="139193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2055ED6-BA0C-4084-AD9B-C78F92FBFB58}"/>
              </a:ext>
            </a:extLst>
          </p:cNvPr>
          <p:cNvSpPr/>
          <p:nvPr/>
        </p:nvSpPr>
        <p:spPr>
          <a:xfrm>
            <a:off x="8680993" y="1391937"/>
            <a:ext cx="203200" cy="203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FFF7A0A-D5B1-47DA-B13F-DA82EFED9EEF}"/>
              </a:ext>
            </a:extLst>
          </p:cNvPr>
          <p:cNvSpPr/>
          <p:nvPr/>
        </p:nvSpPr>
        <p:spPr>
          <a:xfrm>
            <a:off x="68267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1B8A3CFC-35CB-4EE1-A380-65D3B4CBCAB5}"/>
              </a:ext>
            </a:extLst>
          </p:cNvPr>
          <p:cNvSpPr/>
          <p:nvPr/>
        </p:nvSpPr>
        <p:spPr>
          <a:xfrm>
            <a:off x="77538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907B935-A965-43D0-A158-4B6B65137318}"/>
              </a:ext>
            </a:extLst>
          </p:cNvPr>
          <p:cNvSpPr/>
          <p:nvPr/>
        </p:nvSpPr>
        <p:spPr>
          <a:xfrm>
            <a:off x="8680993" y="1942806"/>
            <a:ext cx="203200" cy="203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EB555C33-F456-4F88-822D-03852675EB13}"/>
              </a:ext>
            </a:extLst>
          </p:cNvPr>
          <p:cNvSpPr/>
          <p:nvPr/>
        </p:nvSpPr>
        <p:spPr>
          <a:xfrm>
            <a:off x="68267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ED2FE94-1827-4F18-AD62-B4593EFD1DA1}"/>
              </a:ext>
            </a:extLst>
          </p:cNvPr>
          <p:cNvSpPr/>
          <p:nvPr/>
        </p:nvSpPr>
        <p:spPr>
          <a:xfrm>
            <a:off x="77538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F84CC68-742E-4A2B-BE1F-564F4B95FA69}"/>
              </a:ext>
            </a:extLst>
          </p:cNvPr>
          <p:cNvSpPr/>
          <p:nvPr/>
        </p:nvSpPr>
        <p:spPr>
          <a:xfrm>
            <a:off x="8680993" y="2520803"/>
            <a:ext cx="203200" cy="2032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43BB214-D8BA-40AA-AA7B-43CA953C7579}"/>
              </a:ext>
            </a:extLst>
          </p:cNvPr>
          <p:cNvSpPr/>
          <p:nvPr/>
        </p:nvSpPr>
        <p:spPr>
          <a:xfrm>
            <a:off x="68267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18204C59-94DB-4827-AB66-EACB8F510026}"/>
              </a:ext>
            </a:extLst>
          </p:cNvPr>
          <p:cNvSpPr/>
          <p:nvPr/>
        </p:nvSpPr>
        <p:spPr>
          <a:xfrm>
            <a:off x="77538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6599C0F3-BC3C-43AC-AB0F-E523973AD3BB}"/>
              </a:ext>
            </a:extLst>
          </p:cNvPr>
          <p:cNvSpPr/>
          <p:nvPr/>
        </p:nvSpPr>
        <p:spPr>
          <a:xfrm>
            <a:off x="8680993" y="3098800"/>
            <a:ext cx="203200" cy="2032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3F5B3340-06A0-4665-9D29-BEB37AC64E9D}"/>
              </a:ext>
            </a:extLst>
          </p:cNvPr>
          <p:cNvSpPr/>
          <p:nvPr/>
        </p:nvSpPr>
        <p:spPr>
          <a:xfrm>
            <a:off x="6826793" y="367679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DB2BBFF-1317-4938-92C4-6DB2D0C36F4F}"/>
              </a:ext>
            </a:extLst>
          </p:cNvPr>
          <p:cNvSpPr/>
          <p:nvPr/>
        </p:nvSpPr>
        <p:spPr>
          <a:xfrm>
            <a:off x="8680993" y="3676797"/>
            <a:ext cx="203200" cy="203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F3FE269-CE1C-46A1-8A84-9A9AF919915D}"/>
              </a:ext>
            </a:extLst>
          </p:cNvPr>
          <p:cNvCxnSpPr>
            <a:stCxn id="46" idx="6"/>
          </p:cNvCxnSpPr>
          <p:nvPr/>
        </p:nvCxnSpPr>
        <p:spPr>
          <a:xfrm>
            <a:off x="7029993" y="1493537"/>
            <a:ext cx="1651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9BC1813-6031-4878-98FB-5D9CBD10A155}"/>
              </a:ext>
            </a:extLst>
          </p:cNvPr>
          <p:cNvCxnSpPr/>
          <p:nvPr/>
        </p:nvCxnSpPr>
        <p:spPr>
          <a:xfrm>
            <a:off x="7029993" y="204440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809C885-ABD4-42DE-8967-38A2F1D66C82}"/>
              </a:ext>
            </a:extLst>
          </p:cNvPr>
          <p:cNvCxnSpPr/>
          <p:nvPr/>
        </p:nvCxnSpPr>
        <p:spPr>
          <a:xfrm>
            <a:off x="7957093" y="2044406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E0292E3-576C-44AF-8DC1-760B8E63D01C}"/>
              </a:ext>
            </a:extLst>
          </p:cNvPr>
          <p:cNvCxnSpPr/>
          <p:nvPr/>
        </p:nvCxnSpPr>
        <p:spPr>
          <a:xfrm>
            <a:off x="7029993" y="261113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0856B276-F899-4CCC-BF54-ADDF4A87EEF3}"/>
              </a:ext>
            </a:extLst>
          </p:cNvPr>
          <p:cNvCxnSpPr/>
          <p:nvPr/>
        </p:nvCxnSpPr>
        <p:spPr>
          <a:xfrm>
            <a:off x="7957093" y="2611137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B3AB177-3111-479D-96A4-BB5DBB6F8289}"/>
              </a:ext>
            </a:extLst>
          </p:cNvPr>
          <p:cNvCxnSpPr/>
          <p:nvPr/>
        </p:nvCxnSpPr>
        <p:spPr>
          <a:xfrm>
            <a:off x="7042693" y="32004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85D5EF1-B8F5-44D8-9113-B2EC6728FB10}"/>
              </a:ext>
            </a:extLst>
          </p:cNvPr>
          <p:cNvCxnSpPr/>
          <p:nvPr/>
        </p:nvCxnSpPr>
        <p:spPr>
          <a:xfrm>
            <a:off x="7969793" y="3200400"/>
            <a:ext cx="7239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2AEFE26-D81A-4352-A2C4-EC549CB04420}"/>
              </a:ext>
            </a:extLst>
          </p:cNvPr>
          <p:cNvCxnSpPr>
            <a:stCxn id="57" idx="6"/>
          </p:cNvCxnSpPr>
          <p:nvPr/>
        </p:nvCxnSpPr>
        <p:spPr>
          <a:xfrm flipV="1">
            <a:off x="7029993" y="3765697"/>
            <a:ext cx="1663700" cy="12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CD831651-1DDE-4FD8-8ABF-5A37A2EC8027}"/>
              </a:ext>
            </a:extLst>
          </p:cNvPr>
          <p:cNvCxnSpPr>
            <a:cxnSpLocks/>
            <a:stCxn id="47" idx="6"/>
            <a:endCxn id="3" idx="1"/>
          </p:cNvCxnSpPr>
          <p:nvPr/>
        </p:nvCxnSpPr>
        <p:spPr>
          <a:xfrm>
            <a:off x="8884193" y="1493537"/>
            <a:ext cx="828132" cy="8072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86A1122-E9DA-447F-8DBB-63D01F543664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8884193" y="2044406"/>
            <a:ext cx="828132" cy="2563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0B9653C-B490-4093-A280-DD76FA75D634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884193" y="2300774"/>
            <a:ext cx="828132" cy="32306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A202419-7792-4032-AE8B-F5CE973151D5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884193" y="2300774"/>
            <a:ext cx="828132" cy="8996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89CCCB9-671C-436D-A0A8-C1DBCC7C139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8884193" y="2300774"/>
            <a:ext cx="828132" cy="14776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9F1BAE3-B8A4-413F-B258-9259CA1E7388}"/>
              </a:ext>
            </a:extLst>
          </p:cNvPr>
          <p:cNvCxnSpPr>
            <a:endCxn id="58" idx="2"/>
          </p:cNvCxnSpPr>
          <p:nvPr/>
        </p:nvCxnSpPr>
        <p:spPr>
          <a:xfrm>
            <a:off x="7855493" y="3316428"/>
            <a:ext cx="825500" cy="461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A2558A3-402C-4011-ADC2-97A1F0AEE106}"/>
              </a:ext>
            </a:extLst>
          </p:cNvPr>
          <p:cNvCxnSpPr/>
          <p:nvPr/>
        </p:nvCxnSpPr>
        <p:spPr>
          <a:xfrm flipV="1">
            <a:off x="8782593" y="1607837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EA43693-DD3B-4411-AAA9-F1D6E057466F}"/>
              </a:ext>
            </a:extLst>
          </p:cNvPr>
          <p:cNvCxnSpPr/>
          <p:nvPr/>
        </p:nvCxnSpPr>
        <p:spPr>
          <a:xfrm flipV="1">
            <a:off x="8782593" y="2184106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28137E1B-70F8-466C-869F-CFBBBDC519C9}"/>
              </a:ext>
            </a:extLst>
          </p:cNvPr>
          <p:cNvCxnSpPr/>
          <p:nvPr/>
        </p:nvCxnSpPr>
        <p:spPr>
          <a:xfrm flipV="1">
            <a:off x="8782593" y="2736703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515101-A9A6-4E14-929A-A1212B300EE9}"/>
              </a:ext>
            </a:extLst>
          </p:cNvPr>
          <p:cNvCxnSpPr/>
          <p:nvPr/>
        </p:nvCxnSpPr>
        <p:spPr>
          <a:xfrm flipV="1">
            <a:off x="8782593" y="3329128"/>
            <a:ext cx="0" cy="347669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37F0E23-7285-4784-89F7-EC5D024C2A53}"/>
              </a:ext>
            </a:extLst>
          </p:cNvPr>
          <p:cNvCxnSpPr/>
          <p:nvPr/>
        </p:nvCxnSpPr>
        <p:spPr>
          <a:xfrm>
            <a:off x="7871368" y="2180661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BD3D7ED-DBE4-44C6-AEC3-315594681074}"/>
              </a:ext>
            </a:extLst>
          </p:cNvPr>
          <p:cNvCxnSpPr/>
          <p:nvPr/>
        </p:nvCxnSpPr>
        <p:spPr>
          <a:xfrm>
            <a:off x="7871368" y="2733258"/>
            <a:ext cx="0" cy="3476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98A1E7-D5C3-476F-A049-B01ACF63DCFF}"/>
              </a:ext>
            </a:extLst>
          </p:cNvPr>
          <p:cNvCxnSpPr/>
          <p:nvPr/>
        </p:nvCxnSpPr>
        <p:spPr>
          <a:xfrm>
            <a:off x="7871368" y="3325683"/>
            <a:ext cx="825500" cy="4619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856CF01-ADF1-4B79-A46A-70587890C0A7}"/>
              </a:ext>
            </a:extLst>
          </p:cNvPr>
          <p:cNvCxnSpPr/>
          <p:nvPr/>
        </p:nvCxnSpPr>
        <p:spPr>
          <a:xfrm>
            <a:off x="7045868" y="1502792"/>
            <a:ext cx="825500" cy="44926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구부러진 연결선 408">
            <a:extLst>
              <a:ext uri="{FF2B5EF4-FFF2-40B4-BE49-F238E27FC236}">
                <a16:creationId xmlns:a16="http://schemas.microsoft.com/office/drawing/2014/main" id="{5328FD65-0D89-4320-A837-2052E09F7272}"/>
              </a:ext>
            </a:extLst>
          </p:cNvPr>
          <p:cNvCxnSpPr>
            <a:stCxn id="48" idx="0"/>
            <a:endCxn id="50" idx="0"/>
          </p:cNvCxnSpPr>
          <p:nvPr/>
        </p:nvCxnSpPr>
        <p:spPr>
          <a:xfrm rot="5400000" flipH="1" flipV="1">
            <a:off x="7855493" y="1015706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구부러진 연결선 409">
            <a:extLst>
              <a:ext uri="{FF2B5EF4-FFF2-40B4-BE49-F238E27FC236}">
                <a16:creationId xmlns:a16="http://schemas.microsoft.com/office/drawing/2014/main" id="{9B69E69D-C9DA-457D-91D5-644AF41D81EA}"/>
              </a:ext>
            </a:extLst>
          </p:cNvPr>
          <p:cNvCxnSpPr/>
          <p:nvPr/>
        </p:nvCxnSpPr>
        <p:spPr>
          <a:xfrm rot="5400000" flipH="1" flipV="1">
            <a:off x="7849143" y="160758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구부러진 연결선 410">
            <a:extLst>
              <a:ext uri="{FF2B5EF4-FFF2-40B4-BE49-F238E27FC236}">
                <a16:creationId xmlns:a16="http://schemas.microsoft.com/office/drawing/2014/main" id="{06A11326-563D-4933-87F8-3A223E3FDCEA}"/>
              </a:ext>
            </a:extLst>
          </p:cNvPr>
          <p:cNvCxnSpPr/>
          <p:nvPr/>
        </p:nvCxnSpPr>
        <p:spPr>
          <a:xfrm rot="5400000" flipH="1" flipV="1">
            <a:off x="7849143" y="2177510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구부러진 연결선 411">
            <a:extLst>
              <a:ext uri="{FF2B5EF4-FFF2-40B4-BE49-F238E27FC236}">
                <a16:creationId xmlns:a16="http://schemas.microsoft.com/office/drawing/2014/main" id="{CF7483C4-2D91-4575-B20F-D8343CC2644F}"/>
              </a:ext>
            </a:extLst>
          </p:cNvPr>
          <p:cNvCxnSpPr/>
          <p:nvPr/>
        </p:nvCxnSpPr>
        <p:spPr>
          <a:xfrm rot="5400000" flipH="1" flipV="1">
            <a:off x="7842793" y="2768183"/>
            <a:ext cx="12700" cy="18542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FAFF692-B267-493E-88C3-903D190EA75B}"/>
              </a:ext>
            </a:extLst>
          </p:cNvPr>
          <p:cNvSpPr/>
          <p:nvPr/>
        </p:nvSpPr>
        <p:spPr>
          <a:xfrm>
            <a:off x="9712325" y="2126956"/>
            <a:ext cx="787393" cy="3476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BE58704C-DDB1-4576-BEFD-5CE508DEDC74}"/>
              </a:ext>
            </a:extLst>
          </p:cNvPr>
          <p:cNvSpPr/>
          <p:nvPr/>
        </p:nvSpPr>
        <p:spPr>
          <a:xfrm>
            <a:off x="10858493" y="2126956"/>
            <a:ext cx="787393" cy="3476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9A062C44-435A-4274-B0EB-52E9BF3D40C9}"/>
              </a:ext>
            </a:extLst>
          </p:cNvPr>
          <p:cNvSpPr/>
          <p:nvPr/>
        </p:nvSpPr>
        <p:spPr>
          <a:xfrm>
            <a:off x="9712325" y="2846237"/>
            <a:ext cx="787393" cy="3476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5B49B5B-4617-43A8-87E0-1ED35076818A}"/>
              </a:ext>
            </a:extLst>
          </p:cNvPr>
          <p:cNvSpPr/>
          <p:nvPr/>
        </p:nvSpPr>
        <p:spPr>
          <a:xfrm>
            <a:off x="10858493" y="2846237"/>
            <a:ext cx="787393" cy="34763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Conv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CB254698-332B-4541-AC4B-4B5EF48F87F1}"/>
              </a:ext>
            </a:extLst>
          </p:cNvPr>
          <p:cNvCxnSpPr>
            <a:stCxn id="47" idx="6"/>
            <a:endCxn id="131" idx="1"/>
          </p:cNvCxnSpPr>
          <p:nvPr/>
        </p:nvCxnSpPr>
        <p:spPr>
          <a:xfrm>
            <a:off x="8884193" y="1493537"/>
            <a:ext cx="828132" cy="152651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E13DE9A4-1009-4D21-88AF-8E2B9282EDF2}"/>
              </a:ext>
            </a:extLst>
          </p:cNvPr>
          <p:cNvCxnSpPr>
            <a:stCxn id="50" idx="6"/>
            <a:endCxn id="131" idx="1"/>
          </p:cNvCxnSpPr>
          <p:nvPr/>
        </p:nvCxnSpPr>
        <p:spPr>
          <a:xfrm>
            <a:off x="8884193" y="2044406"/>
            <a:ext cx="828132" cy="97564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715348F3-BAB3-44B8-A2FC-DFEDFCB27F21}"/>
              </a:ext>
            </a:extLst>
          </p:cNvPr>
          <p:cNvCxnSpPr>
            <a:stCxn id="53" idx="6"/>
            <a:endCxn id="131" idx="1"/>
          </p:cNvCxnSpPr>
          <p:nvPr/>
        </p:nvCxnSpPr>
        <p:spPr>
          <a:xfrm>
            <a:off x="8884193" y="2622403"/>
            <a:ext cx="828132" cy="3976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47CB2BB6-A04B-4E64-AD52-F7724E773696}"/>
              </a:ext>
            </a:extLst>
          </p:cNvPr>
          <p:cNvCxnSpPr>
            <a:stCxn id="56" idx="6"/>
            <a:endCxn id="131" idx="1"/>
          </p:cNvCxnSpPr>
          <p:nvPr/>
        </p:nvCxnSpPr>
        <p:spPr>
          <a:xfrm flipV="1">
            <a:off x="8884193" y="3020055"/>
            <a:ext cx="828132" cy="18034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B8D58EA4-8862-4716-8114-D7F36AAE50D5}"/>
              </a:ext>
            </a:extLst>
          </p:cNvPr>
          <p:cNvCxnSpPr>
            <a:stCxn id="58" idx="6"/>
            <a:endCxn id="131" idx="1"/>
          </p:cNvCxnSpPr>
          <p:nvPr/>
        </p:nvCxnSpPr>
        <p:spPr>
          <a:xfrm flipV="1">
            <a:off x="8884193" y="3020055"/>
            <a:ext cx="828132" cy="75834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C8D5452-6173-4059-BC18-6E272C07D05F}"/>
              </a:ext>
            </a:extLst>
          </p:cNvPr>
          <p:cNvCxnSpPr>
            <a:cxnSpLocks/>
            <a:endCxn id="130" idx="1"/>
          </p:cNvCxnSpPr>
          <p:nvPr/>
        </p:nvCxnSpPr>
        <p:spPr>
          <a:xfrm>
            <a:off x="10499718" y="2300774"/>
            <a:ext cx="35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741E6461-70B7-46E3-99E4-E7DD671512C4}"/>
              </a:ext>
            </a:extLst>
          </p:cNvPr>
          <p:cNvCxnSpPr>
            <a:cxnSpLocks/>
          </p:cNvCxnSpPr>
          <p:nvPr/>
        </p:nvCxnSpPr>
        <p:spPr>
          <a:xfrm>
            <a:off x="10499718" y="3038551"/>
            <a:ext cx="35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7FF63E63-2805-4FB8-AFA3-06F82E7862B7}"/>
              </a:ext>
            </a:extLst>
          </p:cNvPr>
          <p:cNvCxnSpPr>
            <a:cxnSpLocks/>
          </p:cNvCxnSpPr>
          <p:nvPr/>
        </p:nvCxnSpPr>
        <p:spPr>
          <a:xfrm>
            <a:off x="11645886" y="2309198"/>
            <a:ext cx="35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53DEFB69-9515-4D43-9221-864B82336018}"/>
              </a:ext>
            </a:extLst>
          </p:cNvPr>
          <p:cNvCxnSpPr>
            <a:cxnSpLocks/>
          </p:cNvCxnSpPr>
          <p:nvPr/>
        </p:nvCxnSpPr>
        <p:spPr>
          <a:xfrm>
            <a:off x="11645886" y="3038551"/>
            <a:ext cx="3587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264EC454-DD09-4B65-A5F5-2AEB3C085334}"/>
              </a:ext>
            </a:extLst>
          </p:cNvPr>
          <p:cNvSpPr/>
          <p:nvPr/>
        </p:nvSpPr>
        <p:spPr>
          <a:xfrm>
            <a:off x="9521825" y="1961856"/>
            <a:ext cx="2337809" cy="674678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492941C-E924-4C57-8C79-B456FBB21EE6}"/>
              </a:ext>
            </a:extLst>
          </p:cNvPr>
          <p:cNvSpPr/>
          <p:nvPr/>
        </p:nvSpPr>
        <p:spPr>
          <a:xfrm>
            <a:off x="9658427" y="1610130"/>
            <a:ext cx="21334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Class Prediction net</a:t>
            </a:r>
          </a:p>
        </p:txBody>
      </p: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8674908E-0FB5-4944-8A3E-F112A2E3A851}"/>
              </a:ext>
            </a:extLst>
          </p:cNvPr>
          <p:cNvSpPr/>
          <p:nvPr/>
        </p:nvSpPr>
        <p:spPr>
          <a:xfrm>
            <a:off x="9521825" y="2712240"/>
            <a:ext cx="2337809" cy="674678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4B1D24C-0195-4C16-9EAA-EDF7E89FB0FE}"/>
              </a:ext>
            </a:extLst>
          </p:cNvPr>
          <p:cNvSpPr/>
          <p:nvPr/>
        </p:nvSpPr>
        <p:spPr>
          <a:xfrm>
            <a:off x="9599577" y="3388610"/>
            <a:ext cx="21334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Box prediction net</a:t>
            </a:r>
          </a:p>
        </p:txBody>
      </p:sp>
      <p:pic>
        <p:nvPicPr>
          <p:cNvPr id="159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DF77BCCA-2F12-46B1-9FDC-45BD245FB5A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74" y="4028952"/>
            <a:ext cx="4074458" cy="31593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OffAxis2Top"/>
            <a:lightRig rig="threePt" dir="t"/>
          </a:scene3d>
          <a:sp3d extrusionH="38100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4EE189E-AFBF-47B0-8076-7C4627A676BA}"/>
              </a:ext>
            </a:extLst>
          </p:cNvPr>
          <p:cNvSpPr/>
          <p:nvPr/>
        </p:nvSpPr>
        <p:spPr>
          <a:xfrm>
            <a:off x="1106587" y="3990514"/>
            <a:ext cx="3378200" cy="19996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A64BD10F-D436-456A-958C-7B967D76DB6E}"/>
              </a:ext>
            </a:extLst>
          </p:cNvPr>
          <p:cNvCxnSpPr>
            <a:endCxn id="4" idx="2"/>
          </p:cNvCxnSpPr>
          <p:nvPr/>
        </p:nvCxnSpPr>
        <p:spPr>
          <a:xfrm>
            <a:off x="3405029" y="1438838"/>
            <a:ext cx="1110364" cy="54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D47EE7C8-711B-47B2-AF39-6DE7DAD7191C}"/>
              </a:ext>
            </a:extLst>
          </p:cNvPr>
          <p:cNvCxnSpPr>
            <a:endCxn id="6" idx="2"/>
          </p:cNvCxnSpPr>
          <p:nvPr/>
        </p:nvCxnSpPr>
        <p:spPr>
          <a:xfrm flipV="1">
            <a:off x="3585118" y="2044406"/>
            <a:ext cx="930275" cy="82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B5BDCDA-8AF6-4F74-B3E5-6437FC8041CA}"/>
              </a:ext>
            </a:extLst>
          </p:cNvPr>
          <p:cNvCxnSpPr>
            <a:endCxn id="10" idx="2"/>
          </p:cNvCxnSpPr>
          <p:nvPr/>
        </p:nvCxnSpPr>
        <p:spPr>
          <a:xfrm flipV="1">
            <a:off x="3802215" y="2622403"/>
            <a:ext cx="713178" cy="1281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AA0BEB4-02BB-497C-A620-12AF06E91DBE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053241" y="3197149"/>
            <a:ext cx="462152" cy="32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화살표 연결선 202">
            <a:extLst>
              <a:ext uri="{FF2B5EF4-FFF2-40B4-BE49-F238E27FC236}">
                <a16:creationId xmlns:a16="http://schemas.microsoft.com/office/drawing/2014/main" id="{51B18BF5-5790-411E-A688-96FDF0F101E5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4189559" y="3778397"/>
            <a:ext cx="325834" cy="91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99EF027F-FFF9-4F65-B3FE-4A2AE81E5B4A}"/>
              </a:ext>
            </a:extLst>
          </p:cNvPr>
          <p:cNvCxnSpPr/>
          <p:nvPr/>
        </p:nvCxnSpPr>
        <p:spPr>
          <a:xfrm flipV="1">
            <a:off x="2911730" y="1936456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B6E297C3-2FEF-46A4-8D05-8E2AB503A803}"/>
              </a:ext>
            </a:extLst>
          </p:cNvPr>
          <p:cNvCxnSpPr/>
          <p:nvPr/>
        </p:nvCxnSpPr>
        <p:spPr>
          <a:xfrm flipV="1">
            <a:off x="2911730" y="2592221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69C86B00-78C3-4147-8728-929049F40DAC}"/>
              </a:ext>
            </a:extLst>
          </p:cNvPr>
          <p:cNvCxnSpPr/>
          <p:nvPr/>
        </p:nvCxnSpPr>
        <p:spPr>
          <a:xfrm flipV="1">
            <a:off x="2677948" y="4902685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BCF338DF-E2E7-427F-AAC6-CC69AE8F2EB4}"/>
              </a:ext>
            </a:extLst>
          </p:cNvPr>
          <p:cNvCxnSpPr/>
          <p:nvPr/>
        </p:nvCxnSpPr>
        <p:spPr>
          <a:xfrm flipV="1">
            <a:off x="2903095" y="3699657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화살표 연결선 208">
            <a:extLst>
              <a:ext uri="{FF2B5EF4-FFF2-40B4-BE49-F238E27FC236}">
                <a16:creationId xmlns:a16="http://schemas.microsoft.com/office/drawing/2014/main" id="{371369E9-A169-4A0E-9C1E-8C27230693C4}"/>
              </a:ext>
            </a:extLst>
          </p:cNvPr>
          <p:cNvCxnSpPr/>
          <p:nvPr/>
        </p:nvCxnSpPr>
        <p:spPr>
          <a:xfrm flipV="1">
            <a:off x="2888703" y="4435816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8F066A2F-BF75-49DD-8B4B-57877207F125}"/>
              </a:ext>
            </a:extLst>
          </p:cNvPr>
          <p:cNvCxnSpPr/>
          <p:nvPr/>
        </p:nvCxnSpPr>
        <p:spPr>
          <a:xfrm flipV="1">
            <a:off x="2677948" y="5569672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70E898F7-0ADC-4954-9D48-F8B71F51F41C}"/>
              </a:ext>
            </a:extLst>
          </p:cNvPr>
          <p:cNvSpPr/>
          <p:nvPr/>
        </p:nvSpPr>
        <p:spPr>
          <a:xfrm>
            <a:off x="238532" y="4611136"/>
            <a:ext cx="79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P1 / 2</a:t>
            </a: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69F3C96-9F9B-4055-AA55-3FE46355EE2B}"/>
              </a:ext>
            </a:extLst>
          </p:cNvPr>
          <p:cNvSpPr/>
          <p:nvPr/>
        </p:nvSpPr>
        <p:spPr>
          <a:xfrm>
            <a:off x="586160" y="3928325"/>
            <a:ext cx="79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P2 / 4</a:t>
            </a: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A28EF099-F167-4AC5-8603-BA6201E55EA3}"/>
              </a:ext>
            </a:extLst>
          </p:cNvPr>
          <p:cNvSpPr/>
          <p:nvPr/>
        </p:nvSpPr>
        <p:spPr>
          <a:xfrm>
            <a:off x="806644" y="3409785"/>
            <a:ext cx="79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P3 / 8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78644735-F3E1-43EC-A6CB-8D2F6576C063}"/>
              </a:ext>
            </a:extLst>
          </p:cNvPr>
          <p:cNvSpPr/>
          <p:nvPr/>
        </p:nvSpPr>
        <p:spPr>
          <a:xfrm>
            <a:off x="958249" y="2823643"/>
            <a:ext cx="107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P4 / 16</a:t>
            </a: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55BC5A53-76C7-436A-8626-84FE086DFD2D}"/>
              </a:ext>
            </a:extLst>
          </p:cNvPr>
          <p:cNvSpPr/>
          <p:nvPr/>
        </p:nvSpPr>
        <p:spPr>
          <a:xfrm>
            <a:off x="1176282" y="2256027"/>
            <a:ext cx="107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P5 / 32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F24327BC-2E9B-470C-9B56-B59928192569}"/>
              </a:ext>
            </a:extLst>
          </p:cNvPr>
          <p:cNvSpPr/>
          <p:nvPr/>
        </p:nvSpPr>
        <p:spPr>
          <a:xfrm>
            <a:off x="1344877" y="1779407"/>
            <a:ext cx="107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P6 / 64</a:t>
            </a: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EC307E3F-D29E-41E7-8B1E-D2EB51008482}"/>
              </a:ext>
            </a:extLst>
          </p:cNvPr>
          <p:cNvSpPr/>
          <p:nvPr/>
        </p:nvSpPr>
        <p:spPr>
          <a:xfrm rot="398155">
            <a:off x="1869595" y="6080898"/>
            <a:ext cx="792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Input</a:t>
            </a: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97BD38D2-BEC3-4C54-9FBF-2E2FA2DF1908}"/>
              </a:ext>
            </a:extLst>
          </p:cNvPr>
          <p:cNvSpPr/>
          <p:nvPr/>
        </p:nvSpPr>
        <p:spPr>
          <a:xfrm>
            <a:off x="1512147" y="3337177"/>
            <a:ext cx="2743312" cy="199966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C074B66-0F07-4E1D-BC7F-7B30E289BEDF}"/>
              </a:ext>
            </a:extLst>
          </p:cNvPr>
          <p:cNvSpPr/>
          <p:nvPr/>
        </p:nvSpPr>
        <p:spPr>
          <a:xfrm>
            <a:off x="1738846" y="2786382"/>
            <a:ext cx="2332046" cy="1864585"/>
          </a:xfrm>
          <a:prstGeom prst="rect">
            <a:avLst/>
          </a:prstGeom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prstMaterial="matte">
            <a:bevelT w="0" h="0"/>
            <a:bevelB w="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2A7039FC-4D3C-422C-8040-E1E693CAAB8A}"/>
              </a:ext>
            </a:extLst>
          </p:cNvPr>
          <p:cNvSpPr/>
          <p:nvPr/>
        </p:nvSpPr>
        <p:spPr>
          <a:xfrm>
            <a:off x="1980545" y="2449302"/>
            <a:ext cx="1785611" cy="1468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extrusionH="127000"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FAEBC500-5E6F-4765-9A4A-159A7F07A236}"/>
              </a:ext>
            </a:extLst>
          </p:cNvPr>
          <p:cNvSpPr/>
          <p:nvPr/>
        </p:nvSpPr>
        <p:spPr>
          <a:xfrm>
            <a:off x="2152050" y="2084344"/>
            <a:ext cx="1460500" cy="11156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extrusionH="190500" prstMaterial="matte">
            <a:bevelT w="0" h="0"/>
            <a:bevelB w="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E520251-BA4C-40FB-862A-C1143A441343}"/>
              </a:ext>
            </a:extLst>
          </p:cNvPr>
          <p:cNvSpPr/>
          <p:nvPr/>
        </p:nvSpPr>
        <p:spPr>
          <a:xfrm>
            <a:off x="2381521" y="1550500"/>
            <a:ext cx="1032652" cy="1005305"/>
          </a:xfrm>
          <a:prstGeom prst="rect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extrusionH="254000" prstMaterial="matte">
            <a:bevelT w="0" h="0"/>
            <a:bevelB w="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BF7D1D6-A943-4F81-9A33-C5882616952D}"/>
              </a:ext>
            </a:extLst>
          </p:cNvPr>
          <p:cNvSpPr/>
          <p:nvPr/>
        </p:nvSpPr>
        <p:spPr>
          <a:xfrm>
            <a:off x="2559593" y="1159951"/>
            <a:ext cx="704275" cy="55777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  <a:scene3d>
            <a:camera prst="isometricOffAxis2Top"/>
            <a:lightRig rig="threePt" dir="t"/>
          </a:scene3d>
          <a:sp3d extrusionH="381000" prstMaterial="matte">
            <a:bevelT w="0" h="0"/>
            <a:bevelB w="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1" name="직선 화살표 연결선 220">
            <a:extLst>
              <a:ext uri="{FF2B5EF4-FFF2-40B4-BE49-F238E27FC236}">
                <a16:creationId xmlns:a16="http://schemas.microsoft.com/office/drawing/2014/main" id="{9540FA05-8927-446A-9C09-76AA06CADD0C}"/>
              </a:ext>
            </a:extLst>
          </p:cNvPr>
          <p:cNvCxnSpPr/>
          <p:nvPr/>
        </p:nvCxnSpPr>
        <p:spPr>
          <a:xfrm flipV="1">
            <a:off x="2673275" y="4260496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69C3F1A8-A7A5-421E-977D-BF086AA396EB}"/>
              </a:ext>
            </a:extLst>
          </p:cNvPr>
          <p:cNvCxnSpPr/>
          <p:nvPr/>
        </p:nvCxnSpPr>
        <p:spPr>
          <a:xfrm flipV="1">
            <a:off x="2673275" y="3593660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ACAE1B1B-757B-4C83-A8BA-BC5C33F7B370}"/>
              </a:ext>
            </a:extLst>
          </p:cNvPr>
          <p:cNvCxnSpPr/>
          <p:nvPr/>
        </p:nvCxnSpPr>
        <p:spPr>
          <a:xfrm flipV="1">
            <a:off x="2673275" y="3025080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C9E02B7E-170F-43C7-89EC-F7D88E902895}"/>
              </a:ext>
            </a:extLst>
          </p:cNvPr>
          <p:cNvCxnSpPr/>
          <p:nvPr/>
        </p:nvCxnSpPr>
        <p:spPr>
          <a:xfrm flipV="1">
            <a:off x="2673275" y="2504561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E44EDF1D-9D06-4B07-B69E-607BABF18192}"/>
              </a:ext>
            </a:extLst>
          </p:cNvPr>
          <p:cNvCxnSpPr/>
          <p:nvPr/>
        </p:nvCxnSpPr>
        <p:spPr>
          <a:xfrm flipV="1">
            <a:off x="2673275" y="1869086"/>
            <a:ext cx="0" cy="175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CF86F920-ADB1-4E10-9349-0124954401DB}"/>
              </a:ext>
            </a:extLst>
          </p:cNvPr>
          <p:cNvSpPr/>
          <p:nvPr/>
        </p:nvSpPr>
        <p:spPr>
          <a:xfrm>
            <a:off x="1579455" y="1237072"/>
            <a:ext cx="1076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P7 / 128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0BC88EE5-A105-4179-BAB4-39D5BF1D5220}"/>
              </a:ext>
            </a:extLst>
          </p:cNvPr>
          <p:cNvSpPr/>
          <p:nvPr/>
        </p:nvSpPr>
        <p:spPr>
          <a:xfrm>
            <a:off x="6497293" y="447344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Compound Scaling : scaling up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backbone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BiFPN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FCN(</a:t>
            </a:r>
            <a:r>
              <a:rPr lang="en-US" altLang="ko-KR" dirty="0" err="1"/>
              <a:t>cls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Bbregression</a:t>
            </a:r>
            <a:r>
              <a:rPr lang="en-US" altLang="ko-KR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input-Resolution</a:t>
            </a:r>
            <a:endParaRPr lang="ko-KR" altLang="en-US" dirty="0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B8F1D5ED-CBAB-45CB-929B-8D92EFAE973C}"/>
              </a:ext>
            </a:extLst>
          </p:cNvPr>
          <p:cNvSpPr/>
          <p:nvPr/>
        </p:nvSpPr>
        <p:spPr>
          <a:xfrm>
            <a:off x="1619794" y="6496886"/>
            <a:ext cx="28649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Backbone : </a:t>
            </a:r>
            <a:r>
              <a:rPr lang="en-US" altLang="ko-KR" sz="1600" b="1" dirty="0" err="1"/>
              <a:t>EfficientNet</a:t>
            </a:r>
            <a:endParaRPr lang="en-US" altLang="ko-KR" sz="1600" b="1" dirty="0"/>
          </a:p>
        </p:txBody>
      </p:sp>
      <p:sp>
        <p:nvSpPr>
          <p:cNvPr id="232" name="자유형: 도형 231">
            <a:extLst>
              <a:ext uri="{FF2B5EF4-FFF2-40B4-BE49-F238E27FC236}">
                <a16:creationId xmlns:a16="http://schemas.microsoft.com/office/drawing/2014/main" id="{3B9B5659-632A-4C27-8648-46BE3A75781D}"/>
              </a:ext>
            </a:extLst>
          </p:cNvPr>
          <p:cNvSpPr/>
          <p:nvPr/>
        </p:nvSpPr>
        <p:spPr>
          <a:xfrm>
            <a:off x="228600" y="942975"/>
            <a:ext cx="5619750" cy="5600700"/>
          </a:xfrm>
          <a:custGeom>
            <a:avLst/>
            <a:gdLst>
              <a:gd name="connsiteX0" fmla="*/ 2257425 w 5619750"/>
              <a:gd name="connsiteY0" fmla="*/ 9525 h 5600700"/>
              <a:gd name="connsiteX1" fmla="*/ 3343275 w 5619750"/>
              <a:gd name="connsiteY1" fmla="*/ 19050 h 5600700"/>
              <a:gd name="connsiteX2" fmla="*/ 5619750 w 5619750"/>
              <a:gd name="connsiteY2" fmla="*/ 4505325 h 5600700"/>
              <a:gd name="connsiteX3" fmla="*/ 3848100 w 5619750"/>
              <a:gd name="connsiteY3" fmla="*/ 5600700 h 5600700"/>
              <a:gd name="connsiteX4" fmla="*/ 2600325 w 5619750"/>
              <a:gd name="connsiteY4" fmla="*/ 5600700 h 5600700"/>
              <a:gd name="connsiteX5" fmla="*/ 0 w 5619750"/>
              <a:gd name="connsiteY5" fmla="*/ 5133975 h 5600700"/>
              <a:gd name="connsiteX6" fmla="*/ 0 w 5619750"/>
              <a:gd name="connsiteY6" fmla="*/ 3276600 h 5600700"/>
              <a:gd name="connsiteX7" fmla="*/ 1438275 w 5619750"/>
              <a:gd name="connsiteY7" fmla="*/ 0 h 5600700"/>
              <a:gd name="connsiteX8" fmla="*/ 2257425 w 5619750"/>
              <a:gd name="connsiteY8" fmla="*/ 9525 h 560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19750" h="5600700">
                <a:moveTo>
                  <a:pt x="2257425" y="9525"/>
                </a:moveTo>
                <a:lnTo>
                  <a:pt x="3343275" y="19050"/>
                </a:lnTo>
                <a:lnTo>
                  <a:pt x="5619750" y="4505325"/>
                </a:lnTo>
                <a:lnTo>
                  <a:pt x="3848100" y="5600700"/>
                </a:lnTo>
                <a:lnTo>
                  <a:pt x="2600325" y="5600700"/>
                </a:lnTo>
                <a:lnTo>
                  <a:pt x="0" y="5133975"/>
                </a:lnTo>
                <a:lnTo>
                  <a:pt x="0" y="3276600"/>
                </a:lnTo>
                <a:lnTo>
                  <a:pt x="1438275" y="0"/>
                </a:lnTo>
                <a:lnTo>
                  <a:pt x="2257425" y="9525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제목 1">
            <a:extLst>
              <a:ext uri="{FF2B5EF4-FFF2-40B4-BE49-F238E27FC236}">
                <a16:creationId xmlns:a16="http://schemas.microsoft.com/office/drawing/2014/main" id="{95FBF71D-3D79-4256-AD58-272710C55117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497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Results of </a:t>
            </a:r>
            <a:r>
              <a:rPr lang="en-US" sz="3600" b="1" dirty="0" err="1">
                <a:solidFill>
                  <a:schemeClr val="accent1">
                    <a:lumMod val="75000"/>
                  </a:schemeClr>
                </a:solidFill>
                <a:latin typeface="Arial Black"/>
                <a:ea typeface="NanumSquareOTF ExtraBold"/>
                <a:cs typeface="Arial Black" panose="020B0604020202020204" pitchFamily="34" charset="0"/>
              </a:rPr>
              <a:t>EfficientDet</a:t>
            </a:r>
            <a:endParaRPr kumimoji="1" lang="en-US" altLang="ko-Kore-KR" sz="36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6FFF6E-2A2D-4CAA-918B-94C3E2E7D9B0}"/>
              </a:ext>
            </a:extLst>
          </p:cNvPr>
          <p:cNvSpPr/>
          <p:nvPr/>
        </p:nvSpPr>
        <p:spPr>
          <a:xfrm>
            <a:off x="5962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￼</a:t>
            </a:r>
          </a:p>
        </p:txBody>
      </p:sp>
      <p:pic>
        <p:nvPicPr>
          <p:cNvPr id="1028" name="Picture 4" descr="https://blog.kakaocdn.net/dn/lf2Zo/btq4ID2eSM8/3wK4BXvjWnybiTz5921ix1/img.png">
            <a:extLst>
              <a:ext uri="{FF2B5EF4-FFF2-40B4-BE49-F238E27FC236}">
                <a16:creationId xmlns:a16="http://schemas.microsoft.com/office/drawing/2014/main" id="{98BE6EAA-C16F-4B44-887C-92878C40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28" y="1196459"/>
            <a:ext cx="10945474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9BFEDAB-E4A7-43AA-BD29-513A5AA400FD}"/>
              </a:ext>
            </a:extLst>
          </p:cNvPr>
          <p:cNvSpPr/>
          <p:nvPr/>
        </p:nvSpPr>
        <p:spPr>
          <a:xfrm>
            <a:off x="3626393" y="5798245"/>
            <a:ext cx="58700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`2019. 11 : State-Of-The-Art in Object Detection 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7D630A0-F598-40A3-B179-B28B645F5BC3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16/17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2048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761B3-4000-4FE2-928E-E56A419D5358}"/>
              </a:ext>
            </a:extLst>
          </p:cNvPr>
          <p:cNvSpPr txBox="1"/>
          <p:nvPr/>
        </p:nvSpPr>
        <p:spPr>
          <a:xfrm>
            <a:off x="165100" y="49696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Work Schedule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55E093E-CE7C-4D2F-905E-1A9F909AF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45080"/>
              </p:ext>
            </p:extLst>
          </p:nvPr>
        </p:nvGraphicFramePr>
        <p:xfrm>
          <a:off x="-1" y="807277"/>
          <a:ext cx="12191998" cy="604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502">
                  <a:extLst>
                    <a:ext uri="{9D8B030D-6E8A-4147-A177-3AD203B41FA5}">
                      <a16:colId xmlns:a16="http://schemas.microsoft.com/office/drawing/2014/main" val="2695891289"/>
                    </a:ext>
                  </a:extLst>
                </a:gridCol>
                <a:gridCol w="2965973">
                  <a:extLst>
                    <a:ext uri="{9D8B030D-6E8A-4147-A177-3AD203B41FA5}">
                      <a16:colId xmlns:a16="http://schemas.microsoft.com/office/drawing/2014/main" val="173989202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3959949338"/>
                    </a:ext>
                  </a:extLst>
                </a:gridCol>
                <a:gridCol w="2593257">
                  <a:extLst>
                    <a:ext uri="{9D8B030D-6E8A-4147-A177-3AD203B41FA5}">
                      <a16:colId xmlns:a16="http://schemas.microsoft.com/office/drawing/2014/main" val="2513097102"/>
                    </a:ext>
                  </a:extLst>
                </a:gridCol>
                <a:gridCol w="2197816">
                  <a:extLst>
                    <a:ext uri="{9D8B030D-6E8A-4147-A177-3AD203B41FA5}">
                      <a16:colId xmlns:a16="http://schemas.microsoft.com/office/drawing/2014/main" val="533893824"/>
                    </a:ext>
                  </a:extLst>
                </a:gridCol>
              </a:tblGrid>
              <a:tr h="557066"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(~7.19)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주차</a:t>
                      </a:r>
                      <a:endParaRPr lang="en-US" altLang="ko-KR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766907"/>
                  </a:ext>
                </a:extLst>
              </a:tr>
              <a:tr h="548777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/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스테이지 이론 리뷰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(YOLO-V1,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SSD, FPN, </a:t>
                      </a: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EfficientDet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(+Net)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AttentionNet</a:t>
                      </a: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b="0" dirty="0" err="1">
                          <a:solidFill>
                            <a:schemeClr val="tx1"/>
                          </a:solidFill>
                        </a:rPr>
                        <a:t>RetinaNEt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도 하고싶었는데</a:t>
                      </a: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시간이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너무부족함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2000" b="0" dirty="0" err="1">
                          <a:solidFill>
                            <a:schemeClr val="tx1"/>
                          </a:solidFill>
                        </a:rPr>
                        <a:t>ㅋ</a:t>
                      </a:r>
                      <a:endParaRPr lang="ko-KR" altLang="en-US" sz="20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Feedback </a:t>
                      </a:r>
                      <a:r>
                        <a:rPr lang="ko-KR" altLang="en-US" sz="2000" b="0" dirty="0">
                          <a:solidFill>
                            <a:schemeClr val="tx1"/>
                          </a:solidFill>
                        </a:rPr>
                        <a:t>다 실습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Augmentation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Loss(focal)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2000" b="0" dirty="0">
                          <a:solidFill>
                            <a:schemeClr val="tx1"/>
                          </a:solidFill>
                        </a:rPr>
                        <a:t>Ensemble(multi-scale inference)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022034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A39B7AC5-817D-40CD-9515-AB60AE26FA6C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17/17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33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72766" y="114306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1Stage_Detector : YOLO_V1</a:t>
            </a:r>
          </a:p>
        </p:txBody>
      </p:sp>
      <p:sp>
        <p:nvSpPr>
          <p:cNvPr id="144" name="제목 1">
            <a:extLst>
              <a:ext uri="{FF2B5EF4-FFF2-40B4-BE49-F238E27FC236}">
                <a16:creationId xmlns:a16="http://schemas.microsoft.com/office/drawing/2014/main" id="{068DB9FA-E6E1-4AB4-969C-F4EB90D84770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FFAD69-2DE3-4CDD-BCED-CC478037F91E}"/>
              </a:ext>
            </a:extLst>
          </p:cNvPr>
          <p:cNvSpPr/>
          <p:nvPr/>
        </p:nvSpPr>
        <p:spPr>
          <a:xfrm>
            <a:off x="5382781" y="-113557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에스파</a:t>
            </a:r>
            <a:endParaRPr lang="ko-KR" altLang="en-US" dirty="0"/>
          </a:p>
        </p:txBody>
      </p:sp>
      <p:pic>
        <p:nvPicPr>
          <p:cNvPr id="1032" name="Picture 8" descr="Conf score of bounding boxes &amp; Class prob of grid cells">
            <a:extLst>
              <a:ext uri="{FF2B5EF4-FFF2-40B4-BE49-F238E27FC236}">
                <a16:creationId xmlns:a16="http://schemas.microsoft.com/office/drawing/2014/main" id="{677553BE-9460-4974-A20C-58C78E289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1" y="995653"/>
            <a:ext cx="6790769" cy="542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49ABA279-F6B6-401E-AF10-BA8F9AB4CA12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Divide Input image into S * S grid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2) Each grid cell predicts 2 bounding         boxes, confidence scores 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3) Each BB predicts 5parameters</a:t>
            </a:r>
          </a:p>
          <a:p>
            <a:pPr algn="l"/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4) Each grid cell predicts (</a:t>
            </a:r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Class_Probabilities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per cell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10C38A-52A2-4B96-9EB7-EF9C99017FD3}"/>
              </a:ext>
            </a:extLst>
          </p:cNvPr>
          <p:cNvSpPr/>
          <p:nvPr/>
        </p:nvSpPr>
        <p:spPr>
          <a:xfrm>
            <a:off x="8242300" y="5248121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4C6472-4B67-4839-82BB-1345A93AD2D8}"/>
              </a:ext>
            </a:extLst>
          </p:cNvPr>
          <p:cNvSpPr/>
          <p:nvPr/>
        </p:nvSpPr>
        <p:spPr>
          <a:xfrm>
            <a:off x="8255258" y="5248121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EA7B4EE-9E01-4963-AE89-3F220F1FBBCC}"/>
              </a:ext>
            </a:extLst>
          </p:cNvPr>
          <p:cNvSpPr/>
          <p:nvPr/>
        </p:nvSpPr>
        <p:spPr>
          <a:xfrm>
            <a:off x="8255130" y="3313991"/>
            <a:ext cx="2273300" cy="30480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AAE98F4C-F463-4E8D-A316-6F8504DC8E94}"/>
              </a:ext>
            </a:extLst>
          </p:cNvPr>
          <p:cNvSpPr/>
          <p:nvPr/>
        </p:nvSpPr>
        <p:spPr>
          <a:xfrm>
            <a:off x="10553701" y="3441700"/>
            <a:ext cx="1261028" cy="1955800"/>
          </a:xfrm>
          <a:custGeom>
            <a:avLst/>
            <a:gdLst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68500 w 2956343"/>
              <a:gd name="connsiteY6" fmla="*/ 0 h 2146300"/>
              <a:gd name="connsiteX0" fmla="*/ 0 w 2956343"/>
              <a:gd name="connsiteY0" fmla="*/ 2146300 h 2146300"/>
              <a:gd name="connsiteX1" fmla="*/ 1524000 w 2956343"/>
              <a:gd name="connsiteY1" fmla="*/ 2044700 h 2146300"/>
              <a:gd name="connsiteX2" fmla="*/ 2463800 w 2956343"/>
              <a:gd name="connsiteY2" fmla="*/ 1701800 h 2146300"/>
              <a:gd name="connsiteX3" fmla="*/ 2908300 w 2956343"/>
              <a:gd name="connsiteY3" fmla="*/ 698500 h 2146300"/>
              <a:gd name="connsiteX4" fmla="*/ 2895600 w 2956343"/>
              <a:gd name="connsiteY4" fmla="*/ 228600 h 2146300"/>
              <a:gd name="connsiteX5" fmla="*/ 2476500 w 2956343"/>
              <a:gd name="connsiteY5" fmla="*/ 76200 h 2146300"/>
              <a:gd name="connsiteX6" fmla="*/ 1955800 w 2956343"/>
              <a:gd name="connsiteY6" fmla="*/ 0 h 2146300"/>
              <a:gd name="connsiteX0" fmla="*/ 1208387 w 1434230"/>
              <a:gd name="connsiteY0" fmla="*/ 2273300 h 2273300"/>
              <a:gd name="connsiteX1" fmla="*/ 1887 w 1434230"/>
              <a:gd name="connsiteY1" fmla="*/ 2044700 h 2273300"/>
              <a:gd name="connsiteX2" fmla="*/ 941687 w 1434230"/>
              <a:gd name="connsiteY2" fmla="*/ 1701800 h 2273300"/>
              <a:gd name="connsiteX3" fmla="*/ 1386187 w 1434230"/>
              <a:gd name="connsiteY3" fmla="*/ 698500 h 2273300"/>
              <a:gd name="connsiteX4" fmla="*/ 1373487 w 1434230"/>
              <a:gd name="connsiteY4" fmla="*/ 228600 h 2273300"/>
              <a:gd name="connsiteX5" fmla="*/ 954387 w 1434230"/>
              <a:gd name="connsiteY5" fmla="*/ 76200 h 2273300"/>
              <a:gd name="connsiteX6" fmla="*/ 433687 w 1434230"/>
              <a:gd name="connsiteY6" fmla="*/ 0 h 2273300"/>
              <a:gd name="connsiteX0" fmla="*/ 1209194 w 1765583"/>
              <a:gd name="connsiteY0" fmla="*/ 2273300 h 2273300"/>
              <a:gd name="connsiteX1" fmla="*/ 2694 w 1765583"/>
              <a:gd name="connsiteY1" fmla="*/ 2044700 h 2273300"/>
              <a:gd name="connsiteX2" fmla="*/ 1704494 w 1765583"/>
              <a:gd name="connsiteY2" fmla="*/ 1270000 h 2273300"/>
              <a:gd name="connsiteX3" fmla="*/ 1386994 w 1765583"/>
              <a:gd name="connsiteY3" fmla="*/ 698500 h 2273300"/>
              <a:gd name="connsiteX4" fmla="*/ 1374294 w 1765583"/>
              <a:gd name="connsiteY4" fmla="*/ 228600 h 2273300"/>
              <a:gd name="connsiteX5" fmla="*/ 955194 w 1765583"/>
              <a:gd name="connsiteY5" fmla="*/ 76200 h 2273300"/>
              <a:gd name="connsiteX6" fmla="*/ 434494 w 1765583"/>
              <a:gd name="connsiteY6" fmla="*/ 0 h 2273300"/>
              <a:gd name="connsiteX0" fmla="*/ 1209194 w 1810641"/>
              <a:gd name="connsiteY0" fmla="*/ 2273300 h 2273300"/>
              <a:gd name="connsiteX1" fmla="*/ 2694 w 1810641"/>
              <a:gd name="connsiteY1" fmla="*/ 2044700 h 2273300"/>
              <a:gd name="connsiteX2" fmla="*/ 1704494 w 1810641"/>
              <a:gd name="connsiteY2" fmla="*/ 1270000 h 2273300"/>
              <a:gd name="connsiteX3" fmla="*/ 1602894 w 1810641"/>
              <a:gd name="connsiteY3" fmla="*/ 533400 h 2273300"/>
              <a:gd name="connsiteX4" fmla="*/ 1374294 w 1810641"/>
              <a:gd name="connsiteY4" fmla="*/ 228600 h 2273300"/>
              <a:gd name="connsiteX5" fmla="*/ 955194 w 1810641"/>
              <a:gd name="connsiteY5" fmla="*/ 76200 h 2273300"/>
              <a:gd name="connsiteX6" fmla="*/ 434494 w 1810641"/>
              <a:gd name="connsiteY6" fmla="*/ 0 h 2273300"/>
              <a:gd name="connsiteX0" fmla="*/ 774700 w 1272787"/>
              <a:gd name="connsiteY0" fmla="*/ 2273300 h 2273300"/>
              <a:gd name="connsiteX1" fmla="*/ 1066800 w 1272787"/>
              <a:gd name="connsiteY1" fmla="*/ 1955800 h 2273300"/>
              <a:gd name="connsiteX2" fmla="*/ 1270000 w 1272787"/>
              <a:gd name="connsiteY2" fmla="*/ 1270000 h 2273300"/>
              <a:gd name="connsiteX3" fmla="*/ 1168400 w 1272787"/>
              <a:gd name="connsiteY3" fmla="*/ 533400 h 2273300"/>
              <a:gd name="connsiteX4" fmla="*/ 939800 w 1272787"/>
              <a:gd name="connsiteY4" fmla="*/ 228600 h 2273300"/>
              <a:gd name="connsiteX5" fmla="*/ 520700 w 1272787"/>
              <a:gd name="connsiteY5" fmla="*/ 76200 h 2273300"/>
              <a:gd name="connsiteX6" fmla="*/ 0 w 1272787"/>
              <a:gd name="connsiteY6" fmla="*/ 0 h 2273300"/>
              <a:gd name="connsiteX0" fmla="*/ 749300 w 1272787"/>
              <a:gd name="connsiteY0" fmla="*/ 2209800 h 2209800"/>
              <a:gd name="connsiteX1" fmla="*/ 1066800 w 1272787"/>
              <a:gd name="connsiteY1" fmla="*/ 1955800 h 2209800"/>
              <a:gd name="connsiteX2" fmla="*/ 1270000 w 1272787"/>
              <a:gd name="connsiteY2" fmla="*/ 1270000 h 2209800"/>
              <a:gd name="connsiteX3" fmla="*/ 1168400 w 1272787"/>
              <a:gd name="connsiteY3" fmla="*/ 533400 h 2209800"/>
              <a:gd name="connsiteX4" fmla="*/ 939800 w 1272787"/>
              <a:gd name="connsiteY4" fmla="*/ 228600 h 2209800"/>
              <a:gd name="connsiteX5" fmla="*/ 520700 w 1272787"/>
              <a:gd name="connsiteY5" fmla="*/ 76200 h 2209800"/>
              <a:gd name="connsiteX6" fmla="*/ 0 w 1272787"/>
              <a:gd name="connsiteY6" fmla="*/ 0 h 2209800"/>
              <a:gd name="connsiteX0" fmla="*/ 749300 w 1291692"/>
              <a:gd name="connsiteY0" fmla="*/ 2209800 h 2209800"/>
              <a:gd name="connsiteX1" fmla="*/ 1270000 w 1291692"/>
              <a:gd name="connsiteY1" fmla="*/ 1270000 h 2209800"/>
              <a:gd name="connsiteX2" fmla="*/ 1168400 w 1291692"/>
              <a:gd name="connsiteY2" fmla="*/ 533400 h 2209800"/>
              <a:gd name="connsiteX3" fmla="*/ 939800 w 1291692"/>
              <a:gd name="connsiteY3" fmla="*/ 228600 h 2209800"/>
              <a:gd name="connsiteX4" fmla="*/ 520700 w 1291692"/>
              <a:gd name="connsiteY4" fmla="*/ 76200 h 2209800"/>
              <a:gd name="connsiteX5" fmla="*/ 0 w 1291692"/>
              <a:gd name="connsiteY5" fmla="*/ 0 h 2209800"/>
              <a:gd name="connsiteX0" fmla="*/ 698500 w 1240892"/>
              <a:gd name="connsiteY0" fmla="*/ 2136065 h 2136065"/>
              <a:gd name="connsiteX1" fmla="*/ 1219200 w 1240892"/>
              <a:gd name="connsiteY1" fmla="*/ 1196265 h 2136065"/>
              <a:gd name="connsiteX2" fmla="*/ 1117600 w 1240892"/>
              <a:gd name="connsiteY2" fmla="*/ 459665 h 2136065"/>
              <a:gd name="connsiteX3" fmla="*/ 889000 w 1240892"/>
              <a:gd name="connsiteY3" fmla="*/ 154865 h 2136065"/>
              <a:gd name="connsiteX4" fmla="*/ 469900 w 1240892"/>
              <a:gd name="connsiteY4" fmla="*/ 2465 h 2136065"/>
              <a:gd name="connsiteX5" fmla="*/ 0 w 1240892"/>
              <a:gd name="connsiteY5" fmla="*/ 269165 h 2136065"/>
              <a:gd name="connsiteX0" fmla="*/ 723900 w 1266292"/>
              <a:gd name="connsiteY0" fmla="*/ 2133761 h 2133761"/>
              <a:gd name="connsiteX1" fmla="*/ 1244600 w 1266292"/>
              <a:gd name="connsiteY1" fmla="*/ 1193961 h 2133761"/>
              <a:gd name="connsiteX2" fmla="*/ 1143000 w 1266292"/>
              <a:gd name="connsiteY2" fmla="*/ 457361 h 2133761"/>
              <a:gd name="connsiteX3" fmla="*/ 914400 w 1266292"/>
              <a:gd name="connsiteY3" fmla="*/ 152561 h 2133761"/>
              <a:gd name="connsiteX4" fmla="*/ 495300 w 1266292"/>
              <a:gd name="connsiteY4" fmla="*/ 161 h 2133761"/>
              <a:gd name="connsiteX5" fmla="*/ 0 w 1266292"/>
              <a:gd name="connsiteY5" fmla="*/ 177961 h 2133761"/>
              <a:gd name="connsiteX0" fmla="*/ 723900 w 1169395"/>
              <a:gd name="connsiteY0" fmla="*/ 2133761 h 2133761"/>
              <a:gd name="connsiteX1" fmla="*/ 1117600 w 1169395"/>
              <a:gd name="connsiteY1" fmla="*/ 1613061 h 2133761"/>
              <a:gd name="connsiteX2" fmla="*/ 1143000 w 1169395"/>
              <a:gd name="connsiteY2" fmla="*/ 457361 h 2133761"/>
              <a:gd name="connsiteX3" fmla="*/ 914400 w 1169395"/>
              <a:gd name="connsiteY3" fmla="*/ 152561 h 2133761"/>
              <a:gd name="connsiteX4" fmla="*/ 495300 w 1169395"/>
              <a:gd name="connsiteY4" fmla="*/ 161 h 2133761"/>
              <a:gd name="connsiteX5" fmla="*/ 0 w 1169395"/>
              <a:gd name="connsiteY5" fmla="*/ 177961 h 2133761"/>
              <a:gd name="connsiteX0" fmla="*/ 723900 w 1264930"/>
              <a:gd name="connsiteY0" fmla="*/ 2134086 h 2134086"/>
              <a:gd name="connsiteX1" fmla="*/ 1117600 w 1264930"/>
              <a:gd name="connsiteY1" fmla="*/ 1613386 h 2134086"/>
              <a:gd name="connsiteX2" fmla="*/ 1257300 w 1264930"/>
              <a:gd name="connsiteY2" fmla="*/ 813286 h 2134086"/>
              <a:gd name="connsiteX3" fmla="*/ 914400 w 1264930"/>
              <a:gd name="connsiteY3" fmla="*/ 152886 h 2134086"/>
              <a:gd name="connsiteX4" fmla="*/ 495300 w 1264930"/>
              <a:gd name="connsiteY4" fmla="*/ 486 h 2134086"/>
              <a:gd name="connsiteX5" fmla="*/ 0 w 1264930"/>
              <a:gd name="connsiteY5" fmla="*/ 178286 h 2134086"/>
              <a:gd name="connsiteX0" fmla="*/ 723900 w 1261028"/>
              <a:gd name="connsiteY0" fmla="*/ 2137000 h 2137000"/>
              <a:gd name="connsiteX1" fmla="*/ 1117600 w 1261028"/>
              <a:gd name="connsiteY1" fmla="*/ 1616300 h 2137000"/>
              <a:gd name="connsiteX2" fmla="*/ 1257300 w 1261028"/>
              <a:gd name="connsiteY2" fmla="*/ 816200 h 2137000"/>
              <a:gd name="connsiteX3" fmla="*/ 990600 w 1261028"/>
              <a:gd name="connsiteY3" fmla="*/ 384400 h 2137000"/>
              <a:gd name="connsiteX4" fmla="*/ 495300 w 1261028"/>
              <a:gd name="connsiteY4" fmla="*/ 3400 h 2137000"/>
              <a:gd name="connsiteX5" fmla="*/ 0 w 1261028"/>
              <a:gd name="connsiteY5" fmla="*/ 181200 h 2137000"/>
              <a:gd name="connsiteX0" fmla="*/ 723900 w 1261028"/>
              <a:gd name="connsiteY0" fmla="*/ 1955800 h 1955800"/>
              <a:gd name="connsiteX1" fmla="*/ 1117600 w 1261028"/>
              <a:gd name="connsiteY1" fmla="*/ 1435100 h 1955800"/>
              <a:gd name="connsiteX2" fmla="*/ 1257300 w 1261028"/>
              <a:gd name="connsiteY2" fmla="*/ 635000 h 1955800"/>
              <a:gd name="connsiteX3" fmla="*/ 990600 w 1261028"/>
              <a:gd name="connsiteY3" fmla="*/ 203200 h 1955800"/>
              <a:gd name="connsiteX4" fmla="*/ 508000 w 1261028"/>
              <a:gd name="connsiteY4" fmla="*/ 76200 h 1955800"/>
              <a:gd name="connsiteX5" fmla="*/ 0 w 1261028"/>
              <a:gd name="connsiteY5" fmla="*/ 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1028" h="1955800">
                <a:moveTo>
                  <a:pt x="723900" y="1955800"/>
                </a:moveTo>
                <a:cubicBezTo>
                  <a:pt x="832379" y="1760008"/>
                  <a:pt x="1028700" y="1655233"/>
                  <a:pt x="1117600" y="1435100"/>
                </a:cubicBezTo>
                <a:cubicBezTo>
                  <a:pt x="1206500" y="1214967"/>
                  <a:pt x="1278467" y="840317"/>
                  <a:pt x="1257300" y="635000"/>
                </a:cubicBezTo>
                <a:cubicBezTo>
                  <a:pt x="1236133" y="429683"/>
                  <a:pt x="1115483" y="296333"/>
                  <a:pt x="990600" y="203200"/>
                </a:cubicBezTo>
                <a:cubicBezTo>
                  <a:pt x="865717" y="110067"/>
                  <a:pt x="673100" y="110067"/>
                  <a:pt x="508000" y="76200"/>
                </a:cubicBezTo>
                <a:cubicBezTo>
                  <a:pt x="342900" y="42333"/>
                  <a:pt x="176741" y="19050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1FD9EF9-6874-45E1-97C3-2E89F21821EB}"/>
              </a:ext>
            </a:extLst>
          </p:cNvPr>
          <p:cNvSpPr/>
          <p:nvPr/>
        </p:nvSpPr>
        <p:spPr>
          <a:xfrm>
            <a:off x="6372225" y="5848228"/>
            <a:ext cx="2822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Pr</a:t>
            </a:r>
            <a:r>
              <a:rPr lang="en-US" altLang="ko-KR" b="1" dirty="0"/>
              <a:t>(class)∗</a:t>
            </a:r>
            <a:r>
              <a:rPr lang="en-US" altLang="ko-KR" b="1" dirty="0" err="1"/>
              <a:t>IoU</a:t>
            </a:r>
            <a:r>
              <a:rPr lang="en-US" altLang="ko-KR" b="1" dirty="0"/>
              <a:t>(</a:t>
            </a:r>
            <a:r>
              <a:rPr lang="en-US" altLang="ko-KR" b="1" dirty="0" err="1"/>
              <a:t>pred,truth</a:t>
            </a:r>
            <a:r>
              <a:rPr lang="en-US" altLang="ko-KR" b="1" dirty="0"/>
              <a:t>) </a:t>
            </a:r>
            <a:endParaRPr lang="ko-KR" altLang="en-US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E6C3AB-132C-4285-964E-99247984B1BC}"/>
              </a:ext>
            </a:extLst>
          </p:cNvPr>
          <p:cNvSpPr/>
          <p:nvPr/>
        </p:nvSpPr>
        <p:spPr>
          <a:xfrm>
            <a:off x="6372225" y="5873628"/>
            <a:ext cx="282257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F218F64-19F9-4CE7-8C6B-1C8C44866B49}"/>
              </a:ext>
            </a:extLst>
          </p:cNvPr>
          <p:cNvSpPr/>
          <p:nvPr/>
        </p:nvSpPr>
        <p:spPr>
          <a:xfrm>
            <a:off x="7315071" y="4686300"/>
            <a:ext cx="2489329" cy="3048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25535C0-0E4A-4DFA-80B5-3782E442DE28}"/>
              </a:ext>
            </a:extLst>
          </p:cNvPr>
          <p:cNvSpPr/>
          <p:nvPr/>
        </p:nvSpPr>
        <p:spPr>
          <a:xfrm>
            <a:off x="6959600" y="4991100"/>
            <a:ext cx="952500" cy="863600"/>
          </a:xfrm>
          <a:custGeom>
            <a:avLst/>
            <a:gdLst>
              <a:gd name="connsiteX0" fmla="*/ 0 w 952500"/>
              <a:gd name="connsiteY0" fmla="*/ 863600 h 863600"/>
              <a:gd name="connsiteX1" fmla="*/ 533400 w 952500"/>
              <a:gd name="connsiteY1" fmla="*/ 241300 h 863600"/>
              <a:gd name="connsiteX2" fmla="*/ 952500 w 952500"/>
              <a:gd name="connsiteY2" fmla="*/ 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863600">
                <a:moveTo>
                  <a:pt x="0" y="863600"/>
                </a:moveTo>
                <a:cubicBezTo>
                  <a:pt x="187325" y="624416"/>
                  <a:pt x="374650" y="385233"/>
                  <a:pt x="533400" y="241300"/>
                </a:cubicBezTo>
                <a:cubicBezTo>
                  <a:pt x="692150" y="97367"/>
                  <a:pt x="822325" y="48683"/>
                  <a:pt x="952500" y="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4DBD6B-C03B-4791-9B03-E8618F028834}"/>
              </a:ext>
            </a:extLst>
          </p:cNvPr>
          <p:cNvSpPr/>
          <p:nvPr/>
        </p:nvSpPr>
        <p:spPr>
          <a:xfrm>
            <a:off x="5157209" y="1334919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BF3C6527-0CBD-429C-90F2-B583092263EA}"/>
              </a:ext>
            </a:extLst>
          </p:cNvPr>
          <p:cNvSpPr/>
          <p:nvPr/>
        </p:nvSpPr>
        <p:spPr>
          <a:xfrm>
            <a:off x="5157210" y="1334919"/>
            <a:ext cx="6635988" cy="369332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1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ages.velog.io/images/skhim520/post/68975b45-6bfe-4b01-a53a-05cc11b65c43/image.png">
            <a:extLst>
              <a:ext uri="{FF2B5EF4-FFF2-40B4-BE49-F238E27FC236}">
                <a16:creationId xmlns:a16="http://schemas.microsoft.com/office/drawing/2014/main" id="{4023F3F4-4405-4664-B966-0B834F66B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257"/>
            <a:ext cx="12192000" cy="56308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Network Structure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046A9BF-71C1-497D-B293-D493110A9230}"/>
              </a:ext>
            </a:extLst>
          </p:cNvPr>
          <p:cNvSpPr/>
          <p:nvPr/>
        </p:nvSpPr>
        <p:spPr>
          <a:xfrm rot="5400000">
            <a:off x="452436" y="1042458"/>
            <a:ext cx="133350" cy="8572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D8C6EB83-131C-42F9-B976-8D72A4DBA85B}"/>
              </a:ext>
            </a:extLst>
          </p:cNvPr>
          <p:cNvSpPr/>
          <p:nvPr/>
        </p:nvSpPr>
        <p:spPr>
          <a:xfrm rot="5400000">
            <a:off x="452436" y="1586721"/>
            <a:ext cx="133350" cy="857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2EDF9F-B1CD-4DDB-90AC-3BF89AD7611B}"/>
              </a:ext>
            </a:extLst>
          </p:cNvPr>
          <p:cNvSpPr/>
          <p:nvPr/>
        </p:nvSpPr>
        <p:spPr>
          <a:xfrm>
            <a:off x="638175" y="900654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First 20 </a:t>
            </a:r>
            <a:r>
              <a:rPr lang="en-US" altLang="ko-KR" b="1" dirty="0" err="1"/>
              <a:t>Convolution_Layer</a:t>
            </a:r>
            <a:r>
              <a:rPr lang="en-US" altLang="ko-KR" b="1" dirty="0"/>
              <a:t> : Pretrained with using of ImageNet Data </a:t>
            </a:r>
            <a:endParaRPr lang="ko-KR" altLang="en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9309F2-8120-43C9-B9F7-46C249AA1446}"/>
              </a:ext>
            </a:extLst>
          </p:cNvPr>
          <p:cNvSpPr/>
          <p:nvPr/>
        </p:nvSpPr>
        <p:spPr>
          <a:xfrm>
            <a:off x="638175" y="1464601"/>
            <a:ext cx="102924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Add 4 Convolution Layer after the Pretrained Layer</a:t>
            </a:r>
            <a:endParaRPr lang="ko-KR" altLang="en-US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2380EE-5538-4C1C-A39F-E36DCD40B9A5}"/>
              </a:ext>
            </a:extLst>
          </p:cNvPr>
          <p:cNvGrpSpPr/>
          <p:nvPr/>
        </p:nvGrpSpPr>
        <p:grpSpPr>
          <a:xfrm>
            <a:off x="2136710" y="5551521"/>
            <a:ext cx="6018634" cy="718651"/>
            <a:chOff x="2136710" y="5551521"/>
            <a:chExt cx="6018634" cy="718651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AC04245F-C530-4914-9E01-0E7E6B60826F}"/>
                </a:ext>
              </a:extLst>
            </p:cNvPr>
            <p:cNvSpPr/>
            <p:nvPr/>
          </p:nvSpPr>
          <p:spPr>
            <a:xfrm>
              <a:off x="4600378" y="5561046"/>
              <a:ext cx="2295331" cy="709126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0EEF532-7AE3-479A-8BC9-63784C8D159F}"/>
                </a:ext>
              </a:extLst>
            </p:cNvPr>
            <p:cNvSpPr/>
            <p:nvPr/>
          </p:nvSpPr>
          <p:spPr>
            <a:xfrm>
              <a:off x="7044996" y="5551521"/>
              <a:ext cx="1110348" cy="369332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DB3D757A-C799-4A32-91E8-46998D5FDA3D}"/>
                </a:ext>
              </a:extLst>
            </p:cNvPr>
            <p:cNvSpPr/>
            <p:nvPr/>
          </p:nvSpPr>
          <p:spPr>
            <a:xfrm>
              <a:off x="2136710" y="5561046"/>
              <a:ext cx="2032618" cy="185413"/>
            </a:xfrm>
            <a:prstGeom prst="roundRect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D72C655-5210-45DA-BAAC-FD57C1388F3C}"/>
              </a:ext>
            </a:extLst>
          </p:cNvPr>
          <p:cNvSpPr/>
          <p:nvPr/>
        </p:nvSpPr>
        <p:spPr>
          <a:xfrm>
            <a:off x="8210939" y="5561046"/>
            <a:ext cx="783771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A17330E-2283-4A2E-A76B-359918034540}"/>
              </a:ext>
            </a:extLst>
          </p:cNvPr>
          <p:cNvSpPr/>
          <p:nvPr/>
        </p:nvSpPr>
        <p:spPr>
          <a:xfrm>
            <a:off x="6954611" y="5934987"/>
            <a:ext cx="976604" cy="369332"/>
          </a:xfrm>
          <a:prstGeom prst="round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E6F1C8C4-90D8-4CD8-94D7-EB26C7E3D8F0}"/>
              </a:ext>
            </a:extLst>
          </p:cNvPr>
          <p:cNvSpPr/>
          <p:nvPr/>
        </p:nvSpPr>
        <p:spPr>
          <a:xfrm rot="5400000">
            <a:off x="452435" y="2137613"/>
            <a:ext cx="133350" cy="85725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B345734-C261-44AB-A9EF-5D47C62C2793}"/>
              </a:ext>
            </a:extLst>
          </p:cNvPr>
          <p:cNvSpPr/>
          <p:nvPr/>
        </p:nvSpPr>
        <p:spPr>
          <a:xfrm>
            <a:off x="638175" y="1986189"/>
            <a:ext cx="4977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Add 2 Fully-Connected Layer after the 4 CL</a:t>
            </a:r>
            <a:endParaRPr lang="ko-KR" altLang="en-US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AD950EC-1C3B-495A-A254-98261D7D9605}"/>
              </a:ext>
            </a:extLst>
          </p:cNvPr>
          <p:cNvSpPr/>
          <p:nvPr/>
        </p:nvSpPr>
        <p:spPr>
          <a:xfrm>
            <a:off x="9697673" y="4219662"/>
            <a:ext cx="1702966" cy="105701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D677F48-1CD9-463D-880D-84DDA234C2B3}"/>
              </a:ext>
            </a:extLst>
          </p:cNvPr>
          <p:cNvSpPr/>
          <p:nvPr/>
        </p:nvSpPr>
        <p:spPr>
          <a:xfrm>
            <a:off x="5215932" y="2800944"/>
            <a:ext cx="6635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Final Tensor = S(W)*S(H)*C(2(BB</a:t>
            </a:r>
            <a:r>
              <a:rPr lang="ko-KR" altLang="en-US" b="1" dirty="0"/>
              <a:t>)</a:t>
            </a:r>
            <a:r>
              <a:rPr lang="en-US" altLang="ko-KR" b="1" dirty="0"/>
              <a:t>*5(params)+C(</a:t>
            </a:r>
            <a:r>
              <a:rPr lang="en-US" altLang="ko-KR" b="1" dirty="0" err="1"/>
              <a:t>cls_prob</a:t>
            </a:r>
            <a:r>
              <a:rPr lang="en-US" altLang="ko-KR" b="1" dirty="0"/>
              <a:t>))</a:t>
            </a:r>
            <a:endParaRPr lang="ko-KR" altLang="en-US" b="1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4418BE2-5B4C-48AF-99B1-CC7A1483EDFC}"/>
              </a:ext>
            </a:extLst>
          </p:cNvPr>
          <p:cNvSpPr/>
          <p:nvPr/>
        </p:nvSpPr>
        <p:spPr>
          <a:xfrm>
            <a:off x="5215933" y="2800944"/>
            <a:ext cx="6635988" cy="36933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3AE6FD5-7A88-4638-A6B9-E2DDE69F1926}"/>
              </a:ext>
            </a:extLst>
          </p:cNvPr>
          <p:cNvSpPr/>
          <p:nvPr/>
        </p:nvSpPr>
        <p:spPr>
          <a:xfrm>
            <a:off x="10661271" y="4050551"/>
            <a:ext cx="796955" cy="135962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4ED6F45-0CB6-4F4C-85AF-60FACADAA7F4}"/>
              </a:ext>
            </a:extLst>
          </p:cNvPr>
          <p:cNvCxnSpPr>
            <a:stCxn id="36" idx="0"/>
          </p:cNvCxnSpPr>
          <p:nvPr/>
        </p:nvCxnSpPr>
        <p:spPr>
          <a:xfrm flipV="1">
            <a:off x="11059749" y="3170276"/>
            <a:ext cx="4194" cy="880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9D3B1AC-3883-4EE8-A910-2D391E82443A}"/>
              </a:ext>
            </a:extLst>
          </p:cNvPr>
          <p:cNvSpPr/>
          <p:nvPr/>
        </p:nvSpPr>
        <p:spPr>
          <a:xfrm>
            <a:off x="304801" y="-1404450"/>
            <a:ext cx="118871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개의 </a:t>
            </a:r>
            <a:r>
              <a:rPr lang="en-US" altLang="ko-KR" dirty="0"/>
              <a:t>conv (pretrained)</a:t>
            </a:r>
            <a:r>
              <a:rPr lang="ko-KR" altLang="en-US" dirty="0"/>
              <a:t>를 쓰고</a:t>
            </a:r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conv</a:t>
            </a:r>
            <a:r>
              <a:rPr lang="ko-KR" altLang="en-US" dirty="0"/>
              <a:t>는 마치 </a:t>
            </a:r>
            <a:r>
              <a:rPr lang="en-US" altLang="ko-KR" dirty="0"/>
              <a:t>Inception </a:t>
            </a:r>
            <a:r>
              <a:rPr lang="en-US" altLang="ko-KR" dirty="0" err="1"/>
              <a:t>modul</a:t>
            </a:r>
            <a:r>
              <a:rPr lang="ko-KR" altLang="en-US" dirty="0"/>
              <a:t>을 </a:t>
            </a:r>
            <a:r>
              <a:rPr lang="en-US" altLang="ko-KR" dirty="0" err="1"/>
              <a:t>concat</a:t>
            </a:r>
            <a:r>
              <a:rPr lang="ko-KR" altLang="en-US" dirty="0"/>
              <a:t>하지않고 </a:t>
            </a:r>
            <a:r>
              <a:rPr lang="ko-KR" altLang="en-US" dirty="0" err="1"/>
              <a:t>이어붙인</a:t>
            </a:r>
            <a:r>
              <a:rPr lang="ko-KR" altLang="en-US" dirty="0"/>
              <a:t> 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1x1</a:t>
            </a:r>
            <a:r>
              <a:rPr lang="ko-KR" altLang="en-US" dirty="0"/>
              <a:t>을 </a:t>
            </a:r>
            <a:r>
              <a:rPr lang="ko-KR" altLang="en-US" dirty="0" err="1"/>
              <a:t>쓰는이유는</a:t>
            </a:r>
            <a:r>
              <a:rPr lang="ko-KR" altLang="en-US" dirty="0"/>
              <a:t> 채널변경도 있지만 </a:t>
            </a:r>
            <a:r>
              <a:rPr lang="en-US" altLang="ko-KR" dirty="0"/>
              <a:t>1x1</a:t>
            </a:r>
            <a:r>
              <a:rPr lang="ko-KR" altLang="en-US" dirty="0"/>
              <a:t>을 거치면서 </a:t>
            </a:r>
            <a:r>
              <a:rPr lang="en-US" altLang="ko-KR" dirty="0"/>
              <a:t>parameter</a:t>
            </a:r>
            <a:r>
              <a:rPr lang="ko-KR" altLang="en-US" dirty="0"/>
              <a:t>수를 줄여 </a:t>
            </a:r>
            <a:r>
              <a:rPr lang="ko-KR" altLang="en-US" dirty="0" err="1"/>
              <a:t>연산량을</a:t>
            </a:r>
            <a:r>
              <a:rPr lang="ko-KR" altLang="en-US" dirty="0"/>
              <a:t> </a:t>
            </a:r>
            <a:r>
              <a:rPr lang="ko-KR" altLang="en-US" dirty="0" err="1"/>
              <a:t>낮추기위함</a:t>
            </a:r>
            <a:endParaRPr lang="ko-KR" altLang="en-US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4D302438-4BEA-4779-9238-2963FDEE7233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698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Training(Losses)</a:t>
            </a:r>
          </a:p>
        </p:txBody>
      </p:sp>
      <p:pic>
        <p:nvPicPr>
          <p:cNvPr id="3076" name="Picture 4" descr="https://images.velog.io/images/skhim520/post/24ba6909-769a-42a7-9cf8-f72d5f3ca4f4/image.png">
            <a:extLst>
              <a:ext uri="{FF2B5EF4-FFF2-40B4-BE49-F238E27FC236}">
                <a16:creationId xmlns:a16="http://schemas.microsoft.com/office/drawing/2014/main" id="{7E33F4A2-7567-4598-9850-410297AE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" y="1013132"/>
            <a:ext cx="10004425" cy="536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FC1F75B-6EF9-4012-A6D4-5E700AB6A344}"/>
              </a:ext>
            </a:extLst>
          </p:cNvPr>
          <p:cNvSpPr/>
          <p:nvPr/>
        </p:nvSpPr>
        <p:spPr>
          <a:xfrm>
            <a:off x="2527300" y="1574800"/>
            <a:ext cx="596900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2BDA47F-123F-44CA-BCFB-218218CF77F9}"/>
              </a:ext>
            </a:extLst>
          </p:cNvPr>
          <p:cNvSpPr/>
          <p:nvPr/>
        </p:nvSpPr>
        <p:spPr>
          <a:xfrm>
            <a:off x="3130550" y="1574800"/>
            <a:ext cx="3879852" cy="48260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187A4A9-F040-423B-8B90-6163A22883DF}"/>
              </a:ext>
            </a:extLst>
          </p:cNvPr>
          <p:cNvSpPr/>
          <p:nvPr/>
        </p:nvSpPr>
        <p:spPr>
          <a:xfrm>
            <a:off x="3975100" y="2455630"/>
            <a:ext cx="57531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5AA0EDC-301A-4289-9E2B-B3560221CD89}"/>
              </a:ext>
            </a:extLst>
          </p:cNvPr>
          <p:cNvSpPr/>
          <p:nvPr/>
        </p:nvSpPr>
        <p:spPr>
          <a:xfrm>
            <a:off x="5524500" y="3439350"/>
            <a:ext cx="1841500" cy="68126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BAD30F-7BDE-42F6-99D7-3FACAB75EFF7}"/>
              </a:ext>
            </a:extLst>
          </p:cNvPr>
          <p:cNvSpPr/>
          <p:nvPr/>
        </p:nvSpPr>
        <p:spPr>
          <a:xfrm>
            <a:off x="5213350" y="4470400"/>
            <a:ext cx="78105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C344BD8-7C77-4304-A7C6-17CF62514421}"/>
              </a:ext>
            </a:extLst>
          </p:cNvPr>
          <p:cNvSpPr/>
          <p:nvPr/>
        </p:nvSpPr>
        <p:spPr>
          <a:xfrm>
            <a:off x="5994400" y="4470399"/>
            <a:ext cx="1930400" cy="571499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A2D0E6-C0D9-4B7C-ADD6-F8514D9C4BBB}"/>
              </a:ext>
            </a:extLst>
          </p:cNvPr>
          <p:cNvSpPr/>
          <p:nvPr/>
        </p:nvSpPr>
        <p:spPr>
          <a:xfrm>
            <a:off x="6337300" y="5418650"/>
            <a:ext cx="3505200" cy="778950"/>
          </a:xfrm>
          <a:prstGeom prst="round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61468C-6618-4EFF-90DD-D68666B6D44D}"/>
              </a:ext>
            </a:extLst>
          </p:cNvPr>
          <p:cNvSpPr/>
          <p:nvPr/>
        </p:nvSpPr>
        <p:spPr>
          <a:xfrm>
            <a:off x="4489450" y="814117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 when there is object, 0 when there is no object</a:t>
            </a:r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72F307-D030-4287-8354-E259D90BB621}"/>
              </a:ext>
            </a:extLst>
          </p:cNvPr>
          <p:cNvSpPr/>
          <p:nvPr/>
        </p:nvSpPr>
        <p:spPr>
          <a:xfrm>
            <a:off x="7419702" y="1632479"/>
            <a:ext cx="4417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Location(</a:t>
            </a:r>
            <a:r>
              <a:rPr lang="en-US" altLang="ko-KR" b="1" dirty="0" err="1"/>
              <a:t>w,h</a:t>
            </a:r>
            <a:r>
              <a:rPr lang="en-US" altLang="ko-KR" b="1" dirty="0"/>
              <a:t>) when there is object</a:t>
            </a:r>
            <a:endParaRPr lang="ko-KR" altLang="en-US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7AF57A-7382-4826-9A80-E91DFF99583F}"/>
              </a:ext>
            </a:extLst>
          </p:cNvPr>
          <p:cNvSpPr/>
          <p:nvPr/>
        </p:nvSpPr>
        <p:spPr>
          <a:xfrm>
            <a:off x="10193944" y="2334599"/>
            <a:ext cx="1716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size(</a:t>
            </a:r>
            <a:r>
              <a:rPr lang="en-US" altLang="ko-KR" b="1" dirty="0" err="1"/>
              <a:t>w,h</a:t>
            </a:r>
            <a:r>
              <a:rPr lang="en-US" altLang="ko-KR" b="1" dirty="0"/>
              <a:t>)</a:t>
            </a:r>
          </a:p>
          <a:p>
            <a:r>
              <a:rPr lang="en-US" altLang="ko-KR" b="1" dirty="0"/>
              <a:t>When there is object</a:t>
            </a:r>
            <a:endParaRPr lang="ko-KR" altLang="en-US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14A5F4-F8CF-4FE5-B5FA-74F22F02247D}"/>
              </a:ext>
            </a:extLst>
          </p:cNvPr>
          <p:cNvSpPr/>
          <p:nvPr/>
        </p:nvSpPr>
        <p:spPr>
          <a:xfrm>
            <a:off x="7549522" y="3488791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 object</a:t>
            </a:r>
            <a:endParaRPr lang="ko-KR" altLang="en-US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FF9EF7-B691-4ED8-B38E-425F390EF9D5}"/>
              </a:ext>
            </a:extLst>
          </p:cNvPr>
          <p:cNvSpPr/>
          <p:nvPr/>
        </p:nvSpPr>
        <p:spPr>
          <a:xfrm>
            <a:off x="5892800" y="4097358"/>
            <a:ext cx="5619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0 when there is object, 1 when there is no object</a:t>
            </a:r>
            <a:endParaRPr lang="ko-KR" altLang="en-US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F12EA02-E7AA-4EFC-8466-A69930FD953E}"/>
              </a:ext>
            </a:extLst>
          </p:cNvPr>
          <p:cNvSpPr/>
          <p:nvPr/>
        </p:nvSpPr>
        <p:spPr>
          <a:xfrm>
            <a:off x="8089900" y="4559045"/>
            <a:ext cx="4158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when there isn’t object</a:t>
            </a:r>
            <a:endParaRPr lang="ko-KR" altLang="en-US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C144B6-67CA-4C8C-83BF-2512F509C60A}"/>
              </a:ext>
            </a:extLst>
          </p:cNvPr>
          <p:cNvSpPr/>
          <p:nvPr/>
        </p:nvSpPr>
        <p:spPr>
          <a:xfrm>
            <a:off x="7424398" y="6341632"/>
            <a:ext cx="4711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</a:t>
            </a:r>
            <a:r>
              <a:rPr lang="en-US" altLang="ko-KR" b="1" dirty="0" err="1"/>
              <a:t>probabilitiese</a:t>
            </a:r>
            <a:r>
              <a:rPr lang="en-US" altLang="ko-KR" b="1" dirty="0"/>
              <a:t> when there is object</a:t>
            </a:r>
            <a:endParaRPr lang="ko-KR" altLang="en-US" b="1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092B812-C61B-4049-BB8C-17F3A323BC0E}"/>
              </a:ext>
            </a:extLst>
          </p:cNvPr>
          <p:cNvCxnSpPr>
            <a:cxnSpLocks/>
            <a:stCxn id="5" idx="0"/>
            <a:endCxn id="18" idx="1"/>
          </p:cNvCxnSpPr>
          <p:nvPr/>
        </p:nvCxnSpPr>
        <p:spPr>
          <a:xfrm rot="5400000" flipH="1" flipV="1">
            <a:off x="3369592" y="454942"/>
            <a:ext cx="576017" cy="16637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DEADAD3-EA8D-4C0E-B5BA-318A3EAE1874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7010402" y="1816100"/>
            <a:ext cx="409300" cy="10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3BBF7919-3FCD-480C-B163-E98660E27DF3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9728200" y="2796264"/>
            <a:ext cx="4657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8EED444-057D-4E4D-B328-91FC7B9D83BE}"/>
              </a:ext>
            </a:extLst>
          </p:cNvPr>
          <p:cNvCxnSpPr>
            <a:cxnSpLocks/>
          </p:cNvCxnSpPr>
          <p:nvPr/>
        </p:nvCxnSpPr>
        <p:spPr>
          <a:xfrm flipV="1">
            <a:off x="7366000" y="3673458"/>
            <a:ext cx="183522" cy="74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127E1679-56D7-4A2F-A58E-7E1575AF9632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5688349" y="4197550"/>
            <a:ext cx="188376" cy="35732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DF03CA0-443C-4C3D-8195-FE3C1C091020}"/>
              </a:ext>
            </a:extLst>
          </p:cNvPr>
          <p:cNvCxnSpPr>
            <a:cxnSpLocks/>
          </p:cNvCxnSpPr>
          <p:nvPr/>
        </p:nvCxnSpPr>
        <p:spPr>
          <a:xfrm flipV="1">
            <a:off x="7921978" y="4762582"/>
            <a:ext cx="199044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72238E73-5FF3-4461-9F3C-D7C21D6AB4D7}"/>
              </a:ext>
            </a:extLst>
          </p:cNvPr>
          <p:cNvCxnSpPr>
            <a:cxnSpLocks/>
          </p:cNvCxnSpPr>
          <p:nvPr/>
        </p:nvCxnSpPr>
        <p:spPr>
          <a:xfrm>
            <a:off x="9842500" y="5752825"/>
            <a:ext cx="1033240" cy="476668"/>
          </a:xfrm>
          <a:prstGeom prst="bentConnector3">
            <a:avLst>
              <a:gd name="adj1" fmla="val 10039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294B19-C909-4194-BF26-717D49224F88}"/>
              </a:ext>
            </a:extLst>
          </p:cNvPr>
          <p:cNvSpPr/>
          <p:nvPr/>
        </p:nvSpPr>
        <p:spPr>
          <a:xfrm>
            <a:off x="248899" y="-5425080"/>
            <a:ext cx="118871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1st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x</a:t>
            </a:r>
            <a:r>
              <a:rPr lang="ko-KR" altLang="en-US" dirty="0"/>
              <a:t>, </a:t>
            </a:r>
            <a:r>
              <a:rPr lang="ko-KR" altLang="en-US" dirty="0" err="1"/>
              <a:t>y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x</a:t>
            </a:r>
            <a:r>
              <a:rPr lang="ko-KR" altLang="en-US" dirty="0"/>
              <a:t> and </a:t>
            </a:r>
            <a:r>
              <a:rPr lang="ko-KR" altLang="en-US" dirty="0" err="1"/>
              <a:t>y</a:t>
            </a:r>
            <a:r>
              <a:rPr lang="ko-KR" altLang="en-US" dirty="0"/>
              <a:t> </a:t>
            </a:r>
            <a:r>
              <a:rPr lang="ko-KR" altLang="en-US" dirty="0" err="1"/>
              <a:t>coordinates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parametrized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be</a:t>
            </a:r>
            <a:r>
              <a:rPr lang="ko-KR" altLang="en-US" dirty="0"/>
              <a:t> </a:t>
            </a:r>
            <a:r>
              <a:rPr lang="ko-KR" altLang="en-US" dirty="0" err="1"/>
              <a:t>offsets</a:t>
            </a:r>
            <a:r>
              <a:rPr lang="ko-KR" altLang="en-US" dirty="0"/>
              <a:t> of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particular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</a:t>
            </a:r>
            <a:r>
              <a:rPr lang="ko-KR" altLang="en-US" dirty="0"/>
              <a:t> </a:t>
            </a:r>
            <a:r>
              <a:rPr lang="ko-KR" altLang="en-US" dirty="0" err="1"/>
              <a:t>location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also</a:t>
            </a:r>
            <a:r>
              <a:rPr lang="ko-KR" altLang="en-US" dirty="0"/>
              <a:t> </a:t>
            </a:r>
            <a:r>
              <a:rPr lang="ko-KR" altLang="en-US" dirty="0" err="1"/>
              <a:t>bounded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And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sum</a:t>
            </a:r>
            <a:r>
              <a:rPr lang="ko-KR" altLang="en-US" dirty="0"/>
              <a:t> of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(SSE)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2nd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w</a:t>
            </a:r>
            <a:r>
              <a:rPr lang="ko-KR" altLang="en-US" dirty="0"/>
              <a:t>, </a:t>
            </a:r>
            <a:r>
              <a:rPr lang="ko-KR" altLang="en-US" dirty="0" err="1"/>
              <a:t>h</a:t>
            </a:r>
            <a:r>
              <a:rPr lang="ko-KR" altLang="en-US" dirty="0"/>
              <a:t>): The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normalized</a:t>
            </a:r>
            <a:r>
              <a:rPr lang="ko-KR" altLang="en-US" dirty="0"/>
              <a:t> </a:t>
            </a:r>
            <a:r>
              <a:rPr lang="ko-KR" altLang="en-US" dirty="0" err="1"/>
              <a:t>by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so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they</a:t>
            </a:r>
            <a:r>
              <a:rPr lang="ko-KR" altLang="en-US" dirty="0"/>
              <a:t> </a:t>
            </a:r>
            <a:r>
              <a:rPr lang="ko-KR" altLang="en-US" dirty="0" err="1"/>
              <a:t>fall</a:t>
            </a:r>
            <a:r>
              <a:rPr lang="ko-KR" altLang="en-US" dirty="0"/>
              <a:t> </a:t>
            </a:r>
            <a:r>
              <a:rPr lang="ko-KR" altLang="en-US" dirty="0" err="1"/>
              <a:t>between</a:t>
            </a:r>
            <a:r>
              <a:rPr lang="ko-KR" altLang="en-US" dirty="0"/>
              <a:t> 0 and 1. SSE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estimated</a:t>
            </a:r>
            <a:r>
              <a:rPr lang="ko-KR" altLang="en-US" dirty="0"/>
              <a:t> </a:t>
            </a:r>
            <a:r>
              <a:rPr lang="ko-KR" altLang="en-US" dirty="0" err="1"/>
              <a:t>only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Since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deviations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large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matter</a:t>
            </a:r>
            <a:r>
              <a:rPr lang="ko-KR" altLang="en-US" dirty="0"/>
              <a:t> </a:t>
            </a:r>
            <a:r>
              <a:rPr lang="ko-KR" altLang="en-US" dirty="0" err="1"/>
              <a:t>less</a:t>
            </a:r>
            <a:r>
              <a:rPr lang="ko-KR" altLang="en-US" dirty="0"/>
              <a:t> </a:t>
            </a:r>
            <a:r>
              <a:rPr lang="ko-KR" altLang="en-US" dirty="0" err="1"/>
              <a:t>than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small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. </a:t>
            </a:r>
            <a:r>
              <a:rPr lang="ko-KR" altLang="en-US" dirty="0" err="1"/>
              <a:t>square</a:t>
            </a:r>
            <a:r>
              <a:rPr lang="ko-KR" altLang="en-US" dirty="0"/>
              <a:t> </a:t>
            </a:r>
            <a:r>
              <a:rPr lang="ko-KR" altLang="en-US" dirty="0" err="1"/>
              <a:t>root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</a:t>
            </a:r>
            <a:r>
              <a:rPr lang="ko-KR" altLang="en-US" dirty="0" err="1"/>
              <a:t>w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h</a:t>
            </a:r>
            <a:r>
              <a:rPr lang="ko-KR" altLang="en-US" dirty="0"/>
              <a:t> </a:t>
            </a:r>
            <a:r>
              <a:rPr lang="ko-KR" altLang="en-US" dirty="0" err="1"/>
              <a:t>instead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width</a:t>
            </a:r>
            <a:r>
              <a:rPr lang="ko-KR" altLang="en-US" dirty="0"/>
              <a:t> and </a:t>
            </a:r>
            <a:r>
              <a:rPr lang="ko-KR" altLang="en-US" dirty="0" err="1"/>
              <a:t>height</a:t>
            </a:r>
            <a:r>
              <a:rPr lang="ko-KR" altLang="en-US" dirty="0"/>
              <a:t> </a:t>
            </a:r>
            <a:r>
              <a:rPr lang="ko-KR" altLang="en-US" dirty="0" err="1"/>
              <a:t>directly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partially</a:t>
            </a:r>
            <a:r>
              <a:rPr lang="ko-KR" altLang="en-US" dirty="0"/>
              <a:t> </a:t>
            </a:r>
            <a:r>
              <a:rPr lang="ko-KR" altLang="en-US" dirty="0" err="1"/>
              <a:t>address</a:t>
            </a:r>
            <a:r>
              <a:rPr lang="ko-KR" altLang="en-US" dirty="0"/>
              <a:t>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problem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3rd </a:t>
            </a:r>
            <a:r>
              <a:rPr lang="ko-KR" altLang="en-US" dirty="0" err="1"/>
              <a:t>term</a:t>
            </a:r>
            <a:r>
              <a:rPr lang="ko-KR" altLang="en-US" dirty="0"/>
              <a:t> and 4th </a:t>
            </a:r>
            <a:r>
              <a:rPr lang="ko-KR" altLang="en-US" dirty="0" err="1"/>
              <a:t>term</a:t>
            </a:r>
            <a:r>
              <a:rPr lang="ko-KR" altLang="en-US" dirty="0"/>
              <a:t> (The </a:t>
            </a:r>
            <a:r>
              <a:rPr lang="ko-KR" altLang="en-US" dirty="0" err="1"/>
              <a:t>confidence</a:t>
            </a:r>
            <a:r>
              <a:rPr lang="ko-KR" altLang="en-US" dirty="0"/>
              <a:t>) (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the</a:t>
            </a:r>
            <a:r>
              <a:rPr lang="ko-KR" altLang="en-US" dirty="0"/>
              <a:t> IOU </a:t>
            </a:r>
            <a:r>
              <a:rPr lang="ko-KR" altLang="en-US" dirty="0" err="1"/>
              <a:t>between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predicted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and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):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every</a:t>
            </a:r>
            <a:r>
              <a:rPr lang="ko-KR" altLang="en-US" dirty="0"/>
              <a:t> </a:t>
            </a:r>
            <a:r>
              <a:rPr lang="ko-KR" altLang="en-US" dirty="0" err="1"/>
              <a:t>image</a:t>
            </a:r>
            <a:r>
              <a:rPr lang="ko-KR" altLang="en-US" dirty="0"/>
              <a:t> </a:t>
            </a:r>
            <a:r>
              <a:rPr lang="ko-KR" altLang="en-US" dirty="0" err="1"/>
              <a:t>many</a:t>
            </a:r>
            <a:r>
              <a:rPr lang="ko-KR" altLang="en-US" dirty="0"/>
              <a:t> </a:t>
            </a:r>
            <a:r>
              <a:rPr lang="ko-KR" altLang="en-US" dirty="0" err="1"/>
              <a:t>grid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any</a:t>
            </a:r>
            <a:r>
              <a:rPr lang="ko-KR" altLang="en-US" dirty="0"/>
              <a:t> </a:t>
            </a:r>
            <a:r>
              <a:rPr lang="ko-KR" altLang="en-US" dirty="0" err="1"/>
              <a:t>object</a:t>
            </a:r>
            <a:r>
              <a:rPr lang="ko-KR" altLang="en-US" dirty="0"/>
              <a:t>.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pushes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“</a:t>
            </a:r>
            <a:r>
              <a:rPr lang="ko-KR" altLang="en-US" dirty="0" err="1"/>
              <a:t>confidence</a:t>
            </a:r>
            <a:r>
              <a:rPr lang="ko-KR" altLang="en-US" dirty="0"/>
              <a:t>” </a:t>
            </a:r>
            <a:r>
              <a:rPr lang="ko-KR" altLang="en-US" dirty="0" err="1"/>
              <a:t>scores</a:t>
            </a:r>
            <a:r>
              <a:rPr lang="ko-KR" altLang="en-US" dirty="0"/>
              <a:t> of </a:t>
            </a:r>
            <a:r>
              <a:rPr lang="ko-KR" altLang="en-US" dirty="0" err="1"/>
              <a:t>those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towards</a:t>
            </a:r>
            <a:r>
              <a:rPr lang="ko-KR" altLang="en-US" dirty="0"/>
              <a:t> </a:t>
            </a:r>
            <a:r>
              <a:rPr lang="ko-KR" altLang="en-US" dirty="0" err="1"/>
              <a:t>zero</a:t>
            </a:r>
            <a:r>
              <a:rPr lang="ko-KR" altLang="en-US" dirty="0"/>
              <a:t>, </a:t>
            </a:r>
            <a:r>
              <a:rPr lang="ko-KR" altLang="en-US" dirty="0" err="1"/>
              <a:t>often</a:t>
            </a:r>
            <a:r>
              <a:rPr lang="ko-KR" altLang="en-US" dirty="0"/>
              <a:t> </a:t>
            </a:r>
            <a:r>
              <a:rPr lang="ko-KR" altLang="en-US" dirty="0" err="1"/>
              <a:t>overpowering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gradient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cells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and </a:t>
            </a:r>
            <a:r>
              <a:rPr lang="ko-KR" altLang="en-US" dirty="0" err="1"/>
              <a:t>makes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 </a:t>
            </a:r>
            <a:r>
              <a:rPr lang="ko-KR" altLang="en-US" dirty="0" err="1"/>
              <a:t>unstable</a:t>
            </a:r>
            <a:r>
              <a:rPr lang="ko-KR" altLang="en-US" dirty="0"/>
              <a:t>. </a:t>
            </a:r>
            <a:r>
              <a:rPr lang="ko-KR" altLang="en-US" dirty="0" err="1"/>
              <a:t>Thus</a:t>
            </a:r>
            <a:r>
              <a:rPr lang="ko-KR" altLang="en-US" dirty="0"/>
              <a:t>,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confidence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boxes</a:t>
            </a:r>
            <a:r>
              <a:rPr lang="ko-KR" altLang="en-US" dirty="0"/>
              <a:t> </a:t>
            </a:r>
            <a:r>
              <a:rPr lang="ko-KR" altLang="en-US" dirty="0" err="1"/>
              <a:t>that</a:t>
            </a:r>
            <a:r>
              <a:rPr lang="ko-KR" altLang="en-US" dirty="0"/>
              <a:t> </a:t>
            </a:r>
            <a:r>
              <a:rPr lang="ko-KR" altLang="en-US" dirty="0" err="1"/>
              <a:t>don’t</a:t>
            </a:r>
            <a:r>
              <a:rPr lang="ko-KR" altLang="en-US" dirty="0"/>
              <a:t> </a:t>
            </a:r>
            <a:r>
              <a:rPr lang="ko-KR" altLang="en-US" dirty="0" err="1"/>
              <a:t>contain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,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decreased</a:t>
            </a:r>
            <a:r>
              <a:rPr lang="ko-KR" altLang="en-US" dirty="0"/>
              <a:t>, </a:t>
            </a:r>
            <a:r>
              <a:rPr lang="ko-KR" altLang="en-US" dirty="0" err="1"/>
              <a:t>i.e</a:t>
            </a:r>
            <a:r>
              <a:rPr lang="ko-KR" altLang="en-US" dirty="0"/>
              <a:t>. </a:t>
            </a:r>
            <a:r>
              <a:rPr lang="ko-KR" altLang="en-US" dirty="0" err="1"/>
              <a:t>λnoobj</a:t>
            </a:r>
            <a:r>
              <a:rPr lang="ko-KR" altLang="en-US" dirty="0"/>
              <a:t>=0.5.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5th </a:t>
            </a:r>
            <a:r>
              <a:rPr lang="ko-KR" altLang="en-US" dirty="0" err="1"/>
              <a:t>term</a:t>
            </a:r>
            <a:r>
              <a:rPr lang="ko-KR" altLang="en-US" dirty="0"/>
              <a:t> (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): SSE of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probabilities</a:t>
            </a:r>
            <a:r>
              <a:rPr lang="ko-KR" altLang="en-US" dirty="0"/>
              <a:t> </a:t>
            </a:r>
            <a:r>
              <a:rPr lang="ko-KR" altLang="en-US" dirty="0" err="1"/>
              <a:t>when</a:t>
            </a:r>
            <a:r>
              <a:rPr lang="ko-KR" altLang="en-US" dirty="0"/>
              <a:t> </a:t>
            </a:r>
            <a:r>
              <a:rPr lang="ko-KR" altLang="en-US" dirty="0" err="1"/>
              <a:t>there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objects</a:t>
            </a:r>
            <a:r>
              <a:rPr lang="ko-KR" altLang="en-US" dirty="0"/>
              <a:t>.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 err="1"/>
              <a:t>λcoord</a:t>
            </a:r>
            <a:r>
              <a:rPr lang="ko-KR" altLang="en-US" dirty="0"/>
              <a:t>: </a:t>
            </a:r>
            <a:r>
              <a:rPr lang="ko-KR" altLang="en-US" dirty="0" err="1"/>
              <a:t>Due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same</a:t>
            </a:r>
            <a:r>
              <a:rPr lang="ko-KR" altLang="en-US" dirty="0"/>
              <a:t> </a:t>
            </a:r>
            <a:r>
              <a:rPr lang="ko-KR" altLang="en-US" dirty="0" err="1"/>
              <a:t>reason</a:t>
            </a:r>
            <a:r>
              <a:rPr lang="ko-KR" altLang="en-US" dirty="0"/>
              <a:t> </a:t>
            </a:r>
            <a:r>
              <a:rPr lang="ko-KR" altLang="en-US" dirty="0" err="1"/>
              <a:t>mentioned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3rd and 4th </a:t>
            </a:r>
            <a:r>
              <a:rPr lang="ko-KR" altLang="en-US" dirty="0" err="1"/>
              <a:t>terms</a:t>
            </a:r>
            <a:r>
              <a:rPr lang="ko-KR" altLang="en-US" dirty="0"/>
              <a:t>, </a:t>
            </a:r>
            <a:r>
              <a:rPr lang="ko-KR" altLang="en-US" dirty="0" err="1"/>
              <a:t>λcoord</a:t>
            </a:r>
            <a:r>
              <a:rPr lang="ko-KR" altLang="en-US" dirty="0"/>
              <a:t> = 5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increase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loss</a:t>
            </a:r>
            <a:r>
              <a:rPr lang="ko-KR" altLang="en-US" dirty="0"/>
              <a:t>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bounding</a:t>
            </a:r>
            <a:r>
              <a:rPr lang="ko-KR" altLang="en-US" dirty="0"/>
              <a:t> </a:t>
            </a:r>
            <a:r>
              <a:rPr lang="ko-KR" altLang="en-US" dirty="0" err="1"/>
              <a:t>box</a:t>
            </a:r>
            <a:r>
              <a:rPr lang="ko-KR" altLang="en-US" dirty="0"/>
              <a:t> </a:t>
            </a:r>
            <a:r>
              <a:rPr lang="ko-KR" altLang="en-US" dirty="0" err="1"/>
              <a:t>coordinate</a:t>
            </a:r>
            <a:r>
              <a:rPr lang="ko-KR" altLang="en-US" dirty="0"/>
              <a:t> </a:t>
            </a:r>
            <a:r>
              <a:rPr lang="ko-KR" altLang="en-US" dirty="0" err="1"/>
              <a:t>predictions</a:t>
            </a:r>
            <a:r>
              <a:rPr lang="ko-KR" altLang="en-US" dirty="0"/>
              <a:t>.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27FBD9-5F57-4B0B-A54B-BDAD012C69D7}"/>
              </a:ext>
            </a:extLst>
          </p:cNvPr>
          <p:cNvSpPr/>
          <p:nvPr/>
        </p:nvSpPr>
        <p:spPr>
          <a:xfrm>
            <a:off x="1073619" y="5954772"/>
            <a:ext cx="3009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/>
              <a:t>Pr</a:t>
            </a:r>
            <a:r>
              <a:rPr lang="ko-KR" altLang="en-US" b="1" dirty="0"/>
              <a:t>(</a:t>
            </a:r>
            <a:r>
              <a:rPr lang="ko-KR" altLang="en-US" b="1" dirty="0" err="1"/>
              <a:t>object</a:t>
            </a:r>
            <a:r>
              <a:rPr lang="ko-KR" altLang="en-US" b="1" dirty="0"/>
              <a:t>)∗IOU(</a:t>
            </a:r>
            <a:r>
              <a:rPr lang="ko-KR" altLang="en-US" b="1" dirty="0" err="1"/>
              <a:t>pred,truth</a:t>
            </a:r>
            <a:r>
              <a:rPr lang="ko-KR" altLang="en-US" b="1" dirty="0"/>
              <a:t>)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FD1E959-1715-49AB-92F0-EB8208778C86}"/>
              </a:ext>
            </a:extLst>
          </p:cNvPr>
          <p:cNvSpPr/>
          <p:nvPr/>
        </p:nvSpPr>
        <p:spPr>
          <a:xfrm>
            <a:off x="1086577" y="5954772"/>
            <a:ext cx="300990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83859DF4-0F7E-4711-B451-32F82F72B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577" y="5348929"/>
            <a:ext cx="1438275" cy="59055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65A37576-49F3-45C5-8B81-06DC23F3FAF4}"/>
              </a:ext>
            </a:extLst>
          </p:cNvPr>
          <p:cNvSpPr/>
          <p:nvPr/>
        </p:nvSpPr>
        <p:spPr>
          <a:xfrm>
            <a:off x="2464983" y="5430334"/>
            <a:ext cx="290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=</a:t>
            </a:r>
            <a:endParaRPr lang="ko-KR" altLang="en-US" b="1" dirty="0"/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D9CF1B50-2407-4385-9C3B-9D273B1874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3964" y="2267445"/>
            <a:ext cx="2737899" cy="2206626"/>
          </a:xfrm>
          <a:prstGeom prst="bentConnector3">
            <a:avLst>
              <a:gd name="adj1" fmla="val 10036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FF21ED-3124-479E-85BE-29E565D15A29}"/>
              </a:ext>
            </a:extLst>
          </p:cNvPr>
          <p:cNvSpPr/>
          <p:nvPr/>
        </p:nvSpPr>
        <p:spPr>
          <a:xfrm>
            <a:off x="605428" y="4381628"/>
            <a:ext cx="654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10:1</a:t>
            </a:r>
            <a:endParaRPr lang="ko-KR" altLang="en-US" b="1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4193408" y="1249298"/>
            <a:ext cx="1454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Center Loss</a:t>
            </a:r>
            <a:endParaRPr lang="ko-KR" altLang="en-US" b="1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9E6A8C3-6507-4038-B4ED-91C6C19C9615}"/>
              </a:ext>
            </a:extLst>
          </p:cNvPr>
          <p:cNvSpPr/>
          <p:nvPr/>
        </p:nvSpPr>
        <p:spPr>
          <a:xfrm>
            <a:off x="5961199" y="2112656"/>
            <a:ext cx="2206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Width,Height</a:t>
            </a:r>
            <a:r>
              <a:rPr lang="en-US" altLang="ko-KR" b="1" dirty="0"/>
              <a:t> Loss</a:t>
            </a:r>
            <a:endParaRPr lang="ko-KR" altLang="en-US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41ABDA0-832F-4383-A674-9B15A252EC10}"/>
              </a:ext>
            </a:extLst>
          </p:cNvPr>
          <p:cNvSpPr/>
          <p:nvPr/>
        </p:nvSpPr>
        <p:spPr>
          <a:xfrm>
            <a:off x="5470252" y="3101323"/>
            <a:ext cx="196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Confidence Loss</a:t>
            </a:r>
            <a:endParaRPr lang="ko-KR" altLang="en-US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C91347B-86B8-4A43-B229-D1863668BCAF}"/>
              </a:ext>
            </a:extLst>
          </p:cNvPr>
          <p:cNvSpPr/>
          <p:nvPr/>
        </p:nvSpPr>
        <p:spPr>
          <a:xfrm>
            <a:off x="6747078" y="5112558"/>
            <a:ext cx="25632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Class Probability Loss</a:t>
            </a:r>
            <a:endParaRPr lang="ko-KR" altLang="en-US" b="1" dirty="0"/>
          </a:p>
        </p:txBody>
      </p:sp>
      <p:sp>
        <p:nvSpPr>
          <p:cNvPr id="38" name="제목 1">
            <a:extLst>
              <a:ext uri="{FF2B5EF4-FFF2-40B4-BE49-F238E27FC236}">
                <a16:creationId xmlns:a16="http://schemas.microsoft.com/office/drawing/2014/main" id="{60C5ED5A-BA41-4E51-AFF4-A86FB5C6747E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005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YOLO_V1 : Inference, Limitations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7F60F-641C-4FAD-96A3-F2629569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4" y="962332"/>
            <a:ext cx="7553325" cy="2757488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58614377-4FC3-4B3F-84B1-B686569329F0}"/>
              </a:ext>
            </a:extLst>
          </p:cNvPr>
          <p:cNvSpPr/>
          <p:nvPr/>
        </p:nvSpPr>
        <p:spPr>
          <a:xfrm>
            <a:off x="6686550" y="2066925"/>
            <a:ext cx="180975" cy="247650"/>
          </a:xfrm>
          <a:prstGeom prst="ellipse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689B55-3C2A-4EC4-BFA4-3D1A9610FFC8}"/>
              </a:ext>
            </a:extLst>
          </p:cNvPr>
          <p:cNvSpPr/>
          <p:nvPr/>
        </p:nvSpPr>
        <p:spPr>
          <a:xfrm>
            <a:off x="4110036" y="1276657"/>
            <a:ext cx="238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S(</a:t>
            </a:r>
            <a:r>
              <a:rPr lang="en-US" altLang="ko-KR" sz="1400" b="1" dirty="0" err="1"/>
              <a:t>W_grid</a:t>
            </a:r>
            <a:r>
              <a:rPr lang="en-US" altLang="ko-KR" sz="1400" b="1" dirty="0"/>
              <a:t>)*S(</a:t>
            </a:r>
            <a:r>
              <a:rPr lang="en-US" altLang="ko-KR" sz="1400" b="1" dirty="0" err="1"/>
              <a:t>H_grid</a:t>
            </a:r>
            <a:r>
              <a:rPr lang="en-US" altLang="ko-KR" sz="1400" b="1" dirty="0"/>
              <a:t>)*2(BB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5510421-29A7-4F27-B89E-172E4C8580F0}"/>
              </a:ext>
            </a:extLst>
          </p:cNvPr>
          <p:cNvSpPr/>
          <p:nvPr/>
        </p:nvSpPr>
        <p:spPr>
          <a:xfrm>
            <a:off x="6096000" y="1609725"/>
            <a:ext cx="609600" cy="552450"/>
          </a:xfrm>
          <a:custGeom>
            <a:avLst/>
            <a:gdLst>
              <a:gd name="connsiteX0" fmla="*/ 0 w 609600"/>
              <a:gd name="connsiteY0" fmla="*/ 0 h 552450"/>
              <a:gd name="connsiteX1" fmla="*/ 247650 w 609600"/>
              <a:gd name="connsiteY1" fmla="*/ 419100 h 552450"/>
              <a:gd name="connsiteX2" fmla="*/ 609600 w 60960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552450">
                <a:moveTo>
                  <a:pt x="0" y="0"/>
                </a:moveTo>
                <a:cubicBezTo>
                  <a:pt x="73025" y="163512"/>
                  <a:pt x="146050" y="327025"/>
                  <a:pt x="247650" y="419100"/>
                </a:cubicBezTo>
                <a:cubicBezTo>
                  <a:pt x="349250" y="511175"/>
                  <a:pt x="479425" y="531812"/>
                  <a:pt x="609600" y="55245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AF13D2E-D1D8-4409-B634-DD9562324C1B}"/>
              </a:ext>
            </a:extLst>
          </p:cNvPr>
          <p:cNvSpPr/>
          <p:nvPr/>
        </p:nvSpPr>
        <p:spPr>
          <a:xfrm>
            <a:off x="3048000" y="23129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8DBDF31D-EA05-4E82-9E23-B268EC79F2E4}"/>
              </a:ext>
            </a:extLst>
          </p:cNvPr>
          <p:cNvSpPr txBox="1">
            <a:spLocks/>
          </p:cNvSpPr>
          <p:nvPr/>
        </p:nvSpPr>
        <p:spPr>
          <a:xfrm>
            <a:off x="7302371" y="2437361"/>
            <a:ext cx="4576432" cy="25672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AutoNum type="arabicParenR"/>
            </a:pP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81D7382-47ED-4B79-95C1-1F0E9153D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0AB68D-97BA-48D3-8227-DE16161A3A70}"/>
              </a:ext>
            </a:extLst>
          </p:cNvPr>
          <p:cNvSpPr/>
          <p:nvPr/>
        </p:nvSpPr>
        <p:spPr>
          <a:xfrm>
            <a:off x="7850369" y="1574274"/>
            <a:ext cx="4130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Extract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(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W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*2</a:t>
            </a: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)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ounding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B</a:t>
            </a:r>
            <a:r>
              <a:rPr lang="en-US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oxe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s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for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each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grid</a:t>
            </a:r>
            <a:r>
              <a:rPr lang="ko-KR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 </a:t>
            </a:r>
            <a:r>
              <a:rPr lang="ko-KR" altLang="ko-KR" b="1" dirty="0" err="1">
                <a:solidFill>
                  <a:srgbClr val="202124"/>
                </a:solidFill>
                <a:latin typeface="Arial Unicode MS"/>
                <a:ea typeface="inherit"/>
              </a:rPr>
              <a:t>cell</a:t>
            </a: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</a:endParaRP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b="1" dirty="0">
                <a:latin typeface="Arial" panose="020B0604020202020204" pitchFamily="34" charset="0"/>
              </a:rPr>
              <a:t>NMS for each BB based on class specific confidence score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489A6A-BCFF-449A-81C0-CB2B785C69F8}"/>
              </a:ext>
            </a:extLst>
          </p:cNvPr>
          <p:cNvSpPr/>
          <p:nvPr/>
        </p:nvSpPr>
        <p:spPr>
          <a:xfrm>
            <a:off x="885393" y="4086790"/>
            <a:ext cx="1042121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Arial Unicode MS"/>
                <a:ea typeface="inherit"/>
              </a:rPr>
              <a:t>Limitations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1. Get 2 predicted bounding boxes from each grid cell, and you can only have one class, so it doesn't detect close small objects very well.</a:t>
            </a: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ko-KR" b="1" dirty="0">
              <a:solidFill>
                <a:srgbClr val="202124"/>
              </a:solidFill>
              <a:latin typeface="Arial Unicode MS"/>
              <a:ea typeface="inherit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202124"/>
                </a:solidFill>
                <a:latin typeface="Arial Unicode MS"/>
                <a:ea typeface="inherit"/>
              </a:rPr>
              <a:t>2. Sometimes the localization is not accurate because the small error of the small box is more affected than the small error of the large box.</a:t>
            </a:r>
            <a:endParaRPr lang="ko-KR" altLang="ko-KR" b="1" dirty="0">
              <a:latin typeface="Arial" panose="020B0604020202020204" pitchFamily="34" charset="0"/>
            </a:endParaRP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FD62923D-FC7A-465D-97C9-E718BA554D3D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78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1Stage_Detector : SSD(</a:t>
            </a:r>
            <a:r>
              <a:rPr kumimoji="1" lang="en-US" altLang="ko-Kore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Single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Shot</a:t>
            </a:r>
            <a:r>
              <a:rPr kumimoji="1" lang="ko-KR" altLang="en-US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</a:t>
            </a:r>
            <a:r>
              <a:rPr kumimoji="1" lang="en-US" altLang="ko-KR" sz="2400" b="1" dirty="0" err="1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multibox</a:t>
            </a:r>
            <a:r>
              <a:rPr kumimoji="1" lang="en-US" altLang="ko-KR" sz="24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 Detector)</a:t>
            </a:r>
            <a:endParaRPr kumimoji="1" lang="en-US" altLang="ko-Kore-KR" sz="24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228600" y="803066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doesn’t use </a:t>
            </a:r>
            <a:r>
              <a:rPr lang="en-US" altLang="ko-KR" b="1" dirty="0" err="1"/>
              <a:t>Object_Proposal</a:t>
            </a:r>
            <a:r>
              <a:rPr lang="en-US" altLang="ko-KR" b="1" dirty="0"/>
              <a:t> procedure.</a:t>
            </a:r>
          </a:p>
          <a:p>
            <a:r>
              <a:rPr lang="en-US" altLang="ko-KR" b="1" dirty="0"/>
              <a:t>Both speed and accuracy of these are superior to YOLO &amp; </a:t>
            </a:r>
            <a:r>
              <a:rPr lang="en-US" altLang="ko-KR" b="1" dirty="0" err="1"/>
              <a:t>FasterRCNN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D35BFF-05C8-4C31-8D45-0F7BF4610A7B}"/>
              </a:ext>
            </a:extLst>
          </p:cNvPr>
          <p:cNvSpPr/>
          <p:nvPr/>
        </p:nvSpPr>
        <p:spPr>
          <a:xfrm>
            <a:off x="4584700" y="212638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B55AAE0-B4B7-4DCE-A884-370733953298}"/>
              </a:ext>
            </a:extLst>
          </p:cNvPr>
          <p:cNvCxnSpPr>
            <a:cxnSpLocks/>
          </p:cNvCxnSpPr>
          <p:nvPr/>
        </p:nvCxnSpPr>
        <p:spPr>
          <a:xfrm>
            <a:off x="603740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E3762CA-35CB-45A2-B115-31399AFE95C5}"/>
              </a:ext>
            </a:extLst>
          </p:cNvPr>
          <p:cNvCxnSpPr/>
          <p:nvPr/>
        </p:nvCxnSpPr>
        <p:spPr>
          <a:xfrm>
            <a:off x="676130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C8A821-7772-473A-85C6-719618A62B20}"/>
              </a:ext>
            </a:extLst>
          </p:cNvPr>
          <p:cNvCxnSpPr/>
          <p:nvPr/>
        </p:nvCxnSpPr>
        <p:spPr>
          <a:xfrm>
            <a:off x="5307150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B04EE26-66F5-4AFB-A39E-1D3FE58318F5}"/>
              </a:ext>
            </a:extLst>
          </p:cNvPr>
          <p:cNvCxnSpPr>
            <a:cxnSpLocks/>
          </p:cNvCxnSpPr>
          <p:nvPr/>
        </p:nvCxnSpPr>
        <p:spPr>
          <a:xfrm>
            <a:off x="4584700" y="357571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BF7140D-9F16-49CF-AE7C-21F6718E210D}"/>
              </a:ext>
            </a:extLst>
          </p:cNvPr>
          <p:cNvCxnSpPr/>
          <p:nvPr/>
        </p:nvCxnSpPr>
        <p:spPr>
          <a:xfrm>
            <a:off x="4584700" y="28710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3C0555-4907-4650-9600-D886DDE0207B}"/>
              </a:ext>
            </a:extLst>
          </p:cNvPr>
          <p:cNvCxnSpPr/>
          <p:nvPr/>
        </p:nvCxnSpPr>
        <p:spPr>
          <a:xfrm>
            <a:off x="4584700" y="42807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9790DE3-8C00-44E4-902F-7531970935D7}"/>
              </a:ext>
            </a:extLst>
          </p:cNvPr>
          <p:cNvSpPr/>
          <p:nvPr/>
        </p:nvSpPr>
        <p:spPr>
          <a:xfrm>
            <a:off x="8169549" y="2126385"/>
            <a:ext cx="2880000" cy="288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681A0E6-67AF-485B-A63D-DC02666B9D0D}"/>
              </a:ext>
            </a:extLst>
          </p:cNvPr>
          <p:cNvCxnSpPr>
            <a:stCxn id="21" idx="0"/>
            <a:endCxn id="21" idx="2"/>
          </p:cNvCxnSpPr>
          <p:nvPr/>
        </p:nvCxnSpPr>
        <p:spPr>
          <a:xfrm>
            <a:off x="960954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2CA8166-BC23-495A-AA9F-BFA7E5B87630}"/>
              </a:ext>
            </a:extLst>
          </p:cNvPr>
          <p:cNvCxnSpPr/>
          <p:nvPr/>
        </p:nvCxnSpPr>
        <p:spPr>
          <a:xfrm>
            <a:off x="1033344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37172F9-56A5-405E-932C-9819BB7C0A4B}"/>
              </a:ext>
            </a:extLst>
          </p:cNvPr>
          <p:cNvCxnSpPr/>
          <p:nvPr/>
        </p:nvCxnSpPr>
        <p:spPr>
          <a:xfrm>
            <a:off x="890469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41AC82D-7A8E-47CA-8214-1D4399DB0BD8}"/>
              </a:ext>
            </a:extLst>
          </p:cNvPr>
          <p:cNvCxnSpPr>
            <a:stCxn id="21" idx="1"/>
            <a:endCxn id="21" idx="3"/>
          </p:cNvCxnSpPr>
          <p:nvPr/>
        </p:nvCxnSpPr>
        <p:spPr>
          <a:xfrm>
            <a:off x="8169549" y="3566385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25A5ABA-E35A-410E-B7D5-E8CCDA5CDE97}"/>
              </a:ext>
            </a:extLst>
          </p:cNvPr>
          <p:cNvCxnSpPr/>
          <p:nvPr/>
        </p:nvCxnSpPr>
        <p:spPr>
          <a:xfrm>
            <a:off x="8169549" y="28710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6B82E98-D1F9-4823-AE0C-E471E9761DCC}"/>
              </a:ext>
            </a:extLst>
          </p:cNvPr>
          <p:cNvCxnSpPr/>
          <p:nvPr/>
        </p:nvCxnSpPr>
        <p:spPr>
          <a:xfrm>
            <a:off x="8169549" y="4280760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879225-A52C-4D0C-80F3-60D2B0E738CC}"/>
              </a:ext>
            </a:extLst>
          </p:cNvPr>
          <p:cNvCxnSpPr/>
          <p:nvPr/>
        </p:nvCxnSpPr>
        <p:spPr>
          <a:xfrm>
            <a:off x="5668193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5AE76E8-FA91-42AA-9218-BDADAC38571C}"/>
              </a:ext>
            </a:extLst>
          </p:cNvPr>
          <p:cNvCxnSpPr/>
          <p:nvPr/>
        </p:nvCxnSpPr>
        <p:spPr>
          <a:xfrm>
            <a:off x="6390019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E8A0A0-ED2F-48EF-9846-72C21CA76883}"/>
              </a:ext>
            </a:extLst>
          </p:cNvPr>
          <p:cNvCxnSpPr/>
          <p:nvPr/>
        </p:nvCxnSpPr>
        <p:spPr>
          <a:xfrm>
            <a:off x="7108476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7410EFE-91AC-40B9-9F6D-B9F56384B6BB}"/>
              </a:ext>
            </a:extLst>
          </p:cNvPr>
          <p:cNvCxnSpPr/>
          <p:nvPr/>
        </p:nvCxnSpPr>
        <p:spPr>
          <a:xfrm>
            <a:off x="4959066" y="2126385"/>
            <a:ext cx="0" cy="28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C4ABA7A-39D3-4BD5-87D5-2FDC3E7661CB}"/>
              </a:ext>
            </a:extLst>
          </p:cNvPr>
          <p:cNvCxnSpPr/>
          <p:nvPr/>
        </p:nvCxnSpPr>
        <p:spPr>
          <a:xfrm>
            <a:off x="4584700" y="3224263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A5739A4-AC4F-4946-85B6-F583A869C4CD}"/>
              </a:ext>
            </a:extLst>
          </p:cNvPr>
          <p:cNvCxnSpPr/>
          <p:nvPr/>
        </p:nvCxnSpPr>
        <p:spPr>
          <a:xfrm>
            <a:off x="4584700" y="2510276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0BC0336-FE7F-4DF8-83EF-B57E70DA84DC}"/>
              </a:ext>
            </a:extLst>
          </p:cNvPr>
          <p:cNvCxnSpPr/>
          <p:nvPr/>
        </p:nvCxnSpPr>
        <p:spPr>
          <a:xfrm>
            <a:off x="4584700" y="3938638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9E200B8-F7B2-4EEB-B5FD-F3A918D0A79F}"/>
              </a:ext>
            </a:extLst>
          </p:cNvPr>
          <p:cNvCxnSpPr/>
          <p:nvPr/>
        </p:nvCxnSpPr>
        <p:spPr>
          <a:xfrm>
            <a:off x="4584700" y="4636297"/>
            <a:ext cx="288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0AB463A-8FCA-4679-AB20-A1CA9D59CCFA}"/>
              </a:ext>
            </a:extLst>
          </p:cNvPr>
          <p:cNvSpPr/>
          <p:nvPr/>
        </p:nvSpPr>
        <p:spPr>
          <a:xfrm>
            <a:off x="4946582" y="4998320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 * 8 feature map</a:t>
            </a:r>
            <a:endParaRPr lang="ko-KR" altLang="en-US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BEEDCE2-0922-44E7-99F3-D0FECEB0CD26}"/>
              </a:ext>
            </a:extLst>
          </p:cNvPr>
          <p:cNvSpPr/>
          <p:nvPr/>
        </p:nvSpPr>
        <p:spPr>
          <a:xfrm>
            <a:off x="8564484" y="4987723"/>
            <a:ext cx="2149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 * 4 feature map</a:t>
            </a:r>
            <a:endParaRPr lang="ko-KR" altLang="en-US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5E5553C-B570-4723-82A6-F003111DC593}"/>
              </a:ext>
            </a:extLst>
          </p:cNvPr>
          <p:cNvSpPr/>
          <p:nvPr/>
        </p:nvSpPr>
        <p:spPr>
          <a:xfrm>
            <a:off x="1163163" y="4987723"/>
            <a:ext cx="25181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Image with GT boxes</a:t>
            </a:r>
            <a:endParaRPr lang="ko-KR" altLang="en-US" b="1" dirty="0"/>
          </a:p>
        </p:txBody>
      </p:sp>
      <p:pic>
        <p:nvPicPr>
          <p:cNvPr id="4102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6624C53B-D9A9-4FAD-BAE5-D9AC83E6BD80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4" y="2107723"/>
            <a:ext cx="2880000" cy="28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CA3132-704E-4A3E-B91B-1828363C53F4}"/>
              </a:ext>
            </a:extLst>
          </p:cNvPr>
          <p:cNvSpPr/>
          <p:nvPr/>
        </p:nvSpPr>
        <p:spPr>
          <a:xfrm>
            <a:off x="2493684" y="2745510"/>
            <a:ext cx="1138516" cy="22168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7EAA21-6C53-4E21-8C4D-81E8AD613091}"/>
              </a:ext>
            </a:extLst>
          </p:cNvPr>
          <p:cNvSpPr/>
          <p:nvPr/>
        </p:nvSpPr>
        <p:spPr>
          <a:xfrm>
            <a:off x="1015584" y="2423366"/>
            <a:ext cx="1440000" cy="2548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F637CA-701A-4F0E-9F1D-4004ED6E21A9}"/>
              </a:ext>
            </a:extLst>
          </p:cNvPr>
          <p:cNvSpPr/>
          <p:nvPr/>
        </p:nvSpPr>
        <p:spPr>
          <a:xfrm>
            <a:off x="5358992" y="3281274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48F0181-5B4F-42AD-BEE7-720121312778}"/>
              </a:ext>
            </a:extLst>
          </p:cNvPr>
          <p:cNvSpPr/>
          <p:nvPr/>
        </p:nvSpPr>
        <p:spPr>
          <a:xfrm>
            <a:off x="5238576" y="3002816"/>
            <a:ext cx="503490" cy="78861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63C5E1-1475-4A6C-9BCC-EB00284284A9}"/>
              </a:ext>
            </a:extLst>
          </p:cNvPr>
          <p:cNvSpPr/>
          <p:nvPr/>
        </p:nvSpPr>
        <p:spPr>
          <a:xfrm>
            <a:off x="5150669" y="3089852"/>
            <a:ext cx="670541" cy="615843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8BB2E71-3E89-4064-B265-D93CC6E2201A}"/>
              </a:ext>
            </a:extLst>
          </p:cNvPr>
          <p:cNvSpPr/>
          <p:nvPr/>
        </p:nvSpPr>
        <p:spPr>
          <a:xfrm>
            <a:off x="5062702" y="3177641"/>
            <a:ext cx="856931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51DB7DD-51C2-44F3-8DD0-EF75D28CBE8F}"/>
              </a:ext>
            </a:extLst>
          </p:cNvPr>
          <p:cNvSpPr/>
          <p:nvPr/>
        </p:nvSpPr>
        <p:spPr>
          <a:xfrm>
            <a:off x="6450238" y="3630683"/>
            <a:ext cx="242749" cy="22927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C40234-E93F-4C05-A8CF-C3E7567D05BF}"/>
              </a:ext>
            </a:extLst>
          </p:cNvPr>
          <p:cNvSpPr/>
          <p:nvPr/>
        </p:nvSpPr>
        <p:spPr>
          <a:xfrm>
            <a:off x="6329822" y="3361750"/>
            <a:ext cx="503490" cy="78861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3FB4ED-CCF5-4493-9C19-B61ED6BE68F5}"/>
              </a:ext>
            </a:extLst>
          </p:cNvPr>
          <p:cNvSpPr/>
          <p:nvPr/>
        </p:nvSpPr>
        <p:spPr>
          <a:xfrm>
            <a:off x="6241915" y="3448786"/>
            <a:ext cx="670541" cy="615843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1CE7F3A-80AB-4C66-8C76-FB8BFA98DC0C}"/>
              </a:ext>
            </a:extLst>
          </p:cNvPr>
          <p:cNvSpPr/>
          <p:nvPr/>
        </p:nvSpPr>
        <p:spPr>
          <a:xfrm>
            <a:off x="6171376" y="3527050"/>
            <a:ext cx="804578" cy="459979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0DCFFE-9C4E-47D0-A5E3-57B8318E61ED}"/>
              </a:ext>
            </a:extLst>
          </p:cNvPr>
          <p:cNvSpPr/>
          <p:nvPr/>
        </p:nvSpPr>
        <p:spPr>
          <a:xfrm>
            <a:off x="9023831" y="3664189"/>
            <a:ext cx="473301" cy="49685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226F40A-39CC-4D16-AA05-05DE09E2512F}"/>
              </a:ext>
            </a:extLst>
          </p:cNvPr>
          <p:cNvSpPr/>
          <p:nvPr/>
        </p:nvSpPr>
        <p:spPr>
          <a:xfrm>
            <a:off x="8762106" y="3055578"/>
            <a:ext cx="981681" cy="1708984"/>
          </a:xfrm>
          <a:prstGeom prst="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204119A-BD15-481B-9987-109FA1425107}"/>
              </a:ext>
            </a:extLst>
          </p:cNvPr>
          <p:cNvSpPr/>
          <p:nvPr/>
        </p:nvSpPr>
        <p:spPr>
          <a:xfrm>
            <a:off x="8599251" y="3256002"/>
            <a:ext cx="1307389" cy="133458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C544F97-5A30-4C7F-B271-33CC88CAAC4D}"/>
              </a:ext>
            </a:extLst>
          </p:cNvPr>
          <p:cNvSpPr/>
          <p:nvPr/>
        </p:nvSpPr>
        <p:spPr>
          <a:xfrm>
            <a:off x="8417543" y="3424238"/>
            <a:ext cx="1670804" cy="996812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6EB5A7-9B66-45E8-A54C-86132FEA1938}"/>
              </a:ext>
            </a:extLst>
          </p:cNvPr>
          <p:cNvSpPr/>
          <p:nvPr/>
        </p:nvSpPr>
        <p:spPr>
          <a:xfrm>
            <a:off x="958407" y="5544449"/>
            <a:ext cx="9499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SSD uses multi Feature maps with different size.</a:t>
            </a:r>
          </a:p>
          <a:p>
            <a:r>
              <a:rPr lang="en-US" altLang="ko-KR" b="1" dirty="0"/>
              <a:t>It also uses many default boxes with the same function as the anchor box</a:t>
            </a:r>
          </a:p>
          <a:p>
            <a:r>
              <a:rPr lang="en-US" altLang="ko-KR" b="1" dirty="0"/>
              <a:t>While the training procedure, it only needs (input image, ground truth)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7007679" y="1528080"/>
            <a:ext cx="1524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Default Box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7032619" y="1528080"/>
            <a:ext cx="1425402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2074118" y="5616645"/>
            <a:ext cx="2183557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4841848" y="5609733"/>
            <a:ext cx="1565150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985023" y="5886776"/>
            <a:ext cx="1567927" cy="2493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900028" y="1649872"/>
            <a:ext cx="3187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(300*300)Input Image Size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924967" y="1662572"/>
            <a:ext cx="3046957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자유형 40"/>
          <p:cNvSpPr/>
          <p:nvPr/>
        </p:nvSpPr>
        <p:spPr>
          <a:xfrm>
            <a:off x="5915025" y="1914525"/>
            <a:ext cx="1752600" cy="1457325"/>
          </a:xfrm>
          <a:custGeom>
            <a:avLst/>
            <a:gdLst>
              <a:gd name="connsiteX0" fmla="*/ 0 w 3238500"/>
              <a:gd name="connsiteY0" fmla="*/ 1466850 h 1466850"/>
              <a:gd name="connsiteX1" fmla="*/ 1733550 w 3238500"/>
              <a:gd name="connsiteY1" fmla="*/ 352425 h 1466850"/>
              <a:gd name="connsiteX2" fmla="*/ 3238500 w 3238500"/>
              <a:gd name="connsiteY2" fmla="*/ 0 h 1466850"/>
              <a:gd name="connsiteX0" fmla="*/ 0 w 1802916"/>
              <a:gd name="connsiteY0" fmla="*/ 1457325 h 1457325"/>
              <a:gd name="connsiteX1" fmla="*/ 1733550 w 1802916"/>
              <a:gd name="connsiteY1" fmla="*/ 342900 h 1457325"/>
              <a:gd name="connsiteX2" fmla="*/ 1752600 w 1802916"/>
              <a:gd name="connsiteY2" fmla="*/ 0 h 1457325"/>
              <a:gd name="connsiteX0" fmla="*/ 0 w 1752600"/>
              <a:gd name="connsiteY0" fmla="*/ 1457325 h 1457325"/>
              <a:gd name="connsiteX1" fmla="*/ 657225 w 1752600"/>
              <a:gd name="connsiteY1" fmla="*/ 666750 h 1457325"/>
              <a:gd name="connsiteX2" fmla="*/ 1752600 w 1752600"/>
              <a:gd name="connsiteY2" fmla="*/ 0 h 1457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2600" h="1457325">
                <a:moveTo>
                  <a:pt x="0" y="1457325"/>
                </a:moveTo>
                <a:cubicBezTo>
                  <a:pt x="596900" y="1022350"/>
                  <a:pt x="365125" y="909637"/>
                  <a:pt x="657225" y="666750"/>
                </a:cubicBezTo>
                <a:cubicBezTo>
                  <a:pt x="949325" y="423863"/>
                  <a:pt x="1270000" y="53975"/>
                  <a:pt x="1752600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7705723" y="1885950"/>
            <a:ext cx="1552575" cy="1190625"/>
          </a:xfrm>
          <a:custGeom>
            <a:avLst/>
            <a:gdLst>
              <a:gd name="connsiteX0" fmla="*/ 800100 w 800100"/>
              <a:gd name="connsiteY0" fmla="*/ 1171575 h 1171575"/>
              <a:gd name="connsiteX1" fmla="*/ 333375 w 800100"/>
              <a:gd name="connsiteY1" fmla="*/ 381000 h 1171575"/>
              <a:gd name="connsiteX2" fmla="*/ 0 w 800100"/>
              <a:gd name="connsiteY2" fmla="*/ 0 h 1171575"/>
              <a:gd name="connsiteX0" fmla="*/ 104775 w 333915"/>
              <a:gd name="connsiteY0" fmla="*/ 1171575 h 1171575"/>
              <a:gd name="connsiteX1" fmla="*/ 333375 w 333915"/>
              <a:gd name="connsiteY1" fmla="*/ 381000 h 1171575"/>
              <a:gd name="connsiteX2" fmla="*/ 0 w 333915"/>
              <a:gd name="connsiteY2" fmla="*/ 0 h 1171575"/>
              <a:gd name="connsiteX0" fmla="*/ 153706 w 153706"/>
              <a:gd name="connsiteY0" fmla="*/ 1171575 h 1171575"/>
              <a:gd name="connsiteX1" fmla="*/ 1306 w 153706"/>
              <a:gd name="connsiteY1" fmla="*/ 371475 h 1171575"/>
              <a:gd name="connsiteX2" fmla="*/ 48931 w 153706"/>
              <a:gd name="connsiteY2" fmla="*/ 0 h 1171575"/>
              <a:gd name="connsiteX0" fmla="*/ 153706 w 153706"/>
              <a:gd name="connsiteY0" fmla="*/ 1171575 h 1171575"/>
              <a:gd name="connsiteX1" fmla="*/ 1306 w 153706"/>
              <a:gd name="connsiteY1" fmla="*/ 371475 h 1171575"/>
              <a:gd name="connsiteX2" fmla="*/ 48931 w 153706"/>
              <a:gd name="connsiteY2" fmla="*/ 0 h 1171575"/>
              <a:gd name="connsiteX0" fmla="*/ 1552575 w 1552575"/>
              <a:gd name="connsiteY0" fmla="*/ 1190625 h 1190625"/>
              <a:gd name="connsiteX1" fmla="*/ 1400175 w 1552575"/>
              <a:gd name="connsiteY1" fmla="*/ 390525 h 1190625"/>
              <a:gd name="connsiteX2" fmla="*/ 0 w 1552575"/>
              <a:gd name="connsiteY2" fmla="*/ 0 h 1190625"/>
              <a:gd name="connsiteX0" fmla="*/ 1552575 w 1552575"/>
              <a:gd name="connsiteY0" fmla="*/ 1190625 h 1190625"/>
              <a:gd name="connsiteX1" fmla="*/ 866775 w 1552575"/>
              <a:gd name="connsiteY1" fmla="*/ 457200 h 1190625"/>
              <a:gd name="connsiteX2" fmla="*/ 0 w 1552575"/>
              <a:gd name="connsiteY2" fmla="*/ 0 h 119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75" h="1190625">
                <a:moveTo>
                  <a:pt x="1552575" y="1190625"/>
                </a:moveTo>
                <a:cubicBezTo>
                  <a:pt x="1385887" y="892968"/>
                  <a:pt x="1125538" y="655638"/>
                  <a:pt x="866775" y="457200"/>
                </a:cubicBezTo>
                <a:cubicBezTo>
                  <a:pt x="608012" y="258763"/>
                  <a:pt x="100012" y="92869"/>
                  <a:pt x="0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981824" y="1914526"/>
            <a:ext cx="714375" cy="1828800"/>
          </a:xfrm>
          <a:custGeom>
            <a:avLst/>
            <a:gdLst>
              <a:gd name="connsiteX0" fmla="*/ 0 w 1447800"/>
              <a:gd name="connsiteY0" fmla="*/ 1609725 h 1609725"/>
              <a:gd name="connsiteX1" fmla="*/ 790575 w 1447800"/>
              <a:gd name="connsiteY1" fmla="*/ 619125 h 1609725"/>
              <a:gd name="connsiteX2" fmla="*/ 1447800 w 1447800"/>
              <a:gd name="connsiteY2" fmla="*/ 0 h 1609725"/>
              <a:gd name="connsiteX0" fmla="*/ 0 w 1447800"/>
              <a:gd name="connsiteY0" fmla="*/ 1609725 h 1609725"/>
              <a:gd name="connsiteX1" fmla="*/ 790575 w 1447800"/>
              <a:gd name="connsiteY1" fmla="*/ 619125 h 1609725"/>
              <a:gd name="connsiteX2" fmla="*/ 1200150 w 1447800"/>
              <a:gd name="connsiteY2" fmla="*/ 180975 h 1609725"/>
              <a:gd name="connsiteX3" fmla="*/ 1447800 w 1447800"/>
              <a:gd name="connsiteY3" fmla="*/ 0 h 1609725"/>
              <a:gd name="connsiteX0" fmla="*/ 0 w 2171700"/>
              <a:gd name="connsiteY0" fmla="*/ 1876425 h 1876425"/>
              <a:gd name="connsiteX1" fmla="*/ 790575 w 2171700"/>
              <a:gd name="connsiteY1" fmla="*/ 885825 h 1876425"/>
              <a:gd name="connsiteX2" fmla="*/ 1200150 w 2171700"/>
              <a:gd name="connsiteY2" fmla="*/ 447675 h 1876425"/>
              <a:gd name="connsiteX3" fmla="*/ 2171700 w 2171700"/>
              <a:gd name="connsiteY3" fmla="*/ 0 h 1876425"/>
              <a:gd name="connsiteX0" fmla="*/ 0 w 2190750"/>
              <a:gd name="connsiteY0" fmla="*/ 1847850 h 1847850"/>
              <a:gd name="connsiteX1" fmla="*/ 790575 w 2190750"/>
              <a:gd name="connsiteY1" fmla="*/ 857250 h 1847850"/>
              <a:gd name="connsiteX2" fmla="*/ 1200150 w 2190750"/>
              <a:gd name="connsiteY2" fmla="*/ 419100 h 1847850"/>
              <a:gd name="connsiteX3" fmla="*/ 2190750 w 2190750"/>
              <a:gd name="connsiteY3" fmla="*/ 0 h 1847850"/>
              <a:gd name="connsiteX0" fmla="*/ 0 w 2190750"/>
              <a:gd name="connsiteY0" fmla="*/ 1847850 h 1847850"/>
              <a:gd name="connsiteX1" fmla="*/ 790575 w 2190750"/>
              <a:gd name="connsiteY1" fmla="*/ 857250 h 1847850"/>
              <a:gd name="connsiteX2" fmla="*/ 1362075 w 2190750"/>
              <a:gd name="connsiteY2" fmla="*/ 361950 h 1847850"/>
              <a:gd name="connsiteX3" fmla="*/ 2190750 w 2190750"/>
              <a:gd name="connsiteY3" fmla="*/ 0 h 1847850"/>
              <a:gd name="connsiteX0" fmla="*/ 0 w 1372406"/>
              <a:gd name="connsiteY0" fmla="*/ 1828800 h 1828800"/>
              <a:gd name="connsiteX1" fmla="*/ 790575 w 1372406"/>
              <a:gd name="connsiteY1" fmla="*/ 838200 h 1828800"/>
              <a:gd name="connsiteX2" fmla="*/ 1362075 w 1372406"/>
              <a:gd name="connsiteY2" fmla="*/ 342900 h 1828800"/>
              <a:gd name="connsiteX3" fmla="*/ 714375 w 1372406"/>
              <a:gd name="connsiteY3" fmla="*/ 0 h 1828800"/>
              <a:gd name="connsiteX0" fmla="*/ 0 w 796377"/>
              <a:gd name="connsiteY0" fmla="*/ 1828800 h 1828800"/>
              <a:gd name="connsiteX1" fmla="*/ 790575 w 796377"/>
              <a:gd name="connsiteY1" fmla="*/ 838200 h 1828800"/>
              <a:gd name="connsiteX2" fmla="*/ 409575 w 796377"/>
              <a:gd name="connsiteY2" fmla="*/ 885825 h 1828800"/>
              <a:gd name="connsiteX3" fmla="*/ 714375 w 796377"/>
              <a:gd name="connsiteY3" fmla="*/ 0 h 1828800"/>
              <a:gd name="connsiteX0" fmla="*/ 0 w 714375"/>
              <a:gd name="connsiteY0" fmla="*/ 1828800 h 1828800"/>
              <a:gd name="connsiteX1" fmla="*/ 228600 w 714375"/>
              <a:gd name="connsiteY1" fmla="*/ 1323975 h 1828800"/>
              <a:gd name="connsiteX2" fmla="*/ 409575 w 714375"/>
              <a:gd name="connsiteY2" fmla="*/ 885825 h 1828800"/>
              <a:gd name="connsiteX3" fmla="*/ 714375 w 714375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5" h="1828800">
                <a:moveTo>
                  <a:pt x="0" y="1828800"/>
                </a:moveTo>
                <a:cubicBezTo>
                  <a:pt x="274637" y="1467643"/>
                  <a:pt x="160338" y="1481137"/>
                  <a:pt x="228600" y="1323975"/>
                </a:cubicBezTo>
                <a:cubicBezTo>
                  <a:pt x="296862" y="1166813"/>
                  <a:pt x="300038" y="989012"/>
                  <a:pt x="409575" y="885825"/>
                </a:cubicBezTo>
                <a:cubicBezTo>
                  <a:pt x="519112" y="782638"/>
                  <a:pt x="673100" y="30162"/>
                  <a:pt x="714375" y="0"/>
                </a:cubicBezTo>
              </a:path>
            </a:pathLst>
          </a:cu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730566" y="-1037185"/>
            <a:ext cx="94995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해상도가 큰 </a:t>
            </a:r>
            <a:r>
              <a:rPr lang="en-US" altLang="ko-KR" b="1" dirty="0"/>
              <a:t>FM</a:t>
            </a:r>
            <a:r>
              <a:rPr lang="ko-KR" altLang="en-US" b="1" dirty="0"/>
              <a:t>은 상대적으로 </a:t>
            </a:r>
            <a:r>
              <a:rPr lang="ko-KR" altLang="en-US" b="1" dirty="0" err="1"/>
              <a:t>작은크기의</a:t>
            </a:r>
            <a:r>
              <a:rPr lang="ko-KR" altLang="en-US" b="1" dirty="0"/>
              <a:t> 물체를 </a:t>
            </a:r>
            <a:r>
              <a:rPr lang="ko-KR" altLang="en-US" b="1" dirty="0" err="1"/>
              <a:t>잘잡고</a:t>
            </a:r>
            <a:endParaRPr lang="en-US" altLang="ko-KR" b="1" dirty="0"/>
          </a:p>
          <a:p>
            <a:r>
              <a:rPr lang="ko-KR" altLang="en-US" b="1" dirty="0"/>
              <a:t>해상도가 큰 </a:t>
            </a:r>
            <a:r>
              <a:rPr lang="en-US" altLang="ko-KR" b="1" dirty="0"/>
              <a:t>FM</a:t>
            </a:r>
            <a:r>
              <a:rPr lang="ko-KR" altLang="en-US" b="1" dirty="0"/>
              <a:t>은 큰 크기의 물체를 </a:t>
            </a:r>
            <a:r>
              <a:rPr lang="ko-KR" altLang="en-US" b="1" dirty="0" err="1"/>
              <a:t>잘잡는다</a:t>
            </a:r>
            <a:endParaRPr lang="ko-KR" altLang="en-US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B00303A-37E8-47C3-A8A8-C52D7E5853CC}"/>
              </a:ext>
            </a:extLst>
          </p:cNvPr>
          <p:cNvSpPr/>
          <p:nvPr/>
        </p:nvSpPr>
        <p:spPr>
          <a:xfrm>
            <a:off x="8626440" y="1367104"/>
            <a:ext cx="2181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BB Regression</a:t>
            </a:r>
          </a:p>
          <a:p>
            <a:r>
              <a:rPr lang="en-US" altLang="ko-KR" b="1" dirty="0"/>
              <a:t>Confidence Score</a:t>
            </a:r>
            <a:endParaRPr lang="ko-KR" altLang="en-US" b="1" dirty="0"/>
          </a:p>
        </p:txBody>
      </p:sp>
      <p:cxnSp>
        <p:nvCxnSpPr>
          <p:cNvPr id="62" name="직선 연결선 61"/>
          <p:cNvCxnSpPr>
            <a:stCxn id="4" idx="3"/>
          </p:cNvCxnSpPr>
          <p:nvPr/>
        </p:nvCxnSpPr>
        <p:spPr>
          <a:xfrm flipV="1">
            <a:off x="8458021" y="1528080"/>
            <a:ext cx="168419" cy="1846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직선 연결선 4096"/>
          <p:cNvCxnSpPr>
            <a:stCxn id="4" idx="3"/>
          </p:cNvCxnSpPr>
          <p:nvPr/>
        </p:nvCxnSpPr>
        <p:spPr>
          <a:xfrm>
            <a:off x="8458021" y="1712746"/>
            <a:ext cx="168419" cy="1344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제목 1">
            <a:extLst>
              <a:ext uri="{FF2B5EF4-FFF2-40B4-BE49-F238E27FC236}">
                <a16:creationId xmlns:a16="http://schemas.microsoft.com/office/drawing/2014/main" id="{64821FD3-1A22-476B-81DE-5E192B957FED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344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 : Network Structure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pic>
        <p:nvPicPr>
          <p:cNvPr id="2050" name="Picture 2" descr="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8" y="1257840"/>
            <a:ext cx="10889241" cy="333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4252837" y="4582685"/>
            <a:ext cx="3746501" cy="3345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/>
              <a:t>Feed-Forward Convolution Network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1400372" y="4596343"/>
            <a:ext cx="89471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왼쪽 중괄호 4"/>
          <p:cNvSpPr/>
          <p:nvPr/>
        </p:nvSpPr>
        <p:spPr>
          <a:xfrm rot="5400000">
            <a:off x="2455898" y="-72333"/>
            <a:ext cx="226008" cy="3314959"/>
          </a:xfrm>
          <a:custGeom>
            <a:avLst/>
            <a:gdLst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26029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11741 h 1587500"/>
              <a:gd name="connsiteX3" fmla="*/ 0 w 215900"/>
              <a:gd name="connsiteY3" fmla="*/ 793750 h 1587500"/>
              <a:gd name="connsiteX4" fmla="*/ 107950 w 215900"/>
              <a:gd name="connsiteY4" fmla="*/ 7757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  <a:gd name="connsiteX7" fmla="*/ 215900 w 215900"/>
              <a:gd name="connsiteY7" fmla="*/ 1587500 h 1587500"/>
              <a:gd name="connsiteX0" fmla="*/ 215900 w 215900"/>
              <a:gd name="connsiteY0" fmla="*/ 1587500 h 1587500"/>
              <a:gd name="connsiteX1" fmla="*/ 107950 w 215900"/>
              <a:gd name="connsiteY1" fmla="*/ 1569509 h 1587500"/>
              <a:gd name="connsiteX2" fmla="*/ 107950 w 215900"/>
              <a:gd name="connsiteY2" fmla="*/ 830792 h 1587500"/>
              <a:gd name="connsiteX3" fmla="*/ 0 w 215900"/>
              <a:gd name="connsiteY3" fmla="*/ 793750 h 1587500"/>
              <a:gd name="connsiteX4" fmla="*/ 107950 w 215900"/>
              <a:gd name="connsiteY4" fmla="*/ 750359 h 1587500"/>
              <a:gd name="connsiteX5" fmla="*/ 107950 w 215900"/>
              <a:gd name="connsiteY5" fmla="*/ 17991 h 1587500"/>
              <a:gd name="connsiteX6" fmla="*/ 215900 w 215900"/>
              <a:gd name="connsiteY6" fmla="*/ 0 h 158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00" h="1587500" stroke="0" extrusionOk="0">
                <a:moveTo>
                  <a:pt x="215900" y="1587500"/>
                </a:moveTo>
                <a:cubicBezTo>
                  <a:pt x="156281" y="1587500"/>
                  <a:pt x="107950" y="1579445"/>
                  <a:pt x="107950" y="1569509"/>
                </a:cubicBezTo>
                <a:lnTo>
                  <a:pt x="107950" y="811741"/>
                </a:lnTo>
                <a:cubicBezTo>
                  <a:pt x="107950" y="801805"/>
                  <a:pt x="59619" y="793750"/>
                  <a:pt x="0" y="793750"/>
                </a:cubicBezTo>
                <a:cubicBezTo>
                  <a:pt x="59619" y="793750"/>
                  <a:pt x="107950" y="785695"/>
                  <a:pt x="107950" y="775759"/>
                </a:cubicBezTo>
                <a:lnTo>
                  <a:pt x="107950" y="17991"/>
                </a:lnTo>
                <a:cubicBezTo>
                  <a:pt x="107950" y="8055"/>
                  <a:pt x="156281" y="0"/>
                  <a:pt x="215900" y="0"/>
                </a:cubicBezTo>
                <a:lnTo>
                  <a:pt x="215900" y="1587500"/>
                </a:lnTo>
                <a:close/>
              </a:path>
              <a:path w="215900" h="1587500" fill="none">
                <a:moveTo>
                  <a:pt x="215900" y="1587500"/>
                </a:moveTo>
                <a:cubicBezTo>
                  <a:pt x="156281" y="1587500"/>
                  <a:pt x="107950" y="1579445"/>
                  <a:pt x="107950" y="1569509"/>
                </a:cubicBezTo>
                <a:lnTo>
                  <a:pt x="107950" y="830792"/>
                </a:lnTo>
                <a:cubicBezTo>
                  <a:pt x="107950" y="820856"/>
                  <a:pt x="0" y="807155"/>
                  <a:pt x="0" y="793750"/>
                </a:cubicBezTo>
                <a:cubicBezTo>
                  <a:pt x="0" y="780345"/>
                  <a:pt x="107950" y="760295"/>
                  <a:pt x="107950" y="750359"/>
                </a:cubicBezTo>
                <a:lnTo>
                  <a:pt x="107950" y="17991"/>
                </a:lnTo>
                <a:cubicBezTo>
                  <a:pt x="107950" y="8055"/>
                  <a:pt x="156281" y="0"/>
                  <a:pt x="215900" y="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7D2321-D1D9-4437-B36B-5CE99E975CFF}"/>
              </a:ext>
            </a:extLst>
          </p:cNvPr>
          <p:cNvSpPr/>
          <p:nvPr/>
        </p:nvSpPr>
        <p:spPr>
          <a:xfrm>
            <a:off x="1281226" y="924232"/>
            <a:ext cx="2614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BaseNetwork</a:t>
            </a:r>
            <a:r>
              <a:rPr lang="en-US" altLang="ko-KR" b="1" dirty="0"/>
              <a:t> : VGG16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1306165" y="936932"/>
            <a:ext cx="2523083" cy="3693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73B53C-F6DE-4FF4-A201-ED3A51687DC7}"/>
              </a:ext>
            </a:extLst>
          </p:cNvPr>
          <p:cNvSpPr/>
          <p:nvPr/>
        </p:nvSpPr>
        <p:spPr>
          <a:xfrm>
            <a:off x="681467" y="5016526"/>
            <a:ext cx="108892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Creates </a:t>
            </a:r>
            <a:r>
              <a:rPr lang="en-US" altLang="ko-KR" sz="1600" b="1" dirty="0" err="1"/>
              <a:t>DefaultBox</a:t>
            </a:r>
            <a:r>
              <a:rPr lang="en-US" altLang="ko-KR" sz="1600" b="1" dirty="0"/>
              <a:t> at each Feature Map, and then calculates (BB regression, Confidence score) at each DB</a:t>
            </a:r>
          </a:p>
          <a:p>
            <a:r>
              <a:rPr lang="en-US" altLang="ko-KR" sz="1600" b="1" dirty="0"/>
              <a:t>And then, Classifies the class at each DB</a:t>
            </a:r>
          </a:p>
          <a:p>
            <a:r>
              <a:rPr lang="en-US" altLang="ko-KR" sz="1600" b="1" dirty="0"/>
              <a:t>The size of channel of final Feature Map will be (</a:t>
            </a:r>
            <a:r>
              <a:rPr lang="en-US" altLang="ko-KR" sz="1600" b="1" dirty="0" err="1"/>
              <a:t>Class_No</a:t>
            </a:r>
            <a:r>
              <a:rPr lang="en-US" altLang="ko-KR" sz="1600" b="1" dirty="0"/>
              <a:t>. +1(Background) * </a:t>
            </a:r>
            <a:r>
              <a:rPr lang="en-US" altLang="ko-KR" sz="1600" b="1" dirty="0" err="1"/>
              <a:t>DefaultBox</a:t>
            </a:r>
            <a:r>
              <a:rPr lang="en-US" altLang="ko-KR" sz="1600" b="1" dirty="0"/>
              <a:t> No.) 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The results extracted with the merged loss of each </a:t>
            </a:r>
            <a:r>
              <a:rPr lang="en-US" altLang="ko-KR" sz="1600" b="1" dirty="0" err="1"/>
              <a:t>FeatureMap’s</a:t>
            </a:r>
            <a:r>
              <a:rPr lang="en-US" altLang="ko-KR" sz="1600" b="1" dirty="0"/>
              <a:t> (regression, </a:t>
            </a:r>
            <a:r>
              <a:rPr lang="en-US" altLang="ko-KR" sz="1600" b="1" dirty="0" err="1"/>
              <a:t>Class_Probability</a:t>
            </a:r>
            <a:r>
              <a:rPr lang="en-US" altLang="ko-KR" sz="1600" b="1" dirty="0"/>
              <a:t> loss) </a:t>
            </a:r>
            <a:endParaRPr lang="ko-KR" altLang="en-US" sz="1600" b="1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C45ADF4C-6C5C-41E2-BC07-DFB2B186D838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6/17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6236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207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SSD : Training Procedure</a:t>
            </a:r>
            <a:endParaRPr kumimoji="1" lang="en-US" altLang="ko-Kore-KR" sz="3200" b="1" dirty="0">
              <a:solidFill>
                <a:schemeClr val="accent1">
                  <a:lumMod val="75000"/>
                </a:schemeClr>
              </a:solidFill>
              <a:latin typeface="Arial Black" panose="020B0604020202020204" pitchFamily="34" charset="0"/>
              <a:ea typeface="NanumSquareOTF ExtraBold" panose="020B0600000101010101" pitchFamily="34" charset="-127"/>
              <a:cs typeface="Arial Black" panose="020B0604020202020204" pitchFamily="34" charset="0"/>
            </a:endParaRPr>
          </a:p>
        </p:txBody>
      </p:sp>
      <p:pic>
        <p:nvPicPr>
          <p:cNvPr id="1026" name="Picture 2" descr="https://blog.kakaocdn.net/dn/dAalvY/btqA3fvKGTc/PY55FrEnznTx342SmUDapK/img.png">
            <a:extLst>
              <a:ext uri="{FF2B5EF4-FFF2-40B4-BE49-F238E27FC236}">
                <a16:creationId xmlns:a16="http://schemas.microsoft.com/office/drawing/2014/main" id="{F63460BE-2434-4EF7-BC01-E0F5BEFF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2" y="5562675"/>
            <a:ext cx="50958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65DC33-88B7-43AE-BC8A-63FEB940DD36}"/>
              </a:ext>
            </a:extLst>
          </p:cNvPr>
          <p:cNvSpPr/>
          <p:nvPr/>
        </p:nvSpPr>
        <p:spPr>
          <a:xfrm>
            <a:off x="6710362" y="5274020"/>
            <a:ext cx="44291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Total Loss : </a:t>
            </a:r>
            <a:r>
              <a:rPr lang="en-US" altLang="ko-KR" sz="1400" b="1" dirty="0" err="1"/>
              <a:t>Confidence_Loss</a:t>
            </a:r>
            <a:r>
              <a:rPr lang="en-US" altLang="ko-KR" sz="1400" b="1" dirty="0"/>
              <a:t> + Regression Loss</a:t>
            </a:r>
            <a:endParaRPr lang="ko-KR" altLang="en-US" b="1" dirty="0"/>
          </a:p>
        </p:txBody>
      </p:sp>
      <p:pic>
        <p:nvPicPr>
          <p:cNvPr id="1028" name="Picture 4" descr="https://blog.kakaocdn.net/dn/JlUe9/btqA7p4HWJd/1ZNcL5bKPVrLRT34VHrlV0/img.png">
            <a:extLst>
              <a:ext uri="{FF2B5EF4-FFF2-40B4-BE49-F238E27FC236}">
                <a16:creationId xmlns:a16="http://schemas.microsoft.com/office/drawing/2014/main" id="{4B2CE514-B71F-43AE-A77E-1BBF8189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79618"/>
            <a:ext cx="84201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924D329-5564-4D46-9514-EC8292BCF47C}"/>
              </a:ext>
            </a:extLst>
          </p:cNvPr>
          <p:cNvSpPr/>
          <p:nvPr/>
        </p:nvSpPr>
        <p:spPr>
          <a:xfrm>
            <a:off x="0" y="-1746514"/>
            <a:ext cx="8864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기본적으로 </a:t>
            </a:r>
            <a:r>
              <a:rPr lang="ko-KR" altLang="en-US" dirty="0" err="1"/>
              <a:t>Cross</a:t>
            </a:r>
            <a:r>
              <a:rPr lang="ko-KR" altLang="en-US" dirty="0"/>
              <a:t> </a:t>
            </a:r>
            <a:r>
              <a:rPr lang="ko-KR" altLang="en-US" dirty="0" err="1"/>
              <a:t>Entrophy</a:t>
            </a:r>
            <a:r>
              <a:rPr lang="ko-KR" altLang="en-US" dirty="0"/>
              <a:t> </a:t>
            </a:r>
            <a:r>
              <a:rPr lang="ko-KR" altLang="en-US" dirty="0" err="1"/>
              <a:t>Loss라고</a:t>
            </a:r>
            <a:r>
              <a:rPr lang="ko-KR" altLang="en-US" dirty="0"/>
              <a:t> 생각하시면 되는데, 여기서 </a:t>
            </a:r>
            <a:r>
              <a:rPr lang="ko-KR" altLang="en-US" dirty="0" err="1"/>
              <a:t>xpij라는</a:t>
            </a:r>
            <a:r>
              <a:rPr lang="ko-KR" altLang="en-US" dirty="0"/>
              <a:t> 값이 등장합니다. 이는 즉 특정 그리드의 </a:t>
            </a:r>
            <a:r>
              <a:rPr lang="ko-KR" altLang="en-US" dirty="0" err="1"/>
              <a:t>i번째</a:t>
            </a:r>
            <a:r>
              <a:rPr lang="ko-KR" altLang="en-US" dirty="0"/>
              <a:t> 디폴트 박스가 </a:t>
            </a:r>
            <a:r>
              <a:rPr lang="ko-KR" altLang="en-US" dirty="0" err="1"/>
              <a:t>p클래스의</a:t>
            </a:r>
            <a:r>
              <a:rPr lang="ko-KR" altLang="en-US" dirty="0"/>
              <a:t> </a:t>
            </a:r>
            <a:r>
              <a:rPr lang="ko-KR" altLang="en-US" dirty="0" err="1"/>
              <a:t>j번째</a:t>
            </a:r>
            <a:r>
              <a:rPr lang="ko-KR" altLang="en-US" dirty="0"/>
              <a:t>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box와</a:t>
            </a:r>
            <a:r>
              <a:rPr lang="ko-KR" altLang="en-US" dirty="0"/>
              <a:t> </a:t>
            </a:r>
            <a:r>
              <a:rPr lang="ko-KR" altLang="en-US" dirty="0" err="1"/>
              <a:t>match가</a:t>
            </a:r>
            <a:r>
              <a:rPr lang="ko-KR" altLang="en-US" dirty="0"/>
              <a:t> 된다 (</a:t>
            </a:r>
            <a:r>
              <a:rPr lang="ko-KR" altLang="en-US" dirty="0" err="1"/>
              <a:t>IoU가</a:t>
            </a:r>
            <a:r>
              <a:rPr lang="ko-KR" altLang="en-US" dirty="0"/>
              <a:t> 0.5 이상)라는 의미입니다. 즉, 모델이 물체가 있다고 판별한 디폴트 박스들 가운데서 해당 박스의 </a:t>
            </a:r>
            <a:r>
              <a:rPr lang="ko-KR" altLang="en-US" dirty="0" err="1"/>
              <a:t>ground</a:t>
            </a:r>
            <a:r>
              <a:rPr lang="ko-KR" altLang="en-US" dirty="0"/>
              <a:t> </a:t>
            </a:r>
            <a:r>
              <a:rPr lang="ko-KR" altLang="en-US" dirty="0" err="1"/>
              <a:t>truth</a:t>
            </a:r>
            <a:r>
              <a:rPr lang="ko-KR" altLang="en-US" dirty="0"/>
              <a:t> </a:t>
            </a:r>
            <a:r>
              <a:rPr lang="ko-KR" altLang="en-US" dirty="0" err="1"/>
              <a:t>박스하고만</a:t>
            </a:r>
            <a:r>
              <a:rPr lang="ko-KR" altLang="en-US" dirty="0"/>
              <a:t> </a:t>
            </a:r>
            <a:r>
              <a:rPr lang="ko-KR" altLang="en-US" dirty="0" err="1"/>
              <a:t>cross</a:t>
            </a:r>
            <a:r>
              <a:rPr lang="ko-KR" altLang="en-US" dirty="0"/>
              <a:t> </a:t>
            </a:r>
            <a:r>
              <a:rPr lang="ko-KR" altLang="en-US" dirty="0" err="1"/>
              <a:t>entrophy</a:t>
            </a:r>
            <a:r>
              <a:rPr lang="ko-KR" altLang="en-US" dirty="0"/>
              <a:t> </a:t>
            </a:r>
            <a:r>
              <a:rPr lang="ko-KR" altLang="en-US" dirty="0" err="1"/>
              <a:t>loss를</a:t>
            </a:r>
            <a:r>
              <a:rPr lang="ko-KR" altLang="en-US" dirty="0"/>
              <a:t> 구하겠다는 의미입니다. </a:t>
            </a:r>
            <a:r>
              <a:rPr lang="ko-KR" altLang="en-US" dirty="0" err="1"/>
              <a:t>뒷</a:t>
            </a:r>
            <a:r>
              <a:rPr lang="ko-KR" altLang="en-US" dirty="0"/>
              <a:t> 부분은 물체가 없다고 판별한 디폴트 박스들 중에 물체가 있을 경우의 </a:t>
            </a:r>
            <a:r>
              <a:rPr lang="ko-KR" altLang="en-US" dirty="0" err="1"/>
              <a:t>loss를</a:t>
            </a:r>
            <a:r>
              <a:rPr lang="ko-KR" altLang="en-US" dirty="0"/>
              <a:t> 계산해줍니다. 다음으로 </a:t>
            </a:r>
            <a:r>
              <a:rPr lang="ko-KR" altLang="en-US" dirty="0" err="1"/>
              <a:t>Lloc을</a:t>
            </a:r>
            <a:r>
              <a:rPr lang="ko-KR" altLang="en-US" dirty="0"/>
              <a:t> 보겠습니다.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E38D9-A8BD-43E0-8D23-0F684BA8E1CA}"/>
              </a:ext>
            </a:extLst>
          </p:cNvPr>
          <p:cNvSpPr/>
          <p:nvPr/>
        </p:nvSpPr>
        <p:spPr>
          <a:xfrm>
            <a:off x="685800" y="1038532"/>
            <a:ext cx="1993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Confidence Loss : CE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7B0BAB2-343B-4135-B809-4C3F148DC579}"/>
              </a:ext>
            </a:extLst>
          </p:cNvPr>
          <p:cNvSpPr/>
          <p:nvPr/>
        </p:nvSpPr>
        <p:spPr>
          <a:xfrm>
            <a:off x="3276600" y="1549400"/>
            <a:ext cx="127000" cy="190500"/>
          </a:xfrm>
          <a:prstGeom prst="ellipse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F55B99-A631-4E60-B8EA-54F29BF83C21}"/>
              </a:ext>
            </a:extLst>
          </p:cNvPr>
          <p:cNvSpPr/>
          <p:nvPr/>
        </p:nvSpPr>
        <p:spPr>
          <a:xfrm>
            <a:off x="3041650" y="1226486"/>
            <a:ext cx="5969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4">
                    <a:lumMod val="50000"/>
                  </a:schemeClr>
                </a:solidFill>
              </a:rPr>
              <a:t>class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CAE25C-871A-477E-A59E-C5109A1B9CEE}"/>
              </a:ext>
            </a:extLst>
          </p:cNvPr>
          <p:cNvSpPr/>
          <p:nvPr/>
        </p:nvSpPr>
        <p:spPr>
          <a:xfrm>
            <a:off x="3244850" y="1740532"/>
            <a:ext cx="254000" cy="205637"/>
          </a:xfrm>
          <a:prstGeom prst="ellipse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0F8499-2124-4233-A604-91264B230AF3}"/>
              </a:ext>
            </a:extLst>
          </p:cNvPr>
          <p:cNvSpPr/>
          <p:nvPr/>
        </p:nvSpPr>
        <p:spPr>
          <a:xfrm>
            <a:off x="1296987" y="2057446"/>
            <a:ext cx="421322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j) = default box of </a:t>
            </a:r>
            <a:r>
              <a:rPr lang="en-US" altLang="ko-KR" sz="1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no.i</a:t>
            </a:r>
            <a:r>
              <a:rPr lang="en-US" altLang="ko-KR" sz="1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Ground truth of no.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CC0A37-8EAE-4795-947A-0B805E6BD1D0}"/>
              </a:ext>
            </a:extLst>
          </p:cNvPr>
          <p:cNvSpPr/>
          <p:nvPr/>
        </p:nvSpPr>
        <p:spPr>
          <a:xfrm>
            <a:off x="685800" y="2702169"/>
            <a:ext cx="3048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Loc(regression) Loss : Smooth_L1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515D466-3A0B-45D9-8FA5-71F40D984D5D}"/>
              </a:ext>
            </a:extLst>
          </p:cNvPr>
          <p:cNvSpPr/>
          <p:nvPr/>
        </p:nvSpPr>
        <p:spPr>
          <a:xfrm>
            <a:off x="6458879" y="2171700"/>
            <a:ext cx="816780" cy="3797300"/>
          </a:xfrm>
          <a:custGeom>
            <a:avLst/>
            <a:gdLst>
              <a:gd name="connsiteX0" fmla="*/ 678521 w 816780"/>
              <a:gd name="connsiteY0" fmla="*/ 0 h 3797300"/>
              <a:gd name="connsiteX1" fmla="*/ 805521 w 816780"/>
              <a:gd name="connsiteY1" fmla="*/ 1270000 h 3797300"/>
              <a:gd name="connsiteX2" fmla="*/ 424521 w 816780"/>
              <a:gd name="connsiteY2" fmla="*/ 2171700 h 3797300"/>
              <a:gd name="connsiteX3" fmla="*/ 107021 w 816780"/>
              <a:gd name="connsiteY3" fmla="*/ 2654300 h 3797300"/>
              <a:gd name="connsiteX4" fmla="*/ 5421 w 816780"/>
              <a:gd name="connsiteY4" fmla="*/ 3441700 h 3797300"/>
              <a:gd name="connsiteX5" fmla="*/ 246721 w 816780"/>
              <a:gd name="connsiteY5" fmla="*/ 3797300 h 379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780" h="3797300">
                <a:moveTo>
                  <a:pt x="678521" y="0"/>
                </a:moveTo>
                <a:cubicBezTo>
                  <a:pt x="763187" y="454025"/>
                  <a:pt x="847854" y="908050"/>
                  <a:pt x="805521" y="1270000"/>
                </a:cubicBezTo>
                <a:cubicBezTo>
                  <a:pt x="763188" y="1631950"/>
                  <a:pt x="540938" y="1940983"/>
                  <a:pt x="424521" y="2171700"/>
                </a:cubicBezTo>
                <a:cubicBezTo>
                  <a:pt x="308104" y="2402417"/>
                  <a:pt x="176871" y="2442633"/>
                  <a:pt x="107021" y="2654300"/>
                </a:cubicBezTo>
                <a:cubicBezTo>
                  <a:pt x="37171" y="2865967"/>
                  <a:pt x="-17862" y="3251200"/>
                  <a:pt x="5421" y="3441700"/>
                </a:cubicBezTo>
                <a:cubicBezTo>
                  <a:pt x="28704" y="3632200"/>
                  <a:pt x="137712" y="3714750"/>
                  <a:pt x="246721" y="37973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C8B64041-4C8B-46EC-9DE2-BC57DA019E64}"/>
              </a:ext>
            </a:extLst>
          </p:cNvPr>
          <p:cNvSpPr/>
          <p:nvPr/>
        </p:nvSpPr>
        <p:spPr>
          <a:xfrm>
            <a:off x="5140790" y="4640075"/>
            <a:ext cx="1562100" cy="1333500"/>
          </a:xfrm>
          <a:custGeom>
            <a:avLst/>
            <a:gdLst>
              <a:gd name="connsiteX0" fmla="*/ 0 w 1562100"/>
              <a:gd name="connsiteY0" fmla="*/ 0 h 1333500"/>
              <a:gd name="connsiteX1" fmla="*/ 444500 w 1562100"/>
              <a:gd name="connsiteY1" fmla="*/ 647700 h 1333500"/>
              <a:gd name="connsiteX2" fmla="*/ 1054100 w 1562100"/>
              <a:gd name="connsiteY2" fmla="*/ 1143000 h 1333500"/>
              <a:gd name="connsiteX3" fmla="*/ 1562100 w 1562100"/>
              <a:gd name="connsiteY3" fmla="*/ 1333500 h 133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1333500">
                <a:moveTo>
                  <a:pt x="0" y="0"/>
                </a:moveTo>
                <a:cubicBezTo>
                  <a:pt x="134408" y="228600"/>
                  <a:pt x="268817" y="457200"/>
                  <a:pt x="444500" y="647700"/>
                </a:cubicBezTo>
                <a:cubicBezTo>
                  <a:pt x="620183" y="838200"/>
                  <a:pt x="867833" y="1028700"/>
                  <a:pt x="1054100" y="1143000"/>
                </a:cubicBezTo>
                <a:cubicBezTo>
                  <a:pt x="1240367" y="1257300"/>
                  <a:pt x="1401233" y="1295400"/>
                  <a:pt x="1562100" y="13335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6C914110-0945-454C-B390-E1B9402DD2F8}"/>
              </a:ext>
            </a:extLst>
          </p:cNvPr>
          <p:cNvSpPr/>
          <p:nvPr/>
        </p:nvSpPr>
        <p:spPr>
          <a:xfrm rot="7168187">
            <a:off x="6574585" y="5854957"/>
            <a:ext cx="101600" cy="139700"/>
          </a:xfrm>
          <a:prstGeom prst="triangl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1CA342EB-024D-4068-B257-8EB9D5F38E1B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7/17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" name="Picture 8" descr="https://blog.kakaocdn.net/dn/bpk9es/btqBp5kSBLg/ikFlnDkasgvuWjSe7a6JQK/img.png">
            <a:extLst>
              <a:ext uri="{FF2B5EF4-FFF2-40B4-BE49-F238E27FC236}">
                <a16:creationId xmlns:a16="http://schemas.microsoft.com/office/drawing/2014/main" id="{208D1321-13DB-4C00-8F20-29979B4BA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51" y="3022429"/>
            <a:ext cx="4681998" cy="1749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908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0AF4745A-09F1-4150-8344-D4B0DAA6867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10" y="3223620"/>
            <a:ext cx="2195750" cy="218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newsimg.hankookilbo.com/cms/articlerelease/2021/05/07/82f5879a-66ec-4ad4-8cba-b528c83831c4.jpg">
            <a:extLst>
              <a:ext uri="{FF2B5EF4-FFF2-40B4-BE49-F238E27FC236}">
                <a16:creationId xmlns:a16="http://schemas.microsoft.com/office/drawing/2014/main" id="{5EE74BDF-B4C8-4010-8015-8E9140B8274C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024" y="3222716"/>
            <a:ext cx="2195750" cy="21814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isometricOffAxis2To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09E09A-A4DC-4705-B2CA-CC9EAE6B17AA}"/>
              </a:ext>
            </a:extLst>
          </p:cNvPr>
          <p:cNvSpPr txBox="1"/>
          <p:nvPr/>
        </p:nvSpPr>
        <p:spPr>
          <a:xfrm>
            <a:off x="116932" y="161700"/>
            <a:ext cx="1184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6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FPN : </a:t>
            </a:r>
            <a:r>
              <a:rPr kumimoji="1" lang="en-US" altLang="ko-Kore-KR" sz="3200" b="1" dirty="0">
                <a:solidFill>
                  <a:schemeClr val="accent1">
                    <a:lumMod val="75000"/>
                  </a:schemeClr>
                </a:solidFill>
                <a:latin typeface="Arial Black" panose="020B0604020202020204" pitchFamily="34" charset="0"/>
                <a:ea typeface="NanumSquareOTF ExtraBold" panose="020B0600000101010101" pitchFamily="34" charset="-127"/>
                <a:cs typeface="Arial Black" panose="020B0604020202020204" pitchFamily="34" charset="0"/>
              </a:rPr>
              <a:t>Feature Extractor with multiple Feature Map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8B61C2D0-725E-489B-A335-9B709B151937}"/>
              </a:ext>
            </a:extLst>
          </p:cNvPr>
          <p:cNvSpPr txBox="1">
            <a:spLocks/>
          </p:cNvSpPr>
          <p:nvPr/>
        </p:nvSpPr>
        <p:spPr>
          <a:xfrm>
            <a:off x="-1" y="-2493566"/>
            <a:ext cx="2857501" cy="893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dirty="0"/>
              <a:t>FLOPs : </a:t>
            </a:r>
            <a:r>
              <a:rPr lang="ko-KR" altLang="en-US" dirty="0"/>
              <a:t>연산능력</a:t>
            </a: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5D5D6F-5330-40AD-9B7F-DCAF848A3D73}"/>
              </a:ext>
            </a:extLst>
          </p:cNvPr>
          <p:cNvSpPr/>
          <p:nvPr/>
        </p:nvSpPr>
        <p:spPr>
          <a:xfrm>
            <a:off x="5485266" y="3037790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44701EF-7043-40EA-AEFE-FCDE8C58B26D}"/>
              </a:ext>
            </a:extLst>
          </p:cNvPr>
          <p:cNvCxnSpPr>
            <a:cxnSpLocks/>
          </p:cNvCxnSpPr>
          <p:nvPr/>
        </p:nvCxnSpPr>
        <p:spPr>
          <a:xfrm flipV="1">
            <a:off x="6406969" y="4065149"/>
            <a:ext cx="10188" cy="34462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6CE9869-658D-4D38-A730-6CB398764C0B}"/>
              </a:ext>
            </a:extLst>
          </p:cNvPr>
          <p:cNvCxnSpPr>
            <a:cxnSpLocks/>
          </p:cNvCxnSpPr>
          <p:nvPr/>
        </p:nvCxnSpPr>
        <p:spPr>
          <a:xfrm flipV="1">
            <a:off x="6410778" y="3547042"/>
            <a:ext cx="0" cy="24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05B969A-1083-450C-9F81-589916EC8C50}"/>
              </a:ext>
            </a:extLst>
          </p:cNvPr>
          <p:cNvCxnSpPr/>
          <p:nvPr/>
        </p:nvCxnSpPr>
        <p:spPr>
          <a:xfrm flipV="1">
            <a:off x="6407515" y="3306595"/>
            <a:ext cx="0" cy="19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3D7471-6B87-4384-A24F-1FE012FC65B3}"/>
              </a:ext>
            </a:extLst>
          </p:cNvPr>
          <p:cNvSpPr/>
          <p:nvPr/>
        </p:nvSpPr>
        <p:spPr>
          <a:xfrm>
            <a:off x="8640800" y="3274501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0DC2CE-E1F8-4CA6-A37F-1517C6799447}"/>
              </a:ext>
            </a:extLst>
          </p:cNvPr>
          <p:cNvSpPr/>
          <p:nvPr/>
        </p:nvSpPr>
        <p:spPr>
          <a:xfrm rot="10800000">
            <a:off x="9002759" y="2937060"/>
            <a:ext cx="1271222" cy="1226883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965871-21D8-476F-8C5B-4635943AE598}"/>
              </a:ext>
            </a:extLst>
          </p:cNvPr>
          <p:cNvSpPr/>
          <p:nvPr/>
        </p:nvSpPr>
        <p:spPr>
          <a:xfrm rot="10800000">
            <a:off x="9172653" y="2816798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9DFAFEB-F775-48A1-B440-013201280E83}"/>
              </a:ext>
            </a:extLst>
          </p:cNvPr>
          <p:cNvCxnSpPr>
            <a:cxnSpLocks/>
          </p:cNvCxnSpPr>
          <p:nvPr/>
        </p:nvCxnSpPr>
        <p:spPr>
          <a:xfrm>
            <a:off x="5941674" y="3027235"/>
            <a:ext cx="3661927" cy="195481"/>
          </a:xfrm>
          <a:prstGeom prst="bentConnector3">
            <a:avLst>
              <a:gd name="adj1" fmla="val 9994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D77D42-A488-49F5-BA8D-FA22FC8CEFA4}"/>
              </a:ext>
            </a:extLst>
          </p:cNvPr>
          <p:cNvCxnSpPr>
            <a:cxnSpLocks/>
          </p:cNvCxnSpPr>
          <p:nvPr/>
        </p:nvCxnSpPr>
        <p:spPr>
          <a:xfrm>
            <a:off x="9603601" y="3321352"/>
            <a:ext cx="0" cy="350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6C841A8-133B-4594-8CBB-E924DCFAA472}"/>
              </a:ext>
            </a:extLst>
          </p:cNvPr>
          <p:cNvCxnSpPr>
            <a:cxnSpLocks/>
          </p:cNvCxnSpPr>
          <p:nvPr/>
        </p:nvCxnSpPr>
        <p:spPr>
          <a:xfrm>
            <a:off x="9616301" y="3789922"/>
            <a:ext cx="0" cy="374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611F7D-7528-416E-A560-5F4A829D284E}"/>
              </a:ext>
            </a:extLst>
          </p:cNvPr>
          <p:cNvCxnSpPr>
            <a:cxnSpLocks/>
          </p:cNvCxnSpPr>
          <p:nvPr/>
        </p:nvCxnSpPr>
        <p:spPr>
          <a:xfrm>
            <a:off x="5965112" y="3476485"/>
            <a:ext cx="363848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28BC14-97C3-48BF-A453-2F2B330CB46D}"/>
              </a:ext>
            </a:extLst>
          </p:cNvPr>
          <p:cNvSpPr/>
          <p:nvPr/>
        </p:nvSpPr>
        <p:spPr>
          <a:xfrm rot="10800000">
            <a:off x="5876523" y="2740845"/>
            <a:ext cx="1271222" cy="1226883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3E1728-B1AE-4366-9A95-E29ABD366CB1}"/>
              </a:ext>
            </a:extLst>
          </p:cNvPr>
          <p:cNvSpPr/>
          <p:nvPr/>
        </p:nvSpPr>
        <p:spPr>
          <a:xfrm rot="10800000">
            <a:off x="6042789" y="2671383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FEAD23F-8EC9-482E-87F6-36FD3545759F}"/>
              </a:ext>
            </a:extLst>
          </p:cNvPr>
          <p:cNvSpPr/>
          <p:nvPr/>
        </p:nvSpPr>
        <p:spPr>
          <a:xfrm>
            <a:off x="9739609" y="3066770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67D7B26-4820-48F5-B731-ABC4119728B1}"/>
              </a:ext>
            </a:extLst>
          </p:cNvPr>
          <p:cNvSpPr/>
          <p:nvPr/>
        </p:nvSpPr>
        <p:spPr>
          <a:xfrm>
            <a:off x="9124671" y="3424431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18F099-03DF-4B6D-928F-88D5729D9ADE}"/>
              </a:ext>
            </a:extLst>
          </p:cNvPr>
          <p:cNvSpPr/>
          <p:nvPr/>
        </p:nvSpPr>
        <p:spPr>
          <a:xfrm>
            <a:off x="9955226" y="3981473"/>
            <a:ext cx="289265" cy="2458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FE1086C-4B0F-4F3A-9F0B-2FA90434976C}"/>
              </a:ext>
            </a:extLst>
          </p:cNvPr>
          <p:cNvCxnSpPr>
            <a:cxnSpLocks/>
          </p:cNvCxnSpPr>
          <p:nvPr/>
        </p:nvCxnSpPr>
        <p:spPr>
          <a:xfrm flipV="1">
            <a:off x="6406969" y="3134682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EF6B4BB-1B67-41B1-92FA-81CC27243162}"/>
              </a:ext>
            </a:extLst>
          </p:cNvPr>
          <p:cNvSpPr/>
          <p:nvPr/>
        </p:nvSpPr>
        <p:spPr>
          <a:xfrm>
            <a:off x="10659449" y="4761932"/>
            <a:ext cx="9620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predict</a:t>
            </a:r>
            <a:endParaRPr lang="ko-KR" altLang="en-US" b="1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882436F-A2C3-4EB4-80C1-643E9483282E}"/>
              </a:ext>
            </a:extLst>
          </p:cNvPr>
          <p:cNvCxnSpPr>
            <a:cxnSpLocks/>
            <a:stCxn id="40" idx="3"/>
            <a:endCxn id="48" idx="1"/>
          </p:cNvCxnSpPr>
          <p:nvPr/>
        </p:nvCxnSpPr>
        <p:spPr>
          <a:xfrm>
            <a:off x="9413936" y="3547347"/>
            <a:ext cx="1245513" cy="1399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BE29B46D-1567-4818-891C-EB8DA6484312}"/>
              </a:ext>
            </a:extLst>
          </p:cNvPr>
          <p:cNvCxnSpPr>
            <a:cxnSpLocks/>
            <a:stCxn id="38" idx="3"/>
            <a:endCxn id="48" idx="0"/>
          </p:cNvCxnSpPr>
          <p:nvPr/>
        </p:nvCxnSpPr>
        <p:spPr>
          <a:xfrm>
            <a:off x="10028874" y="3189686"/>
            <a:ext cx="1111605" cy="157224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ABC4BEE3-397F-4D59-AE14-846CBFF82E57}"/>
              </a:ext>
            </a:extLst>
          </p:cNvPr>
          <p:cNvCxnSpPr>
            <a:cxnSpLocks/>
            <a:stCxn id="41" idx="3"/>
            <a:endCxn id="48" idx="0"/>
          </p:cNvCxnSpPr>
          <p:nvPr/>
        </p:nvCxnSpPr>
        <p:spPr>
          <a:xfrm>
            <a:off x="10244491" y="4104389"/>
            <a:ext cx="895988" cy="65754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F117E67-D9AC-42DD-8AA0-C05E4BE8E0DC}"/>
              </a:ext>
            </a:extLst>
          </p:cNvPr>
          <p:cNvCxnSpPr>
            <a:cxnSpLocks/>
          </p:cNvCxnSpPr>
          <p:nvPr/>
        </p:nvCxnSpPr>
        <p:spPr>
          <a:xfrm flipV="1">
            <a:off x="10920530" y="2442251"/>
            <a:ext cx="0" cy="22229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F8535F3-7E81-4B8F-B131-ACA53D136492}"/>
              </a:ext>
            </a:extLst>
          </p:cNvPr>
          <p:cNvCxnSpPr>
            <a:cxnSpLocks/>
          </p:cNvCxnSpPr>
          <p:nvPr/>
        </p:nvCxnSpPr>
        <p:spPr>
          <a:xfrm>
            <a:off x="8190030" y="2534445"/>
            <a:ext cx="0" cy="229244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ADD8201-BB5D-4F13-8D52-043FEC6DBFB8}"/>
              </a:ext>
            </a:extLst>
          </p:cNvPr>
          <p:cNvSpPr/>
          <p:nvPr/>
        </p:nvSpPr>
        <p:spPr>
          <a:xfrm>
            <a:off x="8255999" y="4338264"/>
            <a:ext cx="217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High resolution,</a:t>
            </a:r>
          </a:p>
          <a:p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Low-level feature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51B7976-DBB8-4A62-86A6-C8094F7B7E35}"/>
              </a:ext>
            </a:extLst>
          </p:cNvPr>
          <p:cNvSpPr/>
          <p:nvPr/>
        </p:nvSpPr>
        <p:spPr>
          <a:xfrm>
            <a:off x="8748831" y="2345474"/>
            <a:ext cx="2171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Low resolution,</a:t>
            </a:r>
          </a:p>
          <a:p>
            <a:r>
              <a:rPr lang="en-US" altLang="ko-KR" b="1" dirty="0">
                <a:solidFill>
                  <a:srgbClr val="0070C0"/>
                </a:solidFill>
              </a:rPr>
              <a:t>High-level feature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0551BD1-065D-474E-A29A-FDEF0BD601C4}"/>
              </a:ext>
            </a:extLst>
          </p:cNvPr>
          <p:cNvSpPr/>
          <p:nvPr/>
        </p:nvSpPr>
        <p:spPr>
          <a:xfrm>
            <a:off x="599336" y="6191135"/>
            <a:ext cx="106846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FPN isn’t a model, it is a network which uses specific layer in original CNN to extract multiple Feature Map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BCEC67E-852B-4AC4-B60A-0663DEFC1D1A}"/>
              </a:ext>
            </a:extLst>
          </p:cNvPr>
          <p:cNvCxnSpPr>
            <a:cxnSpLocks/>
          </p:cNvCxnSpPr>
          <p:nvPr/>
        </p:nvCxnSpPr>
        <p:spPr>
          <a:xfrm>
            <a:off x="7324624" y="3910624"/>
            <a:ext cx="2278977" cy="250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743BA8E-410C-48D2-B4D9-1647366F824A}"/>
              </a:ext>
            </a:extLst>
          </p:cNvPr>
          <p:cNvSpPr/>
          <p:nvPr/>
        </p:nvSpPr>
        <p:spPr>
          <a:xfrm>
            <a:off x="1272655" y="3065952"/>
            <a:ext cx="1863465" cy="155239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21E6B925-D463-4A75-AB82-24DED32F1ED1}"/>
              </a:ext>
            </a:extLst>
          </p:cNvPr>
          <p:cNvCxnSpPr>
            <a:cxnSpLocks/>
          </p:cNvCxnSpPr>
          <p:nvPr/>
        </p:nvCxnSpPr>
        <p:spPr>
          <a:xfrm flipV="1">
            <a:off x="2194358" y="4093311"/>
            <a:ext cx="10188" cy="34462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3DED75D8-AC89-41EF-918F-093FB815F98F}"/>
              </a:ext>
            </a:extLst>
          </p:cNvPr>
          <p:cNvCxnSpPr>
            <a:cxnSpLocks/>
          </p:cNvCxnSpPr>
          <p:nvPr/>
        </p:nvCxnSpPr>
        <p:spPr>
          <a:xfrm flipV="1">
            <a:off x="2198167" y="3575204"/>
            <a:ext cx="0" cy="2436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A407362F-B696-4DFE-A39D-FE6811A7DF83}"/>
              </a:ext>
            </a:extLst>
          </p:cNvPr>
          <p:cNvCxnSpPr/>
          <p:nvPr/>
        </p:nvCxnSpPr>
        <p:spPr>
          <a:xfrm flipV="1">
            <a:off x="2194904" y="3334757"/>
            <a:ext cx="0" cy="193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612C8759-4706-4272-8282-19A6940FE8DC}"/>
              </a:ext>
            </a:extLst>
          </p:cNvPr>
          <p:cNvSpPr/>
          <p:nvPr/>
        </p:nvSpPr>
        <p:spPr>
          <a:xfrm rot="10800000">
            <a:off x="1663912" y="2769007"/>
            <a:ext cx="1271222" cy="1226883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59C9343C-1DAE-4E6A-BB50-5329973A6599}"/>
              </a:ext>
            </a:extLst>
          </p:cNvPr>
          <p:cNvSpPr/>
          <p:nvPr/>
        </p:nvSpPr>
        <p:spPr>
          <a:xfrm rot="10800000">
            <a:off x="1859206" y="2699545"/>
            <a:ext cx="930713" cy="724007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265687D9-2FBE-43D0-8DE6-FF6E6D1FB23D}"/>
              </a:ext>
            </a:extLst>
          </p:cNvPr>
          <p:cNvCxnSpPr>
            <a:cxnSpLocks/>
          </p:cNvCxnSpPr>
          <p:nvPr/>
        </p:nvCxnSpPr>
        <p:spPr>
          <a:xfrm flipV="1">
            <a:off x="2194358" y="3162844"/>
            <a:ext cx="0" cy="206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D008BD4-A2D2-4B59-86EA-879ACF3E7C66}"/>
              </a:ext>
            </a:extLst>
          </p:cNvPr>
          <p:cNvCxnSpPr>
            <a:cxnSpLocks/>
            <a:endCxn id="190" idx="2"/>
          </p:cNvCxnSpPr>
          <p:nvPr/>
        </p:nvCxnSpPr>
        <p:spPr>
          <a:xfrm flipV="1">
            <a:off x="2299522" y="2539833"/>
            <a:ext cx="0" cy="5448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35B184FF-814A-4981-8FF5-0817E97AF90C}"/>
              </a:ext>
            </a:extLst>
          </p:cNvPr>
          <p:cNvSpPr/>
          <p:nvPr/>
        </p:nvSpPr>
        <p:spPr>
          <a:xfrm>
            <a:off x="1818492" y="2170501"/>
            <a:ext cx="962060" cy="36933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 dirty="0"/>
              <a:t>predict</a:t>
            </a:r>
            <a:endParaRPr lang="ko-KR" altLang="en-US" b="1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5E7BF74-E824-435B-8338-7197FEC5343D}"/>
              </a:ext>
            </a:extLst>
          </p:cNvPr>
          <p:cNvCxnSpPr/>
          <p:nvPr/>
        </p:nvCxnSpPr>
        <p:spPr>
          <a:xfrm>
            <a:off x="4499429" y="808031"/>
            <a:ext cx="0" cy="53024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4D59133-C378-4259-A4A8-A4EE8D13AFF1}"/>
              </a:ext>
            </a:extLst>
          </p:cNvPr>
          <p:cNvSpPr/>
          <p:nvPr/>
        </p:nvSpPr>
        <p:spPr>
          <a:xfrm>
            <a:off x="1091810" y="1228677"/>
            <a:ext cx="2080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Single Feature Map</a:t>
            </a: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544F4988-A1DC-4588-AD9E-226394916EEE}"/>
              </a:ext>
            </a:extLst>
          </p:cNvPr>
          <p:cNvSpPr/>
          <p:nvPr/>
        </p:nvSpPr>
        <p:spPr>
          <a:xfrm>
            <a:off x="6824245" y="1241499"/>
            <a:ext cx="28635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/>
              <a:t>Feature Pyramid Network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D48068F3-0350-4BF9-8C13-D0E412C44706}"/>
              </a:ext>
            </a:extLst>
          </p:cNvPr>
          <p:cNvSpPr txBox="1">
            <a:spLocks/>
          </p:cNvSpPr>
          <p:nvPr/>
        </p:nvSpPr>
        <p:spPr>
          <a:xfrm>
            <a:off x="11411650" y="50541"/>
            <a:ext cx="714803" cy="3202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8/17</a:t>
            </a:r>
            <a:endParaRPr lang="ko-KR" altLang="en-US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8295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2078</Words>
  <Application>Microsoft Office PowerPoint</Application>
  <PresentationFormat>와이드스크린</PresentationFormat>
  <Paragraphs>307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Arial Unicode MS</vt:lpstr>
      <vt:lpstr>HY헤드라인M</vt:lpstr>
      <vt:lpstr>Jeju Gothic</vt:lpstr>
      <vt:lpstr>MJXc-TeX-main-R</vt:lpstr>
      <vt:lpstr>MJXc-TeX-math-I</vt:lpstr>
      <vt:lpstr>Spoqa Han Sans</vt:lpstr>
      <vt:lpstr>Malgun Gothic</vt:lpstr>
      <vt:lpstr>Malgun Gothic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master</dc:creator>
  <cp:lastModifiedBy>jhlee</cp:lastModifiedBy>
  <cp:revision>217</cp:revision>
  <dcterms:created xsi:type="dcterms:W3CDTF">2021-07-12T04:35:59Z</dcterms:created>
  <dcterms:modified xsi:type="dcterms:W3CDTF">2021-07-15T08:14:50Z</dcterms:modified>
</cp:coreProperties>
</file>