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91" r:id="rId11"/>
    <p:sldId id="287" r:id="rId12"/>
    <p:sldId id="288" r:id="rId13"/>
    <p:sldId id="292" r:id="rId14"/>
    <p:sldId id="289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>
        <p:scale>
          <a:sx n="100" d="100"/>
          <a:sy n="100" d="100"/>
        </p:scale>
        <p:origin x="30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49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+FPN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2021. 07. 15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그림 2052">
            <a:extLst>
              <a:ext uri="{FF2B5EF4-FFF2-40B4-BE49-F238E27FC236}">
                <a16:creationId xmlns:a16="http://schemas.microsoft.com/office/drawing/2014/main" id="{12A25325-E0E7-498C-9256-38CDA1B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87" y="2812830"/>
            <a:ext cx="2841966" cy="2829151"/>
          </a:xfrm>
          <a:prstGeom prst="rect">
            <a:avLst/>
          </a:prstGeom>
        </p:spPr>
      </p:pic>
      <p:pic>
        <p:nvPicPr>
          <p:cNvPr id="2049" name="그림 2048">
            <a:extLst>
              <a:ext uri="{FF2B5EF4-FFF2-40B4-BE49-F238E27FC236}">
                <a16:creationId xmlns:a16="http://schemas.microsoft.com/office/drawing/2014/main" id="{9401C0C2-C7BB-406D-886C-8E0EC6C1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77" y="2780660"/>
            <a:ext cx="2856791" cy="2861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0DAD62-F763-445C-8F5B-77448AD77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5" y="2781343"/>
            <a:ext cx="2856791" cy="286133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Each pyramid extracts Low to High level feature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86D5CE-AA52-4060-BAE0-3AE1D4033C1F}"/>
              </a:ext>
            </a:extLst>
          </p:cNvPr>
          <p:cNvSpPr/>
          <p:nvPr/>
        </p:nvSpPr>
        <p:spPr>
          <a:xfrm>
            <a:off x="1053646" y="2781343"/>
            <a:ext cx="2880000" cy="28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9547522-1527-4F18-83C3-179A05A1F622}"/>
              </a:ext>
            </a:extLst>
          </p:cNvPr>
          <p:cNvCxnSpPr>
            <a:cxnSpLocks/>
          </p:cNvCxnSpPr>
          <p:nvPr/>
        </p:nvCxnSpPr>
        <p:spPr>
          <a:xfrm>
            <a:off x="2782112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0D57717-0794-41A6-8437-D8383CFB0BF1}"/>
              </a:ext>
            </a:extLst>
          </p:cNvPr>
          <p:cNvCxnSpPr/>
          <p:nvPr/>
        </p:nvCxnSpPr>
        <p:spPr>
          <a:xfrm>
            <a:off x="3370397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F2FDC69-B823-4E84-99E1-FE8D34DD61FC}"/>
              </a:ext>
            </a:extLst>
          </p:cNvPr>
          <p:cNvCxnSpPr>
            <a:cxnSpLocks/>
          </p:cNvCxnSpPr>
          <p:nvPr/>
        </p:nvCxnSpPr>
        <p:spPr>
          <a:xfrm>
            <a:off x="1053646" y="420209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E161C05-AB54-45A8-9C10-74DD5AF240E9}"/>
              </a:ext>
            </a:extLst>
          </p:cNvPr>
          <p:cNvCxnSpPr/>
          <p:nvPr/>
        </p:nvCxnSpPr>
        <p:spPr>
          <a:xfrm>
            <a:off x="1053646" y="470348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9152E29-F353-4FC6-8397-BEECD02B1F09}"/>
              </a:ext>
            </a:extLst>
          </p:cNvPr>
          <p:cNvCxnSpPr/>
          <p:nvPr/>
        </p:nvCxnSpPr>
        <p:spPr>
          <a:xfrm>
            <a:off x="2209709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EB097BE-3F05-45DA-A69E-2B41D80DB691}"/>
              </a:ext>
            </a:extLst>
          </p:cNvPr>
          <p:cNvCxnSpPr/>
          <p:nvPr/>
        </p:nvCxnSpPr>
        <p:spPr>
          <a:xfrm>
            <a:off x="1631213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3B21F1-8724-4536-8E07-87AFFA7B12B6}"/>
              </a:ext>
            </a:extLst>
          </p:cNvPr>
          <p:cNvCxnSpPr/>
          <p:nvPr/>
        </p:nvCxnSpPr>
        <p:spPr>
          <a:xfrm>
            <a:off x="1053646" y="373407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A23E7FE-1C4D-4328-80B5-EFF18FF83B5A}"/>
              </a:ext>
            </a:extLst>
          </p:cNvPr>
          <p:cNvCxnSpPr/>
          <p:nvPr/>
        </p:nvCxnSpPr>
        <p:spPr>
          <a:xfrm>
            <a:off x="1053646" y="3237804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A00F805-5E00-4840-84AF-1C7A590ED4AB}"/>
              </a:ext>
            </a:extLst>
          </p:cNvPr>
          <p:cNvCxnSpPr/>
          <p:nvPr/>
        </p:nvCxnSpPr>
        <p:spPr>
          <a:xfrm>
            <a:off x="1053646" y="5175142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32B65125-B91A-48E3-B322-9A38EB6D51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" y="1248946"/>
            <a:ext cx="1534781" cy="977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A8BF4-6911-4B12-ADD5-6687CE158492}"/>
              </a:ext>
            </a:extLst>
          </p:cNvPr>
          <p:cNvSpPr/>
          <p:nvPr/>
        </p:nvSpPr>
        <p:spPr>
          <a:xfrm>
            <a:off x="3154046" y="1248946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AAF2F3A-37FA-4C71-A969-7758DAE24445}"/>
              </a:ext>
            </a:extLst>
          </p:cNvPr>
          <p:cNvSpPr/>
          <p:nvPr/>
        </p:nvSpPr>
        <p:spPr>
          <a:xfrm>
            <a:off x="5287939" y="1249628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E52A2D-8022-4271-8DD2-6014588E781A}"/>
              </a:ext>
            </a:extLst>
          </p:cNvPr>
          <p:cNvSpPr/>
          <p:nvPr/>
        </p:nvSpPr>
        <p:spPr>
          <a:xfrm>
            <a:off x="7420147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BADA13D-64EE-4BE0-9EE3-B85576B6E0D0}"/>
              </a:ext>
            </a:extLst>
          </p:cNvPr>
          <p:cNvSpPr/>
          <p:nvPr/>
        </p:nvSpPr>
        <p:spPr>
          <a:xfrm>
            <a:off x="2717367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9F921F5D-9BD9-4AA4-9AC2-334652879903}"/>
              </a:ext>
            </a:extLst>
          </p:cNvPr>
          <p:cNvSpPr/>
          <p:nvPr/>
        </p:nvSpPr>
        <p:spPr>
          <a:xfrm>
            <a:off x="4811601" y="169010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06CC8C2-379C-4E33-9B73-D9FBDD222353}"/>
              </a:ext>
            </a:extLst>
          </p:cNvPr>
          <p:cNvSpPr/>
          <p:nvPr/>
        </p:nvSpPr>
        <p:spPr>
          <a:xfrm>
            <a:off x="9552355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47C3B3CD-2E73-43D2-9038-B3A393A43042}"/>
              </a:ext>
            </a:extLst>
          </p:cNvPr>
          <p:cNvSpPr/>
          <p:nvPr/>
        </p:nvSpPr>
        <p:spPr>
          <a:xfrm>
            <a:off x="6947845" y="1704494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64AD8A46-6010-4E23-B37C-3687989672AB}"/>
              </a:ext>
            </a:extLst>
          </p:cNvPr>
          <p:cNvSpPr/>
          <p:nvPr/>
        </p:nvSpPr>
        <p:spPr>
          <a:xfrm>
            <a:off x="9080053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28DA224-BACD-47F0-9C4D-34569FCE45E4}"/>
              </a:ext>
            </a:extLst>
          </p:cNvPr>
          <p:cNvCxnSpPr>
            <a:stCxn id="93" idx="0"/>
            <a:endCxn id="5" idx="2"/>
          </p:cNvCxnSpPr>
          <p:nvPr/>
        </p:nvCxnSpPr>
        <p:spPr>
          <a:xfrm flipV="1">
            <a:off x="2493646" y="2220862"/>
            <a:ext cx="1427791" cy="560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6A328C-9AE6-4B04-AEF0-FBD1E8F83117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6055330" y="2221544"/>
            <a:ext cx="33506" cy="63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3CC2D5-1D8F-43E6-9776-E185B0FE1737}"/>
              </a:ext>
            </a:extLst>
          </p:cNvPr>
          <p:cNvCxnSpPr>
            <a:cxnSpLocks/>
            <a:stCxn id="182" idx="0"/>
            <a:endCxn id="135" idx="2"/>
          </p:cNvCxnSpPr>
          <p:nvPr/>
        </p:nvCxnSpPr>
        <p:spPr>
          <a:xfrm flipH="1" flipV="1">
            <a:off x="8187538" y="2209588"/>
            <a:ext cx="1531161" cy="57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FB30F79-D8F4-4EB3-A85F-355FE265779E}"/>
              </a:ext>
            </a:extLst>
          </p:cNvPr>
          <p:cNvSpPr/>
          <p:nvPr/>
        </p:nvSpPr>
        <p:spPr>
          <a:xfrm>
            <a:off x="697827" y="5817599"/>
            <a:ext cx="1068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While down-sampling, the feature map’s resolution becomes smaller.</a:t>
            </a:r>
          </a:p>
          <a:p>
            <a:r>
              <a:rPr lang="en-US" altLang="ko-KR" sz="1600" b="1" dirty="0"/>
              <a:t>High-resolution Feature can contains the feature like (edge, curved line)</a:t>
            </a:r>
          </a:p>
          <a:p>
            <a:r>
              <a:rPr lang="en-US" altLang="ko-KR" sz="1600" b="1" dirty="0" err="1"/>
              <a:t>Mid,Low</a:t>
            </a:r>
            <a:r>
              <a:rPr lang="en-US" altLang="ko-KR" sz="1600" b="1" dirty="0"/>
              <a:t>-resolution Feature can contains detailed feature like (</a:t>
            </a:r>
            <a:r>
              <a:rPr lang="en-US" altLang="ko-KR" sz="1600" b="1" dirty="0" err="1"/>
              <a:t>textue</a:t>
            </a:r>
            <a:r>
              <a:rPr lang="en-US" altLang="ko-KR" sz="1600" b="1" dirty="0"/>
              <a:t>, part of object)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5AAFF2-85E8-40EA-97BC-30F1A36D6ADC}"/>
              </a:ext>
            </a:extLst>
          </p:cNvPr>
          <p:cNvSpPr/>
          <p:nvPr/>
        </p:nvSpPr>
        <p:spPr>
          <a:xfrm>
            <a:off x="4656000" y="2781343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2DFCF03-C709-43CB-BAD8-C4DFB7BDD725}"/>
              </a:ext>
            </a:extLst>
          </p:cNvPr>
          <p:cNvCxnSpPr>
            <a:cxnSpLocks/>
          </p:cNvCxnSpPr>
          <p:nvPr/>
        </p:nvCxnSpPr>
        <p:spPr>
          <a:xfrm>
            <a:off x="60864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3A61E01-E728-47BA-95EC-D4D21B7D9A3D}"/>
              </a:ext>
            </a:extLst>
          </p:cNvPr>
          <p:cNvCxnSpPr/>
          <p:nvPr/>
        </p:nvCxnSpPr>
        <p:spPr>
          <a:xfrm>
            <a:off x="6819900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DF28CE4-8710-478C-BBDC-45D40BC5E709}"/>
              </a:ext>
            </a:extLst>
          </p:cNvPr>
          <p:cNvCxnSpPr/>
          <p:nvPr/>
        </p:nvCxnSpPr>
        <p:spPr>
          <a:xfrm>
            <a:off x="53625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38053D2-175D-4F07-858A-9C8EC01AE954}"/>
              </a:ext>
            </a:extLst>
          </p:cNvPr>
          <p:cNvCxnSpPr>
            <a:cxnSpLocks/>
          </p:cNvCxnSpPr>
          <p:nvPr/>
        </p:nvCxnSpPr>
        <p:spPr>
          <a:xfrm>
            <a:off x="4656000" y="42118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EE3241F-CA72-4DB0-A322-5114E60E31C7}"/>
              </a:ext>
            </a:extLst>
          </p:cNvPr>
          <p:cNvCxnSpPr/>
          <p:nvPr/>
        </p:nvCxnSpPr>
        <p:spPr>
          <a:xfrm>
            <a:off x="4656000" y="3497443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FF91F20-3AC6-46E1-B943-62AE5FF20D3B}"/>
              </a:ext>
            </a:extLst>
          </p:cNvPr>
          <p:cNvCxnSpPr/>
          <p:nvPr/>
        </p:nvCxnSpPr>
        <p:spPr>
          <a:xfrm>
            <a:off x="4656000" y="49357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B6159-D438-40C3-8A99-0ACCDB01D5A8}"/>
              </a:ext>
            </a:extLst>
          </p:cNvPr>
          <p:cNvSpPr/>
          <p:nvPr/>
        </p:nvSpPr>
        <p:spPr>
          <a:xfrm>
            <a:off x="8278699" y="2784796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8CCBB7E-EEF5-4E2A-8F31-0A5BBE175569}"/>
              </a:ext>
            </a:extLst>
          </p:cNvPr>
          <p:cNvCxnSpPr>
            <a:cxnSpLocks/>
          </p:cNvCxnSpPr>
          <p:nvPr/>
        </p:nvCxnSpPr>
        <p:spPr>
          <a:xfrm>
            <a:off x="9709174" y="2784796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5E25AEA-CACC-40C5-929B-600414BB8C4B}"/>
              </a:ext>
            </a:extLst>
          </p:cNvPr>
          <p:cNvCxnSpPr>
            <a:stCxn id="182" idx="1"/>
            <a:endCxn id="182" idx="3"/>
          </p:cNvCxnSpPr>
          <p:nvPr/>
        </p:nvCxnSpPr>
        <p:spPr>
          <a:xfrm>
            <a:off x="8278699" y="4224796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5259B7A-77A5-4AD7-A71E-6BB89B04DC66}"/>
              </a:ext>
            </a:extLst>
          </p:cNvPr>
          <p:cNvSpPr/>
          <p:nvPr/>
        </p:nvSpPr>
        <p:spPr>
          <a:xfrm>
            <a:off x="6967830" y="2170361"/>
            <a:ext cx="341152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4A35677-CBD9-406F-A78B-BFCE717FD7D2}"/>
              </a:ext>
            </a:extLst>
          </p:cNvPr>
          <p:cNvSpPr/>
          <p:nvPr/>
        </p:nvSpPr>
        <p:spPr>
          <a:xfrm>
            <a:off x="7310318" y="2170361"/>
            <a:ext cx="360989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4D3E2B-62F0-4F08-9E7A-52603346F829}"/>
              </a:ext>
            </a:extLst>
          </p:cNvPr>
          <p:cNvSpPr/>
          <p:nvPr/>
        </p:nvSpPr>
        <p:spPr>
          <a:xfrm>
            <a:off x="6967830" y="2527419"/>
            <a:ext cx="358724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453DD17-B5BF-4E68-BEAA-66B8A5C82702}"/>
              </a:ext>
            </a:extLst>
          </p:cNvPr>
          <p:cNvSpPr/>
          <p:nvPr/>
        </p:nvSpPr>
        <p:spPr>
          <a:xfrm>
            <a:off x="7319322" y="2528773"/>
            <a:ext cx="342611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F9D41B8-5C5D-408A-BEDD-554D77B6A8E6}"/>
              </a:ext>
            </a:extLst>
          </p:cNvPr>
          <p:cNvCxnSpPr/>
          <p:nvPr/>
        </p:nvCxnSpPr>
        <p:spPr>
          <a:xfrm>
            <a:off x="87800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A48990-6469-4EB5-9015-0FF1FE52A8F4}"/>
              </a:ext>
            </a:extLst>
          </p:cNvPr>
          <p:cNvCxnSpPr>
            <a:cxnSpLocks/>
          </p:cNvCxnSpPr>
          <p:nvPr/>
        </p:nvCxnSpPr>
        <p:spPr>
          <a:xfrm>
            <a:off x="82339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0EB2C19-03EA-43F8-A8E7-C497F401362E}"/>
              </a:ext>
            </a:extLst>
          </p:cNvPr>
          <p:cNvCxnSpPr/>
          <p:nvPr/>
        </p:nvCxnSpPr>
        <p:spPr>
          <a:xfrm>
            <a:off x="7968695" y="2234877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F9E3222-4B06-49A9-BDA5-A0428FBE4BF7}"/>
              </a:ext>
            </a:extLst>
          </p:cNvPr>
          <p:cNvCxnSpPr/>
          <p:nvPr/>
        </p:nvCxnSpPr>
        <p:spPr>
          <a:xfrm>
            <a:off x="7968695" y="2771274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BDD08BF-6A5D-4C41-9095-0DF9C027E8D5}"/>
              </a:ext>
            </a:extLst>
          </p:cNvPr>
          <p:cNvSpPr/>
          <p:nvPr/>
        </p:nvSpPr>
        <p:spPr>
          <a:xfrm>
            <a:off x="7973458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A233A8A-29E1-4946-A044-3F11F840DF5E}"/>
              </a:ext>
            </a:extLst>
          </p:cNvPr>
          <p:cNvSpPr/>
          <p:nvPr/>
        </p:nvSpPr>
        <p:spPr>
          <a:xfrm>
            <a:off x="8247632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C66246B-AA4F-432A-8055-B3FB2780EDFA}"/>
              </a:ext>
            </a:extLst>
          </p:cNvPr>
          <p:cNvSpPr/>
          <p:nvPr/>
        </p:nvSpPr>
        <p:spPr>
          <a:xfrm>
            <a:off x="8516884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05F20D-B316-497C-A1B7-5E733F303FAE}"/>
              </a:ext>
            </a:extLst>
          </p:cNvPr>
          <p:cNvSpPr/>
          <p:nvPr/>
        </p:nvSpPr>
        <p:spPr>
          <a:xfrm>
            <a:off x="8783453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E7D3AD-70D0-4895-B327-11DCB3887A03}"/>
              </a:ext>
            </a:extLst>
          </p:cNvPr>
          <p:cNvSpPr/>
          <p:nvPr/>
        </p:nvSpPr>
        <p:spPr>
          <a:xfrm>
            <a:off x="7973015" y="2245427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C55848-ADE5-4F9D-A0F2-6D87BEAAA094}"/>
              </a:ext>
            </a:extLst>
          </p:cNvPr>
          <p:cNvSpPr/>
          <p:nvPr/>
        </p:nvSpPr>
        <p:spPr>
          <a:xfrm>
            <a:off x="8238767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29C60C7-838A-4277-89EA-F4EC7630C923}"/>
              </a:ext>
            </a:extLst>
          </p:cNvPr>
          <p:cNvSpPr/>
          <p:nvPr/>
        </p:nvSpPr>
        <p:spPr>
          <a:xfrm>
            <a:off x="8516583" y="224556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DCFF2DC-914F-46AE-BBE0-E3A92826A70A}"/>
              </a:ext>
            </a:extLst>
          </p:cNvPr>
          <p:cNvSpPr/>
          <p:nvPr/>
        </p:nvSpPr>
        <p:spPr>
          <a:xfrm>
            <a:off x="8786289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BDDCDA-37D9-43DE-8ED3-5D64696402CC}"/>
              </a:ext>
            </a:extLst>
          </p:cNvPr>
          <p:cNvSpPr/>
          <p:nvPr/>
        </p:nvSpPr>
        <p:spPr>
          <a:xfrm>
            <a:off x="7973460" y="252454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50835C-1AC4-4298-816D-89CBDA3FC280}"/>
              </a:ext>
            </a:extLst>
          </p:cNvPr>
          <p:cNvSpPr/>
          <p:nvPr/>
        </p:nvSpPr>
        <p:spPr>
          <a:xfrm>
            <a:off x="8236668" y="252406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5777F7-E5C8-4EC2-B503-1DA5A79BDE04}"/>
              </a:ext>
            </a:extLst>
          </p:cNvPr>
          <p:cNvSpPr/>
          <p:nvPr/>
        </p:nvSpPr>
        <p:spPr>
          <a:xfrm>
            <a:off x="8516583" y="2525088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FC9E7A-9212-4BD8-8BE0-9A07C90B591B}"/>
              </a:ext>
            </a:extLst>
          </p:cNvPr>
          <p:cNvSpPr/>
          <p:nvPr/>
        </p:nvSpPr>
        <p:spPr>
          <a:xfrm>
            <a:off x="8787377" y="25229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B440CF-0B34-4E29-B8A8-F8D494A283F3}"/>
              </a:ext>
            </a:extLst>
          </p:cNvPr>
          <p:cNvSpPr/>
          <p:nvPr/>
        </p:nvSpPr>
        <p:spPr>
          <a:xfrm>
            <a:off x="797777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E6822B4-7874-4A6E-A6CC-712AF34DB1B4}"/>
              </a:ext>
            </a:extLst>
          </p:cNvPr>
          <p:cNvSpPr/>
          <p:nvPr/>
        </p:nvSpPr>
        <p:spPr>
          <a:xfrm>
            <a:off x="824003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CC06641-829B-4B58-9EBE-C3687561EAEE}"/>
              </a:ext>
            </a:extLst>
          </p:cNvPr>
          <p:cNvSpPr/>
          <p:nvPr/>
        </p:nvSpPr>
        <p:spPr>
          <a:xfrm>
            <a:off x="8521121" y="278182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8AE51B-3E19-48F6-8B12-4BD1BFD2A8F9}"/>
              </a:ext>
            </a:extLst>
          </p:cNvPr>
          <p:cNvSpPr/>
          <p:nvPr/>
        </p:nvSpPr>
        <p:spPr>
          <a:xfrm>
            <a:off x="8783090" y="27813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34666" y="45499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bottom-up pathway, top-down pathway, lateral connections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83A65C26-E16C-42FB-BF1D-6EBCFF605B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4797604"/>
            <a:ext cx="2175835" cy="135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8D10-0FB8-49BD-820F-2BD81A0E0CBE}"/>
              </a:ext>
            </a:extLst>
          </p:cNvPr>
          <p:cNvSpPr/>
          <p:nvPr/>
        </p:nvSpPr>
        <p:spPr>
          <a:xfrm>
            <a:off x="1029606" y="166851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D9AE5E-3239-468C-BEAC-60368B48144B}"/>
              </a:ext>
            </a:extLst>
          </p:cNvPr>
          <p:cNvSpPr/>
          <p:nvPr/>
        </p:nvSpPr>
        <p:spPr>
          <a:xfrm>
            <a:off x="1029606" y="190073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D2696E-66F5-428D-AF57-05E2B1F4F149}"/>
              </a:ext>
            </a:extLst>
          </p:cNvPr>
          <p:cNvSpPr/>
          <p:nvPr/>
        </p:nvSpPr>
        <p:spPr>
          <a:xfrm>
            <a:off x="1029606" y="2212791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D1280-840E-40F3-8566-0DBD79D40FF0}"/>
              </a:ext>
            </a:extLst>
          </p:cNvPr>
          <p:cNvSpPr/>
          <p:nvPr/>
        </p:nvSpPr>
        <p:spPr>
          <a:xfrm>
            <a:off x="1029606" y="24450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2154C1-74A7-42CE-BB48-BFE6E0D3E3FD}"/>
              </a:ext>
            </a:extLst>
          </p:cNvPr>
          <p:cNvSpPr/>
          <p:nvPr/>
        </p:nvSpPr>
        <p:spPr>
          <a:xfrm>
            <a:off x="1029606" y="2759345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120E3-845F-4A8F-87C8-518819EDB3DF}"/>
              </a:ext>
            </a:extLst>
          </p:cNvPr>
          <p:cNvSpPr/>
          <p:nvPr/>
        </p:nvSpPr>
        <p:spPr>
          <a:xfrm>
            <a:off x="1029606" y="2991574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B74F-9BC2-40DD-99FD-6F393113D0D0}"/>
              </a:ext>
            </a:extLst>
          </p:cNvPr>
          <p:cNvSpPr/>
          <p:nvPr/>
        </p:nvSpPr>
        <p:spPr>
          <a:xfrm>
            <a:off x="1029606" y="33062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133A1E-FCB1-44A8-8773-0D2282719527}"/>
              </a:ext>
            </a:extLst>
          </p:cNvPr>
          <p:cNvSpPr/>
          <p:nvPr/>
        </p:nvSpPr>
        <p:spPr>
          <a:xfrm>
            <a:off x="1029606" y="353844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EEAC-96AD-4B4F-8357-2FA1071A9EE6}"/>
              </a:ext>
            </a:extLst>
          </p:cNvPr>
          <p:cNvSpPr/>
          <p:nvPr/>
        </p:nvSpPr>
        <p:spPr>
          <a:xfrm>
            <a:off x="1029606" y="3852767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733A0A-A7FA-4EB2-BA69-62297881E743}"/>
              </a:ext>
            </a:extLst>
          </p:cNvPr>
          <p:cNvSpPr/>
          <p:nvPr/>
        </p:nvSpPr>
        <p:spPr>
          <a:xfrm>
            <a:off x="1029606" y="4084996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ED2235C-911B-4397-93F3-B11E3BFCE1EC}"/>
              </a:ext>
            </a:extLst>
          </p:cNvPr>
          <p:cNvSpPr/>
          <p:nvPr/>
        </p:nvSpPr>
        <p:spPr>
          <a:xfrm>
            <a:off x="1380644" y="1828168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898B1D7-B1FD-4DF5-A35A-51C4EA58314F}"/>
              </a:ext>
            </a:extLst>
          </p:cNvPr>
          <p:cNvSpPr/>
          <p:nvPr/>
        </p:nvSpPr>
        <p:spPr>
          <a:xfrm>
            <a:off x="1390648" y="2379473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1C89BC-5CFE-449E-BBB8-ED87B0A2C3EA}"/>
              </a:ext>
            </a:extLst>
          </p:cNvPr>
          <p:cNvSpPr/>
          <p:nvPr/>
        </p:nvSpPr>
        <p:spPr>
          <a:xfrm>
            <a:off x="1390648" y="2932424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B7BD5A7-3D0B-4E18-AD6E-28DC06A4F07A}"/>
              </a:ext>
            </a:extLst>
          </p:cNvPr>
          <p:cNvSpPr/>
          <p:nvPr/>
        </p:nvSpPr>
        <p:spPr>
          <a:xfrm>
            <a:off x="1380644" y="3465717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667017F1-DDAA-4E51-8E05-D5902E66DA34}"/>
              </a:ext>
            </a:extLst>
          </p:cNvPr>
          <p:cNvSpPr/>
          <p:nvPr/>
        </p:nvSpPr>
        <p:spPr>
          <a:xfrm>
            <a:off x="1388264" y="4016162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49AE58-5034-4040-818D-0E654E9991D8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428749" y="206039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8F04AA-58F8-4720-89DD-24847D70F0DB}"/>
              </a:ext>
            </a:extLst>
          </p:cNvPr>
          <p:cNvCxnSpPr>
            <a:cxnSpLocks/>
          </p:cNvCxnSpPr>
          <p:nvPr/>
        </p:nvCxnSpPr>
        <p:spPr>
          <a:xfrm flipV="1">
            <a:off x="1418744" y="2604678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C334F6-4B4E-4F45-BDDA-125AC8A035AA}"/>
              </a:ext>
            </a:extLst>
          </p:cNvPr>
          <p:cNvCxnSpPr>
            <a:cxnSpLocks/>
          </p:cNvCxnSpPr>
          <p:nvPr/>
        </p:nvCxnSpPr>
        <p:spPr>
          <a:xfrm flipV="1">
            <a:off x="1426364" y="3151232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6C64DA-6159-4FDB-996C-1FB2EF5B9EFE}"/>
              </a:ext>
            </a:extLst>
          </p:cNvPr>
          <p:cNvCxnSpPr>
            <a:cxnSpLocks/>
          </p:cNvCxnSpPr>
          <p:nvPr/>
        </p:nvCxnSpPr>
        <p:spPr>
          <a:xfrm flipV="1">
            <a:off x="1436369" y="369810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130366-B715-4C32-8BD1-4611B3E1388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428749" y="4244654"/>
            <a:ext cx="0" cy="92923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645681-EC48-43D0-A787-FC3B65D60C4C}"/>
              </a:ext>
            </a:extLst>
          </p:cNvPr>
          <p:cNvCxnSpPr/>
          <p:nvPr/>
        </p:nvCxnSpPr>
        <p:spPr>
          <a:xfrm>
            <a:off x="4004129" y="1006216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15DB30-06F5-4B95-AE54-FB9E4502F884}"/>
              </a:ext>
            </a:extLst>
          </p:cNvPr>
          <p:cNvSpPr/>
          <p:nvPr/>
        </p:nvSpPr>
        <p:spPr>
          <a:xfrm>
            <a:off x="939801" y="1587500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890C2B-6A33-4E1A-801F-594E94938E82}"/>
              </a:ext>
            </a:extLst>
          </p:cNvPr>
          <p:cNvSpPr/>
          <p:nvPr/>
        </p:nvSpPr>
        <p:spPr>
          <a:xfrm>
            <a:off x="939801" y="2134638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595C3D-FD00-4C9D-A7C0-D0D454ED7BAA}"/>
              </a:ext>
            </a:extLst>
          </p:cNvPr>
          <p:cNvSpPr/>
          <p:nvPr/>
        </p:nvSpPr>
        <p:spPr>
          <a:xfrm>
            <a:off x="942494" y="2679593"/>
            <a:ext cx="975207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E7618D-938A-4B68-87E0-1763DB89BF1B}"/>
              </a:ext>
            </a:extLst>
          </p:cNvPr>
          <p:cNvSpPr/>
          <p:nvPr/>
        </p:nvSpPr>
        <p:spPr>
          <a:xfrm>
            <a:off x="939801" y="3225579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6602A-42BD-4A1B-85D7-073A98B46EA9}"/>
              </a:ext>
            </a:extLst>
          </p:cNvPr>
          <p:cNvSpPr/>
          <p:nvPr/>
        </p:nvSpPr>
        <p:spPr>
          <a:xfrm>
            <a:off x="146770" y="1653533"/>
            <a:ext cx="834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8876BE-DF8B-40D2-AE30-3373A57E8D12}"/>
              </a:ext>
            </a:extLst>
          </p:cNvPr>
          <p:cNvSpPr/>
          <p:nvPr/>
        </p:nvSpPr>
        <p:spPr>
          <a:xfrm>
            <a:off x="134666" y="2212791"/>
            <a:ext cx="93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27BCA6-215B-4ED0-948F-8477E23A5522}"/>
              </a:ext>
            </a:extLst>
          </p:cNvPr>
          <p:cNvSpPr/>
          <p:nvPr/>
        </p:nvSpPr>
        <p:spPr>
          <a:xfrm>
            <a:off x="146770" y="2805948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3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F0F955-EBC4-49EB-A39B-9775CDC56B98}"/>
              </a:ext>
            </a:extLst>
          </p:cNvPr>
          <p:cNvSpPr/>
          <p:nvPr/>
        </p:nvSpPr>
        <p:spPr>
          <a:xfrm>
            <a:off x="134665" y="3341834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5D21BE-053E-497E-BAC0-3200D8C1D732}"/>
              </a:ext>
            </a:extLst>
          </p:cNvPr>
          <p:cNvSpPr/>
          <p:nvPr/>
        </p:nvSpPr>
        <p:spPr>
          <a:xfrm>
            <a:off x="134664" y="3877720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1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C1A2FD-82B8-4C57-ABF1-FBD3BBC0203F}"/>
              </a:ext>
            </a:extLst>
          </p:cNvPr>
          <p:cNvSpPr/>
          <p:nvPr/>
        </p:nvSpPr>
        <p:spPr>
          <a:xfrm>
            <a:off x="2824762" y="1747979"/>
            <a:ext cx="434443" cy="5159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E5E4F2-29F4-4F8C-A29A-FB2FF84CEDF9}"/>
              </a:ext>
            </a:extLst>
          </p:cNvPr>
          <p:cNvSpPr/>
          <p:nvPr/>
        </p:nvSpPr>
        <p:spPr>
          <a:xfrm>
            <a:off x="2710732" y="2197197"/>
            <a:ext cx="590803" cy="69475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D94B18-9003-4DB2-8B29-714D6A2C8CED}"/>
              </a:ext>
            </a:extLst>
          </p:cNvPr>
          <p:cNvSpPr/>
          <p:nvPr/>
        </p:nvSpPr>
        <p:spPr>
          <a:xfrm>
            <a:off x="2466060" y="2594257"/>
            <a:ext cx="1017273" cy="98212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6B578D7-2EB5-4A11-B2EA-45CF96B70B07}"/>
              </a:ext>
            </a:extLst>
          </p:cNvPr>
          <p:cNvSpPr/>
          <p:nvPr/>
        </p:nvSpPr>
        <p:spPr>
          <a:xfrm>
            <a:off x="2311761" y="2992976"/>
            <a:ext cx="1262507" cy="12912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C63D49-CE2F-42A8-AE1F-9224F1EB3492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>
            <a:off x="1827891" y="1748339"/>
            <a:ext cx="996871" cy="257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21EAD6-CC04-4F30-A448-0C3CF6244D70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>
            <a:off x="1827891" y="2292620"/>
            <a:ext cx="882841" cy="251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67748F7-18EF-4B2E-8EAB-BB74FE9C4C70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1827891" y="2839174"/>
            <a:ext cx="638169" cy="24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FB627FF-6A2A-4E49-804F-1EFEC3321C93}"/>
              </a:ext>
            </a:extLst>
          </p:cNvPr>
          <p:cNvCxnSpPr>
            <a:cxnSpLocks/>
            <a:stCxn id="29" idx="3"/>
            <a:endCxn id="84" idx="1"/>
          </p:cNvCxnSpPr>
          <p:nvPr/>
        </p:nvCxnSpPr>
        <p:spPr>
          <a:xfrm>
            <a:off x="1827891" y="3386049"/>
            <a:ext cx="483870" cy="25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810642" y="922390"/>
            <a:ext cx="2175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Bottom-up pathway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01BAC2-A266-4F72-8184-33C0AF653C13}"/>
              </a:ext>
            </a:extLst>
          </p:cNvPr>
          <p:cNvSpPr/>
          <p:nvPr/>
        </p:nvSpPr>
        <p:spPr>
          <a:xfrm>
            <a:off x="322044" y="-1653937"/>
            <a:ext cx="1129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Top-down</a:t>
            </a:r>
            <a:r>
              <a:rPr lang="ko-KR" altLang="en-US" dirty="0"/>
              <a:t> </a:t>
            </a:r>
            <a:r>
              <a:rPr lang="ko-KR" altLang="en-US" dirty="0" err="1"/>
              <a:t>Pathway는</a:t>
            </a:r>
            <a:r>
              <a:rPr lang="ko-KR" altLang="en-US" dirty="0"/>
              <a:t>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level에</a:t>
            </a:r>
            <a:r>
              <a:rPr lang="ko-KR" altLang="en-US" dirty="0"/>
              <a:t> 있는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upsampling하고</a:t>
            </a:r>
            <a:r>
              <a:rPr lang="ko-KR" altLang="en-US" dirty="0"/>
              <a:t> </a:t>
            </a:r>
            <a:r>
              <a:rPr lang="ko-KR" altLang="en-US" dirty="0" err="1"/>
              <a:t>channel</a:t>
            </a:r>
            <a:r>
              <a:rPr lang="ko-KR" altLang="en-US" dirty="0"/>
              <a:t> 수를 동일하게 맞춰주는 과정입니다.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upsampling해주면</a:t>
            </a:r>
            <a:r>
              <a:rPr lang="ko-KR" altLang="en-US" dirty="0"/>
              <a:t> 바로 아래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map와</a:t>
            </a:r>
            <a:r>
              <a:rPr lang="ko-KR" altLang="en-US" dirty="0"/>
              <a:t> 크기가 같아집니다. 가령 c2는 c3와 크기가 같아집니다. 이 때 </a:t>
            </a:r>
            <a:r>
              <a:rPr lang="ko-KR" altLang="en-US" dirty="0" err="1"/>
              <a:t>nearest</a:t>
            </a:r>
            <a:r>
              <a:rPr lang="ko-KR" altLang="en-US" dirty="0"/>
              <a:t> </a:t>
            </a:r>
            <a:r>
              <a:rPr lang="ko-KR" altLang="en-US" dirty="0" err="1"/>
              <a:t>neighbor</a:t>
            </a:r>
            <a:r>
              <a:rPr lang="ko-KR" altLang="en-US" dirty="0"/>
              <a:t> </a:t>
            </a:r>
            <a:r>
              <a:rPr lang="ko-KR" altLang="en-US" dirty="0" err="1"/>
              <a:t>upsampling</a:t>
            </a:r>
            <a:r>
              <a:rPr lang="ko-KR" altLang="en-US" dirty="0"/>
              <a:t> 방식을 사용합니다. 이후  모든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map에</a:t>
            </a:r>
            <a:r>
              <a:rPr lang="ko-KR" altLang="en-US" dirty="0"/>
              <a:t> 1x1 </a:t>
            </a:r>
            <a:r>
              <a:rPr lang="ko-KR" altLang="en-US" dirty="0" err="1"/>
              <a:t>conv</a:t>
            </a:r>
            <a:r>
              <a:rPr lang="ko-KR" altLang="en-US" dirty="0"/>
              <a:t> 연산을 적용하여 </a:t>
            </a:r>
            <a:r>
              <a:rPr lang="ko-KR" altLang="en-US" dirty="0" err="1"/>
              <a:t>channel을</a:t>
            </a:r>
            <a:r>
              <a:rPr lang="ko-KR" altLang="en-US" dirty="0"/>
              <a:t> 256으로 맞춥니다. </a:t>
            </a:r>
            <a:endParaRPr lang="en-US" altLang="ko-KR" dirty="0"/>
          </a:p>
          <a:p>
            <a:r>
              <a:rPr lang="en-US" altLang="ko-KR" dirty="0"/>
              <a:t>* Element wise sum : </a:t>
            </a:r>
            <a:r>
              <a:rPr lang="ko-KR" altLang="en-US" dirty="0"/>
              <a:t>같은 크기의 </a:t>
            </a:r>
            <a:r>
              <a:rPr lang="en-US" altLang="ko-KR" dirty="0"/>
              <a:t>tensor</a:t>
            </a:r>
            <a:r>
              <a:rPr lang="ko-KR" altLang="en-US" dirty="0"/>
              <a:t>를 같은 크기의 인자끼리 더해주는 연산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3977B6-78E9-46FF-8371-2803DE915653}"/>
              </a:ext>
            </a:extLst>
          </p:cNvPr>
          <p:cNvSpPr/>
          <p:nvPr/>
        </p:nvSpPr>
        <p:spPr>
          <a:xfrm>
            <a:off x="345580" y="-3566727"/>
            <a:ext cx="11635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Bottom-up</a:t>
            </a:r>
            <a:r>
              <a:rPr lang="ko-KR" altLang="en-US" dirty="0"/>
              <a:t> </a:t>
            </a:r>
            <a:r>
              <a:rPr lang="ko-KR" altLang="en-US" dirty="0" err="1"/>
              <a:t>pathway</a:t>
            </a:r>
            <a:r>
              <a:rPr lang="ko-KR" altLang="en-US" dirty="0"/>
              <a:t> 과정은 이미지를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network에</a:t>
            </a:r>
            <a:r>
              <a:rPr lang="ko-KR" altLang="en-US" dirty="0"/>
              <a:t> 입력하여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pass하여</a:t>
            </a:r>
            <a:r>
              <a:rPr lang="ko-KR" altLang="en-US" dirty="0"/>
              <a:t> 2배씩 작아지는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추출하는 과정입니다. 이 때 각 </a:t>
            </a:r>
            <a:r>
              <a:rPr lang="ko-KR" altLang="en-US" dirty="0" err="1"/>
              <a:t>stage의</a:t>
            </a:r>
            <a:r>
              <a:rPr lang="ko-KR" altLang="en-US" dirty="0"/>
              <a:t> 마지막 </a:t>
            </a:r>
            <a:r>
              <a:rPr lang="ko-KR" altLang="en-US" dirty="0" err="1"/>
              <a:t>layer의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추출합니다. 네트워크에는 같은 크기의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출력하는 </a:t>
            </a:r>
            <a:r>
              <a:rPr lang="ko-KR" altLang="en-US" dirty="0" err="1"/>
              <a:t>layer가</a:t>
            </a:r>
            <a:r>
              <a:rPr lang="ko-KR" altLang="en-US" dirty="0"/>
              <a:t> 많지만 논문에서는 이러한 </a:t>
            </a:r>
            <a:r>
              <a:rPr lang="ko-KR" altLang="en-US" dirty="0" err="1"/>
              <a:t>layer를</a:t>
            </a:r>
            <a:r>
              <a:rPr lang="ko-KR" altLang="en-US" dirty="0"/>
              <a:t> 모두 같은 </a:t>
            </a:r>
            <a:r>
              <a:rPr lang="ko-KR" altLang="en-US" dirty="0" err="1"/>
              <a:t>stage에</a:t>
            </a:r>
            <a:r>
              <a:rPr lang="ko-KR" altLang="en-US" dirty="0"/>
              <a:t> </a:t>
            </a:r>
            <a:r>
              <a:rPr lang="ko-KR" altLang="en-US" dirty="0" err="1"/>
              <a:t>속해있다고</a:t>
            </a:r>
            <a:r>
              <a:rPr lang="ko-KR" altLang="en-US" dirty="0"/>
              <a:t> 정의합니다. 각 </a:t>
            </a:r>
            <a:r>
              <a:rPr lang="ko-KR" altLang="en-US" dirty="0" err="1"/>
              <a:t>stage에서</a:t>
            </a:r>
            <a:r>
              <a:rPr lang="ko-KR" altLang="en-US" dirty="0"/>
              <a:t> 별로 마지막 </a:t>
            </a:r>
            <a:r>
              <a:rPr lang="ko-KR" altLang="en-US" dirty="0" err="1"/>
              <a:t>layer를</a:t>
            </a:r>
            <a:r>
              <a:rPr lang="ko-KR" altLang="en-US" dirty="0"/>
              <a:t>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level로</a:t>
            </a:r>
            <a:r>
              <a:rPr lang="ko-KR" altLang="en-US" dirty="0"/>
              <a:t> 지정하는 이유는 더 깊은 </a:t>
            </a:r>
            <a:r>
              <a:rPr lang="ko-KR" altLang="en-US" dirty="0" err="1"/>
              <a:t>layer일수록</a:t>
            </a:r>
            <a:r>
              <a:rPr lang="ko-KR" altLang="en-US" dirty="0"/>
              <a:t> 더 강력한 </a:t>
            </a:r>
            <a:r>
              <a:rPr lang="ko-KR" altLang="en-US" dirty="0" err="1"/>
              <a:t>feature를</a:t>
            </a:r>
            <a:r>
              <a:rPr lang="ko-KR" altLang="en-US" dirty="0"/>
              <a:t> 보유하고 있기 때문입니다.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72C03F-5B06-45C8-990C-A410D130D808}"/>
              </a:ext>
            </a:extLst>
          </p:cNvPr>
          <p:cNvSpPr/>
          <p:nvPr/>
        </p:nvSpPr>
        <p:spPr>
          <a:xfrm>
            <a:off x="5971776" y="862122"/>
            <a:ext cx="4294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Top-down pathway &amp; Lateral Connections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282FD90-8761-4DCF-9433-26B78FFB89FA}"/>
              </a:ext>
            </a:extLst>
          </p:cNvPr>
          <p:cNvSpPr/>
          <p:nvPr/>
        </p:nvSpPr>
        <p:spPr>
          <a:xfrm>
            <a:off x="4587630" y="431205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8C5B70-7D09-4616-93C3-1C2EE9CD6EB3}"/>
              </a:ext>
            </a:extLst>
          </p:cNvPr>
          <p:cNvCxnSpPr>
            <a:cxnSpLocks/>
          </p:cNvCxnSpPr>
          <p:nvPr/>
        </p:nvCxnSpPr>
        <p:spPr>
          <a:xfrm>
            <a:off x="5186356" y="4592460"/>
            <a:ext cx="505645" cy="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771154-F741-4ED1-B050-293662D2CC89}"/>
              </a:ext>
            </a:extLst>
          </p:cNvPr>
          <p:cNvSpPr/>
          <p:nvPr/>
        </p:nvSpPr>
        <p:spPr>
          <a:xfrm>
            <a:off x="4376099" y="4936538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08207C6-74BA-4C7E-8AD2-D4A4E757EC8C}"/>
              </a:ext>
            </a:extLst>
          </p:cNvPr>
          <p:cNvCxnSpPr>
            <a:cxnSpLocks/>
          </p:cNvCxnSpPr>
          <p:nvPr/>
        </p:nvCxnSpPr>
        <p:spPr>
          <a:xfrm>
            <a:off x="5293848" y="5287838"/>
            <a:ext cx="1667864" cy="8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8EC117-3CFD-4C01-A8B7-6D066BA97588}"/>
              </a:ext>
            </a:extLst>
          </p:cNvPr>
          <p:cNvSpPr/>
          <p:nvPr/>
        </p:nvSpPr>
        <p:spPr>
          <a:xfrm>
            <a:off x="6951237" y="2155308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8687877-22DD-41C9-B14E-70137610F3EA}"/>
              </a:ext>
            </a:extLst>
          </p:cNvPr>
          <p:cNvSpPr/>
          <p:nvPr/>
        </p:nvSpPr>
        <p:spPr>
          <a:xfrm>
            <a:off x="7967580" y="1969951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35DDC0-BB2F-4814-8A45-6EAD296080AC}"/>
              </a:ext>
            </a:extLst>
          </p:cNvPr>
          <p:cNvCxnSpPr>
            <a:stCxn id="116" idx="0"/>
            <a:endCxn id="116" idx="2"/>
          </p:cNvCxnSpPr>
          <p:nvPr/>
        </p:nvCxnSpPr>
        <p:spPr>
          <a:xfrm>
            <a:off x="7311237" y="2155308"/>
            <a:ext cx="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CED28B3-C11C-4864-9F52-8E6C4B952DD5}"/>
              </a:ext>
            </a:extLst>
          </p:cNvPr>
          <p:cNvCxnSpPr>
            <a:cxnSpLocks/>
          </p:cNvCxnSpPr>
          <p:nvPr/>
        </p:nvCxnSpPr>
        <p:spPr>
          <a:xfrm>
            <a:off x="6951237" y="2520070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8ADAFF5-2A37-4A1C-9E4E-5BE02D438877}"/>
              </a:ext>
            </a:extLst>
          </p:cNvPr>
          <p:cNvCxnSpPr>
            <a:stCxn id="118" idx="0"/>
            <a:endCxn id="118" idx="2"/>
          </p:cNvCxnSpPr>
          <p:nvPr/>
        </p:nvCxnSpPr>
        <p:spPr>
          <a:xfrm>
            <a:off x="8507580" y="1969951"/>
            <a:ext cx="0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2466AA-D363-4D3F-865F-419A4CB9F433}"/>
              </a:ext>
            </a:extLst>
          </p:cNvPr>
          <p:cNvCxnSpPr>
            <a:stCxn id="118" idx="1"/>
            <a:endCxn id="118" idx="3"/>
          </p:cNvCxnSpPr>
          <p:nvPr/>
        </p:nvCxnSpPr>
        <p:spPr>
          <a:xfrm>
            <a:off x="7967580" y="250995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444248B-E185-45A6-A7B3-AC2B19BC082E}"/>
              </a:ext>
            </a:extLst>
          </p:cNvPr>
          <p:cNvCxnSpPr/>
          <p:nvPr/>
        </p:nvCxnSpPr>
        <p:spPr>
          <a:xfrm>
            <a:off x="8780037" y="1984063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CA1E135-8F43-4D88-A8F8-C34E87EEA2DF}"/>
              </a:ext>
            </a:extLst>
          </p:cNvPr>
          <p:cNvCxnSpPr/>
          <p:nvPr/>
        </p:nvCxnSpPr>
        <p:spPr>
          <a:xfrm>
            <a:off x="8242869" y="1970799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4365906-C0F0-43DD-BECF-2EE6BA7009E3}"/>
              </a:ext>
            </a:extLst>
          </p:cNvPr>
          <p:cNvCxnSpPr>
            <a:cxnSpLocks/>
          </p:cNvCxnSpPr>
          <p:nvPr/>
        </p:nvCxnSpPr>
        <p:spPr>
          <a:xfrm rot="5400000">
            <a:off x="8517778" y="1700495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C07EB7F-1076-46C3-AF83-E41E187CF6A7}"/>
              </a:ext>
            </a:extLst>
          </p:cNvPr>
          <p:cNvCxnSpPr>
            <a:cxnSpLocks/>
          </p:cNvCxnSpPr>
          <p:nvPr/>
        </p:nvCxnSpPr>
        <p:spPr>
          <a:xfrm rot="5400000">
            <a:off x="8517778" y="2248278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433AF42-6984-4A4C-A4DB-FBEDCA29EE51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7671237" y="2509951"/>
            <a:ext cx="296343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220F35B-FEA1-4E35-B02C-C74F81390386}"/>
              </a:ext>
            </a:extLst>
          </p:cNvPr>
          <p:cNvSpPr/>
          <p:nvPr/>
        </p:nvSpPr>
        <p:spPr>
          <a:xfrm>
            <a:off x="5863191" y="433447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DB8208A-90FC-4437-9C04-08D1250FD6C2}"/>
              </a:ext>
            </a:extLst>
          </p:cNvPr>
          <p:cNvCxnSpPr>
            <a:cxnSpLocks/>
          </p:cNvCxnSpPr>
          <p:nvPr/>
        </p:nvCxnSpPr>
        <p:spPr>
          <a:xfrm flipV="1">
            <a:off x="6471307" y="459899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91C310-A55B-43AD-A8DC-44D9D4622EEA}"/>
              </a:ext>
            </a:extLst>
          </p:cNvPr>
          <p:cNvSpPr/>
          <p:nvPr/>
        </p:nvSpPr>
        <p:spPr>
          <a:xfrm>
            <a:off x="7148498" y="4264487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7916B43-D592-4B73-B5BC-3CD45485CC62}"/>
              </a:ext>
            </a:extLst>
          </p:cNvPr>
          <p:cNvSpPr/>
          <p:nvPr/>
        </p:nvSpPr>
        <p:spPr>
          <a:xfrm>
            <a:off x="7148497" y="4984482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D67BAC1-8925-491B-846D-C191F7D3C95F}"/>
              </a:ext>
            </a:extLst>
          </p:cNvPr>
          <p:cNvCxnSpPr/>
          <p:nvPr/>
        </p:nvCxnSpPr>
        <p:spPr>
          <a:xfrm>
            <a:off x="8193519" y="4636319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F14EE2-94C1-4826-AD3D-56B682CFAA87}"/>
              </a:ext>
            </a:extLst>
          </p:cNvPr>
          <p:cNvCxnSpPr>
            <a:cxnSpLocks/>
          </p:cNvCxnSpPr>
          <p:nvPr/>
        </p:nvCxnSpPr>
        <p:spPr>
          <a:xfrm flipV="1">
            <a:off x="8189858" y="4973862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FE6D6FB-E9F4-4938-86A7-DF888092BD84}"/>
              </a:ext>
            </a:extLst>
          </p:cNvPr>
          <p:cNvSpPr/>
          <p:nvPr/>
        </p:nvSpPr>
        <p:spPr>
          <a:xfrm>
            <a:off x="9083266" y="4578764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3250EE8-837D-4579-A626-895954EA84B6}"/>
              </a:ext>
            </a:extLst>
          </p:cNvPr>
          <p:cNvCxnSpPr>
            <a:cxnSpLocks/>
          </p:cNvCxnSpPr>
          <p:nvPr/>
        </p:nvCxnSpPr>
        <p:spPr>
          <a:xfrm flipV="1">
            <a:off x="10075567" y="493388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E925938-2423-4E6C-AD8F-70CB853051F1}"/>
              </a:ext>
            </a:extLst>
          </p:cNvPr>
          <p:cNvSpPr/>
          <p:nvPr/>
        </p:nvSpPr>
        <p:spPr>
          <a:xfrm>
            <a:off x="10808588" y="4582725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5678E6-937C-4589-83FB-CAFE275A52BD}"/>
              </a:ext>
            </a:extLst>
          </p:cNvPr>
          <p:cNvCxnSpPr>
            <a:cxnSpLocks/>
          </p:cNvCxnSpPr>
          <p:nvPr/>
        </p:nvCxnSpPr>
        <p:spPr>
          <a:xfrm flipV="1">
            <a:off x="6087921" y="3947005"/>
            <a:ext cx="3231028" cy="393590"/>
          </a:xfrm>
          <a:prstGeom prst="bentConnector3">
            <a:avLst>
              <a:gd name="adj1" fmla="val 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EEB9C31-C9EE-4391-8887-C0596DB9FCBB}"/>
              </a:ext>
            </a:extLst>
          </p:cNvPr>
          <p:cNvSpPr/>
          <p:nvPr/>
        </p:nvSpPr>
        <p:spPr>
          <a:xfrm>
            <a:off x="9443264" y="3705943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A5C83EE-C352-4800-9AFA-D1A22E78B533}"/>
              </a:ext>
            </a:extLst>
          </p:cNvPr>
          <p:cNvSpPr/>
          <p:nvPr/>
        </p:nvSpPr>
        <p:spPr>
          <a:xfrm>
            <a:off x="10774886" y="3686236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1CF25AD-4374-41CA-A1A9-9ED545F38479}"/>
              </a:ext>
            </a:extLst>
          </p:cNvPr>
          <p:cNvCxnSpPr>
            <a:cxnSpLocks/>
          </p:cNvCxnSpPr>
          <p:nvPr/>
        </p:nvCxnSpPr>
        <p:spPr>
          <a:xfrm flipV="1">
            <a:off x="10075566" y="394700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A5F0087-C2C1-4BE2-934F-F537C9EE07ED}"/>
              </a:ext>
            </a:extLst>
          </p:cNvPr>
          <p:cNvSpPr/>
          <p:nvPr/>
        </p:nvSpPr>
        <p:spPr>
          <a:xfrm>
            <a:off x="6785804" y="2886959"/>
            <a:ext cx="1081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: N*N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CBE2A4B-FD1F-4E98-80C4-DDD2D2C0C66C}"/>
              </a:ext>
            </a:extLst>
          </p:cNvPr>
          <p:cNvSpPr/>
          <p:nvPr/>
        </p:nvSpPr>
        <p:spPr>
          <a:xfrm>
            <a:off x="7819408" y="3068415"/>
            <a:ext cx="1397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Output : 2(N*N)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0EFF25-DE40-4EDD-8645-0E37EC5DBD8E}"/>
              </a:ext>
            </a:extLst>
          </p:cNvPr>
          <p:cNvSpPr/>
          <p:nvPr/>
        </p:nvSpPr>
        <p:spPr>
          <a:xfrm>
            <a:off x="5641355" y="4679969"/>
            <a:ext cx="891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C2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62EA572-B4DD-483D-9D50-F9D37F07ACEF}"/>
              </a:ext>
            </a:extLst>
          </p:cNvPr>
          <p:cNvSpPr/>
          <p:nvPr/>
        </p:nvSpPr>
        <p:spPr>
          <a:xfrm>
            <a:off x="6342408" y="4371502"/>
            <a:ext cx="796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upsampling</a:t>
            </a:r>
            <a:endParaRPr lang="en-US" altLang="ko-KR" sz="8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8FB82A5-4669-4F31-88D0-F381C0F5AC66}"/>
              </a:ext>
            </a:extLst>
          </p:cNvPr>
          <p:cNvSpPr/>
          <p:nvPr/>
        </p:nvSpPr>
        <p:spPr>
          <a:xfrm>
            <a:off x="6951134" y="4745744"/>
            <a:ext cx="11746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Upsampled</a:t>
            </a:r>
            <a:r>
              <a:rPr lang="en-US" altLang="ko-KR" sz="1050" b="1" dirty="0"/>
              <a:t> C2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DF8EA21-8625-4779-B354-B17D49458AFE}"/>
              </a:ext>
            </a:extLst>
          </p:cNvPr>
          <p:cNvSpPr/>
          <p:nvPr/>
        </p:nvSpPr>
        <p:spPr>
          <a:xfrm>
            <a:off x="5124329" y="4398444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86E8250-3CD3-4050-BE67-83B5DF24F82E}"/>
              </a:ext>
            </a:extLst>
          </p:cNvPr>
          <p:cNvSpPr/>
          <p:nvPr/>
        </p:nvSpPr>
        <p:spPr>
          <a:xfrm>
            <a:off x="5753097" y="5275807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0486C4-A4C1-4EEB-AF4B-890071AA057E}"/>
              </a:ext>
            </a:extLst>
          </p:cNvPr>
          <p:cNvSpPr/>
          <p:nvPr/>
        </p:nvSpPr>
        <p:spPr>
          <a:xfrm>
            <a:off x="7113715" y="5456376"/>
            <a:ext cx="8860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C3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C0089BF-0B91-4033-B238-51CBBAAE948D}"/>
              </a:ext>
            </a:extLst>
          </p:cNvPr>
          <p:cNvSpPr/>
          <p:nvPr/>
        </p:nvSpPr>
        <p:spPr>
          <a:xfrm>
            <a:off x="9927490" y="4900279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646F7A-C0D8-4822-BD6C-7993546823D8}"/>
              </a:ext>
            </a:extLst>
          </p:cNvPr>
          <p:cNvSpPr/>
          <p:nvPr/>
        </p:nvSpPr>
        <p:spPr>
          <a:xfrm>
            <a:off x="9927490" y="3919230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68F68CC-0079-4E6E-AE30-9CCF61EC57C8}"/>
              </a:ext>
            </a:extLst>
          </p:cNvPr>
          <p:cNvSpPr/>
          <p:nvPr/>
        </p:nvSpPr>
        <p:spPr>
          <a:xfrm>
            <a:off x="6853880" y="1646462"/>
            <a:ext cx="2502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Nearest Neighbor </a:t>
            </a:r>
            <a:r>
              <a:rPr lang="en-US" altLang="ko-KR" sz="1200" b="1" dirty="0" err="1"/>
              <a:t>Upsampling</a:t>
            </a:r>
            <a:endParaRPr lang="en-US" altLang="ko-KR" sz="12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BB83425-F6B3-40CB-8151-46B771A86812}"/>
              </a:ext>
            </a:extLst>
          </p:cNvPr>
          <p:cNvSpPr/>
          <p:nvPr/>
        </p:nvSpPr>
        <p:spPr>
          <a:xfrm>
            <a:off x="8050542" y="5320070"/>
            <a:ext cx="1496639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Lateral </a:t>
            </a:r>
            <a:r>
              <a:rPr lang="en-US" altLang="ko-KR" sz="1050" b="1" dirty="0" err="1"/>
              <a:t>Connetions</a:t>
            </a:r>
            <a:endParaRPr lang="en-US" altLang="ko-KR" sz="1050" b="1" dirty="0"/>
          </a:p>
          <a:p>
            <a:r>
              <a:rPr lang="en-US" altLang="ko-KR" sz="800" b="1" dirty="0"/>
              <a:t>Using *element-wise sum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E4C6577-CF5C-4498-8487-EEC6BF945AA8}"/>
              </a:ext>
            </a:extLst>
          </p:cNvPr>
          <p:cNvSpPr/>
          <p:nvPr/>
        </p:nvSpPr>
        <p:spPr>
          <a:xfrm>
            <a:off x="10575770" y="5040733"/>
            <a:ext cx="1154824" cy="971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C5F4532-16E8-43CD-BE77-2B2BA674A563}"/>
              </a:ext>
            </a:extLst>
          </p:cNvPr>
          <p:cNvSpPr/>
          <p:nvPr/>
        </p:nvSpPr>
        <p:spPr>
          <a:xfrm>
            <a:off x="10476747" y="5344479"/>
            <a:ext cx="1262507" cy="129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제목 1">
            <a:extLst>
              <a:ext uri="{FF2B5EF4-FFF2-40B4-BE49-F238E27FC236}">
                <a16:creationId xmlns:a16="http://schemas.microsoft.com/office/drawing/2014/main" id="{1C67D64A-DA8D-4FC1-B30C-29C7900954B2}"/>
              </a:ext>
            </a:extLst>
          </p:cNvPr>
          <p:cNvSpPr txBox="1">
            <a:spLocks/>
          </p:cNvSpPr>
          <p:nvPr/>
        </p:nvSpPr>
        <p:spPr>
          <a:xfrm rot="16200000">
            <a:off x="9038869" y="5458624"/>
            <a:ext cx="1584522" cy="63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B4031DB-7309-4694-AF9A-90E908F68696}"/>
              </a:ext>
            </a:extLst>
          </p:cNvPr>
          <p:cNvSpPr/>
          <p:nvPr/>
        </p:nvSpPr>
        <p:spPr>
          <a:xfrm>
            <a:off x="6912974" y="1658985"/>
            <a:ext cx="2284731" cy="252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8F1655-1D5E-4363-B7E4-C07C9D559AC3}"/>
              </a:ext>
            </a:extLst>
          </p:cNvPr>
          <p:cNvSpPr/>
          <p:nvPr/>
        </p:nvSpPr>
        <p:spPr>
          <a:xfrm>
            <a:off x="8390751" y="5537370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1B188A-B47F-438B-906D-CD5F3B8049BA}"/>
              </a:ext>
            </a:extLst>
          </p:cNvPr>
          <p:cNvSpPr/>
          <p:nvPr/>
        </p:nvSpPr>
        <p:spPr>
          <a:xfrm>
            <a:off x="8377351" y="5039936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 model with high accuracy, low FLOPs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41E62-A70E-4800-822D-6DF79202AD31}"/>
              </a:ext>
            </a:extLst>
          </p:cNvPr>
          <p:cNvSpPr/>
          <p:nvPr/>
        </p:nvSpPr>
        <p:spPr>
          <a:xfrm>
            <a:off x="1908790" y="5265776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79FD9-1AFF-45B8-A9F3-D06347CB9DD7}"/>
              </a:ext>
            </a:extLst>
          </p:cNvPr>
          <p:cNvSpPr/>
          <p:nvPr/>
        </p:nvSpPr>
        <p:spPr>
          <a:xfrm>
            <a:off x="1908790" y="4760918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Compound Scaling -- EfficientNet">
            <a:extLst>
              <a:ext uri="{FF2B5EF4-FFF2-40B4-BE49-F238E27FC236}">
                <a16:creationId xmlns:a16="http://schemas.microsoft.com/office/drawing/2014/main" id="{2F6365DF-7891-423E-8ECF-D9ACC3D3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47" y="2969663"/>
            <a:ext cx="3841750" cy="21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737340" y="37689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A8C29-539B-4882-8206-94E2260881ED}"/>
              </a:ext>
            </a:extLst>
          </p:cNvPr>
          <p:cNvSpPr/>
          <p:nvPr/>
        </p:nvSpPr>
        <p:spPr>
          <a:xfrm>
            <a:off x="657077" y="872652"/>
            <a:ext cx="3841750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78F8D5C-454A-4F9F-9F54-51883E4A7FD1}"/>
              </a:ext>
            </a:extLst>
          </p:cNvPr>
          <p:cNvSpPr/>
          <p:nvPr/>
        </p:nvSpPr>
        <p:spPr>
          <a:xfrm>
            <a:off x="1754992" y="6135185"/>
            <a:ext cx="621792" cy="165177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EAEFB1A-DB9F-487E-B5EA-26CF7DBAB580}"/>
              </a:ext>
            </a:extLst>
          </p:cNvPr>
          <p:cNvSpPr/>
          <p:nvPr/>
        </p:nvSpPr>
        <p:spPr>
          <a:xfrm>
            <a:off x="2395072" y="5988881"/>
            <a:ext cx="365760" cy="259104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31DDF-F61B-40CB-8DB4-1797F19012DC}"/>
              </a:ext>
            </a:extLst>
          </p:cNvPr>
          <p:cNvSpPr/>
          <p:nvPr/>
        </p:nvSpPr>
        <p:spPr>
          <a:xfrm rot="19732119">
            <a:off x="2495487" y="6078708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16260-6721-42E1-BCEF-8A60E1CF6BA1}"/>
              </a:ext>
            </a:extLst>
          </p:cNvPr>
          <p:cNvSpPr/>
          <p:nvPr/>
        </p:nvSpPr>
        <p:spPr>
          <a:xfrm rot="450334">
            <a:off x="1828767" y="6153482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D7C13EB-FF7D-4420-B226-F2DFCF1F2A8C}"/>
              </a:ext>
            </a:extLst>
          </p:cNvPr>
          <p:cNvSpPr/>
          <p:nvPr/>
        </p:nvSpPr>
        <p:spPr>
          <a:xfrm>
            <a:off x="2762864" y="5621089"/>
            <a:ext cx="52737" cy="317500"/>
          </a:xfrm>
          <a:custGeom>
            <a:avLst/>
            <a:gdLst>
              <a:gd name="connsiteX0" fmla="*/ 0 w 52737"/>
              <a:gd name="connsiteY0" fmla="*/ 0 h 317500"/>
              <a:gd name="connsiteX1" fmla="*/ 50800 w 52737"/>
              <a:gd name="connsiteY1" fmla="*/ 139700 h 317500"/>
              <a:gd name="connsiteX2" fmla="*/ 38100 w 52737"/>
              <a:gd name="connsiteY2" fmla="*/ 254000 h 317500"/>
              <a:gd name="connsiteX3" fmla="*/ 0 w 52737"/>
              <a:gd name="connsiteY3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37" h="317500">
                <a:moveTo>
                  <a:pt x="0" y="0"/>
                </a:moveTo>
                <a:cubicBezTo>
                  <a:pt x="22225" y="48683"/>
                  <a:pt x="44450" y="97367"/>
                  <a:pt x="50800" y="139700"/>
                </a:cubicBezTo>
                <a:cubicBezTo>
                  <a:pt x="57150" y="182033"/>
                  <a:pt x="46567" y="224367"/>
                  <a:pt x="38100" y="254000"/>
                </a:cubicBezTo>
                <a:cubicBezTo>
                  <a:pt x="29633" y="283633"/>
                  <a:pt x="14816" y="300566"/>
                  <a:pt x="0" y="317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0CB483-F762-43D6-973C-473F12EBB557}"/>
              </a:ext>
            </a:extLst>
          </p:cNvPr>
          <p:cNvSpPr/>
          <p:nvPr/>
        </p:nvSpPr>
        <p:spPr>
          <a:xfrm rot="16200000">
            <a:off x="2778935" y="5635395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DA6ED0-32BC-414C-91B6-46FAA2F03DAF}"/>
              </a:ext>
            </a:extLst>
          </p:cNvPr>
          <p:cNvSpPr/>
          <p:nvPr/>
        </p:nvSpPr>
        <p:spPr>
          <a:xfrm>
            <a:off x="1327765" y="6467035"/>
            <a:ext cx="1969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Resolution = W*H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754992" y="34244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1327765" y="2145168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09E931-06FF-485A-B731-E0EA23FD2FDC}"/>
              </a:ext>
            </a:extLst>
          </p:cNvPr>
          <p:cNvSpPr/>
          <p:nvPr/>
        </p:nvSpPr>
        <p:spPr>
          <a:xfrm>
            <a:off x="8294596" y="42800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DFD942-3842-4B3A-87DF-B4D9045CC136}"/>
              </a:ext>
            </a:extLst>
          </p:cNvPr>
          <p:cNvSpPr/>
          <p:nvPr/>
        </p:nvSpPr>
        <p:spPr>
          <a:xfrm>
            <a:off x="7202595" y="1423537"/>
            <a:ext cx="3319073" cy="178461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E7B51E-B969-499B-90AE-B5AF19210126}"/>
              </a:ext>
            </a:extLst>
          </p:cNvPr>
          <p:cNvSpPr/>
          <p:nvPr/>
        </p:nvSpPr>
        <p:spPr>
          <a:xfrm>
            <a:off x="8312248" y="39355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2C2CF1-FEFD-4FD2-8EC9-44159B7A8201}"/>
              </a:ext>
            </a:extLst>
          </p:cNvPr>
          <p:cNvSpPr/>
          <p:nvPr/>
        </p:nvSpPr>
        <p:spPr>
          <a:xfrm>
            <a:off x="7972363" y="33162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6B1178-1468-4A51-8333-4455A542E469}"/>
              </a:ext>
            </a:extLst>
          </p:cNvPr>
          <p:cNvSpPr/>
          <p:nvPr/>
        </p:nvSpPr>
        <p:spPr>
          <a:xfrm>
            <a:off x="7972363" y="3087626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FE5D79-699D-4BE4-828A-1313C7A6AEA1}"/>
              </a:ext>
            </a:extLst>
          </p:cNvPr>
          <p:cNvSpPr/>
          <p:nvPr/>
        </p:nvSpPr>
        <p:spPr>
          <a:xfrm>
            <a:off x="7449660" y="2588817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8405C9-127D-483E-B094-0FDB0D9A0F3D}"/>
              </a:ext>
            </a:extLst>
          </p:cNvPr>
          <p:cNvSpPr/>
          <p:nvPr/>
        </p:nvSpPr>
        <p:spPr>
          <a:xfrm>
            <a:off x="7449660" y="2360212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63A16D-0584-4AA9-BA04-EB9D9AD42670}"/>
              </a:ext>
            </a:extLst>
          </p:cNvPr>
          <p:cNvSpPr/>
          <p:nvPr/>
        </p:nvSpPr>
        <p:spPr>
          <a:xfrm>
            <a:off x="6574664" y="628335"/>
            <a:ext cx="5016499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679175-033C-4C05-AC08-FA39E2A372C9}"/>
              </a:ext>
            </a:extLst>
          </p:cNvPr>
          <p:cNvCxnSpPr>
            <a:cxnSpLocks/>
          </p:cNvCxnSpPr>
          <p:nvPr/>
        </p:nvCxnSpPr>
        <p:spPr>
          <a:xfrm>
            <a:off x="657077" y="1815762"/>
            <a:ext cx="0" cy="43100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1D19E0-BC44-4A00-8AF5-ADE8D07DA402}"/>
              </a:ext>
            </a:extLst>
          </p:cNvPr>
          <p:cNvCxnSpPr>
            <a:stCxn id="23" idx="0"/>
          </p:cNvCxnSpPr>
          <p:nvPr/>
        </p:nvCxnSpPr>
        <p:spPr>
          <a:xfrm flipH="1">
            <a:off x="657077" y="6135185"/>
            <a:ext cx="10979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15E632-F2D3-4600-918B-FC8BCD33270F}"/>
              </a:ext>
            </a:extLst>
          </p:cNvPr>
          <p:cNvSpPr/>
          <p:nvPr/>
        </p:nvSpPr>
        <p:spPr>
          <a:xfrm>
            <a:off x="602947" y="3763366"/>
            <a:ext cx="77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Depth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72EC4A-0462-4C80-8D58-C9A23962C59A}"/>
              </a:ext>
            </a:extLst>
          </p:cNvPr>
          <p:cNvCxnSpPr>
            <a:cxnSpLocks/>
          </p:cNvCxnSpPr>
          <p:nvPr/>
        </p:nvCxnSpPr>
        <p:spPr>
          <a:xfrm flipV="1">
            <a:off x="2264822" y="4922815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B7D9EC-21C1-4791-A6D1-09E3175B9AE0}"/>
              </a:ext>
            </a:extLst>
          </p:cNvPr>
          <p:cNvCxnSpPr>
            <a:cxnSpLocks/>
          </p:cNvCxnSpPr>
          <p:nvPr/>
        </p:nvCxnSpPr>
        <p:spPr>
          <a:xfrm flipV="1">
            <a:off x="2264822" y="3586386"/>
            <a:ext cx="0" cy="43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43E52D-3C42-4A5A-9647-7AEE0BB524A0}"/>
              </a:ext>
            </a:extLst>
          </p:cNvPr>
          <p:cNvCxnSpPr>
            <a:cxnSpLocks/>
          </p:cNvCxnSpPr>
          <p:nvPr/>
        </p:nvCxnSpPr>
        <p:spPr>
          <a:xfrm flipV="1">
            <a:off x="2264822" y="2160456"/>
            <a:ext cx="0" cy="67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B02436-3D16-43D4-97A6-FA37039C70B1}"/>
              </a:ext>
            </a:extLst>
          </p:cNvPr>
          <p:cNvCxnSpPr>
            <a:cxnSpLocks/>
          </p:cNvCxnSpPr>
          <p:nvPr/>
        </p:nvCxnSpPr>
        <p:spPr>
          <a:xfrm flipV="1">
            <a:off x="8783189" y="5351857"/>
            <a:ext cx="0" cy="156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F4C56B-7354-499C-A220-9DD4BFB26163}"/>
              </a:ext>
            </a:extLst>
          </p:cNvPr>
          <p:cNvCxnSpPr>
            <a:cxnSpLocks/>
          </p:cNvCxnSpPr>
          <p:nvPr/>
        </p:nvCxnSpPr>
        <p:spPr>
          <a:xfrm flipV="1">
            <a:off x="8783189" y="4408476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9BBD72-57DE-4450-B6B2-F8E0CE879701}"/>
              </a:ext>
            </a:extLst>
          </p:cNvPr>
          <p:cNvCxnSpPr>
            <a:cxnSpLocks/>
          </p:cNvCxnSpPr>
          <p:nvPr/>
        </p:nvCxnSpPr>
        <p:spPr>
          <a:xfrm flipV="1">
            <a:off x="8783189" y="3629433"/>
            <a:ext cx="0" cy="306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BE2AC-59B1-4FF3-8CBD-307B02A054B2}"/>
              </a:ext>
            </a:extLst>
          </p:cNvPr>
          <p:cNvCxnSpPr>
            <a:cxnSpLocks/>
          </p:cNvCxnSpPr>
          <p:nvPr/>
        </p:nvCxnSpPr>
        <p:spPr>
          <a:xfrm flipV="1">
            <a:off x="8765278" y="2657271"/>
            <a:ext cx="0" cy="45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131D853-39AD-488E-860D-715F32B025D5}"/>
              </a:ext>
            </a:extLst>
          </p:cNvPr>
          <p:cNvCxnSpPr>
            <a:cxnSpLocks/>
          </p:cNvCxnSpPr>
          <p:nvPr/>
        </p:nvCxnSpPr>
        <p:spPr>
          <a:xfrm flipV="1">
            <a:off x="8760067" y="1828980"/>
            <a:ext cx="0" cy="53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B93595-F753-49BF-B613-09269ED85789}"/>
              </a:ext>
            </a:extLst>
          </p:cNvPr>
          <p:cNvCxnSpPr>
            <a:cxnSpLocks/>
          </p:cNvCxnSpPr>
          <p:nvPr/>
        </p:nvCxnSpPr>
        <p:spPr>
          <a:xfrm>
            <a:off x="11380209" y="1870779"/>
            <a:ext cx="0" cy="4428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D5339F-069F-431E-B9E7-A5AB86673307}"/>
              </a:ext>
            </a:extLst>
          </p:cNvPr>
          <p:cNvCxnSpPr>
            <a:cxnSpLocks/>
          </p:cNvCxnSpPr>
          <p:nvPr/>
        </p:nvCxnSpPr>
        <p:spPr>
          <a:xfrm flipH="1">
            <a:off x="9442424" y="6299444"/>
            <a:ext cx="19377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22D91E9-7ADB-4E59-930B-1734CDDE3913}"/>
              </a:ext>
            </a:extLst>
          </p:cNvPr>
          <p:cNvSpPr/>
          <p:nvPr/>
        </p:nvSpPr>
        <p:spPr>
          <a:xfrm>
            <a:off x="8221262" y="6487885"/>
            <a:ext cx="744937" cy="208415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B5E6CD8-08DB-49A7-8772-03278D152654}"/>
              </a:ext>
            </a:extLst>
          </p:cNvPr>
          <p:cNvSpPr/>
          <p:nvPr/>
        </p:nvSpPr>
        <p:spPr>
          <a:xfrm>
            <a:off x="9006587" y="6286744"/>
            <a:ext cx="410437" cy="336357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24A4A1-0DAD-4AA7-8C8B-E805C00647D8}"/>
              </a:ext>
            </a:extLst>
          </p:cNvPr>
          <p:cNvSpPr/>
          <p:nvPr/>
        </p:nvSpPr>
        <p:spPr>
          <a:xfrm rot="19732119">
            <a:off x="9134850" y="6453824"/>
            <a:ext cx="325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665FC7-0005-42FD-ACE1-8DFB91E76C21}"/>
              </a:ext>
            </a:extLst>
          </p:cNvPr>
          <p:cNvSpPr/>
          <p:nvPr/>
        </p:nvSpPr>
        <p:spPr>
          <a:xfrm rot="450334">
            <a:off x="8333064" y="6574896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056A5D-B30B-4A89-AD5C-D792BB151117}"/>
              </a:ext>
            </a:extLst>
          </p:cNvPr>
          <p:cNvSpPr/>
          <p:nvPr/>
        </p:nvSpPr>
        <p:spPr>
          <a:xfrm>
            <a:off x="1877218" y="1163882"/>
            <a:ext cx="880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α</a:t>
            </a:r>
            <a:endParaRPr lang="en-US" altLang="ko-KR" sz="16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A99978-D04F-444B-A246-18EDB1F6A623}"/>
              </a:ext>
            </a:extLst>
          </p:cNvPr>
          <p:cNvSpPr/>
          <p:nvPr/>
        </p:nvSpPr>
        <p:spPr>
          <a:xfrm>
            <a:off x="8444234" y="1002461"/>
            <a:ext cx="78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β</a:t>
            </a:r>
            <a:r>
              <a:rPr lang="en-US" altLang="ko-KR" sz="1600" b="1" dirty="0"/>
              <a:t> </a:t>
            </a:r>
          </a:p>
        </p:txBody>
      </p:sp>
      <p:sp>
        <p:nvSpPr>
          <p:cNvPr id="4108" name="직사각형 4107">
            <a:extLst>
              <a:ext uri="{FF2B5EF4-FFF2-40B4-BE49-F238E27FC236}">
                <a16:creationId xmlns:a16="http://schemas.microsoft.com/office/drawing/2014/main" id="{1FEF4DE9-D896-4246-88EF-2D11AC81F790}"/>
              </a:ext>
            </a:extLst>
          </p:cNvPr>
          <p:cNvSpPr/>
          <p:nvPr/>
        </p:nvSpPr>
        <p:spPr>
          <a:xfrm>
            <a:off x="1280460" y="-1283794"/>
            <a:ext cx="9631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γ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상수이고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small 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gride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search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찾는다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 초기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작은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네트워크에서 실험적으로 찾는다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4F4F4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ko-KR" altLang="en-US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2≈2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α⋅β2⋅γ2≈2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설정한 이유는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FLOPS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대략 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2ϕ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배로 증가하기 위해서이다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그렇다고 </a:t>
            </a:r>
            <a:r>
              <a:rPr lang="en-US" altLang="ko-KR" dirty="0" err="1">
                <a:solidFill>
                  <a:srgbClr val="1B711D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 err="1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ϕ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1,2,3...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이렇게 자연수로 증가하는 것은 아니고 큰 의미는 없는 것 같다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4F4F4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09" name="화살표: 오른쪽 4108">
            <a:extLst>
              <a:ext uri="{FF2B5EF4-FFF2-40B4-BE49-F238E27FC236}">
                <a16:creationId xmlns:a16="http://schemas.microsoft.com/office/drawing/2014/main" id="{B1CC14B6-43DE-4A5B-8612-334048CD4B79}"/>
              </a:ext>
            </a:extLst>
          </p:cNvPr>
          <p:cNvSpPr/>
          <p:nvPr/>
        </p:nvSpPr>
        <p:spPr>
          <a:xfrm>
            <a:off x="3374305" y="5640612"/>
            <a:ext cx="4427354" cy="188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26B450-A7C7-4918-AAB5-1F1958EBCA67}"/>
              </a:ext>
            </a:extLst>
          </p:cNvPr>
          <p:cNvSpPr/>
          <p:nvPr/>
        </p:nvSpPr>
        <p:spPr>
          <a:xfrm>
            <a:off x="3497091" y="5587894"/>
            <a:ext cx="4219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Change Scale of Baseline Network to be more Efficient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Architecture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647700" y="1000432"/>
            <a:ext cx="268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/>
              <a:t>ACC(m)×[FLOPS(m)/T]w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0ED2-6501-4374-9CB3-8921032DBA6B}"/>
              </a:ext>
            </a:extLst>
          </p:cNvPr>
          <p:cNvSpPr/>
          <p:nvPr/>
        </p:nvSpPr>
        <p:spPr>
          <a:xfrm>
            <a:off x="904875" y="-1047443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W= -0.07 / </a:t>
            </a:r>
            <a:r>
              <a:rPr lang="ko-KR" altLang="en-US" dirty="0" err="1"/>
              <a:t>뒤에부분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넣으면서 계산해보면</a:t>
            </a:r>
            <a:endParaRPr lang="en-US" altLang="ko-KR" dirty="0"/>
          </a:p>
          <a:p>
            <a:r>
              <a:rPr lang="en-US" altLang="ko-KR" dirty="0"/>
              <a:t>FLOP(M) &gt; T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조금 </a:t>
            </a:r>
            <a:r>
              <a:rPr lang="ko-KR" altLang="en-US" dirty="0" err="1"/>
              <a:t>큰수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</a:t>
            </a:r>
            <a:r>
              <a:rPr lang="ko-KR" altLang="en-US" dirty="0" err="1"/>
              <a:t>조금작은수가된다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6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 Detector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09964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965974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1750967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(YOLO-V1,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SSD, FPN,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(+Net)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백본 바꿔가면서 결과내기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51521"/>
            <a:ext cx="6018634" cy="718651"/>
            <a:chOff x="2136710" y="5551521"/>
            <a:chExt cx="6018634" cy="71865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60037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44996" y="5551521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54611" y="5934987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w,y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57571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56638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322426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51027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93863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63629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99832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98772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98772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210772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93684" y="274551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15584" y="2423366"/>
            <a:ext cx="1440000" cy="2548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28127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00281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50669" y="308985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62702" y="317764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363068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336175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41915" y="344878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71376" y="352705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023831" y="366418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8762106" y="305557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8599251" y="325600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8417543" y="342423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958407" y="5544449"/>
            <a:ext cx="949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multi Feature maps with different size.</a:t>
            </a:r>
          </a:p>
          <a:p>
            <a:r>
              <a:rPr lang="en-US" altLang="ko-KR" b="1" dirty="0"/>
              <a:t>It also uses many default boxes with the same function as the anchor box</a:t>
            </a:r>
          </a:p>
          <a:p>
            <a:r>
              <a:rPr lang="en-US" altLang="ko-KR" b="1" dirty="0"/>
              <a:t>While the training procedure, it only needs (input image, ground truth)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7007679" y="1528080"/>
            <a:ext cx="152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Default Box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032619" y="1528080"/>
            <a:ext cx="142540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74118" y="5616645"/>
            <a:ext cx="218355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1848" y="5609733"/>
            <a:ext cx="156515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85023" y="5886776"/>
            <a:ext cx="156792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900028" y="1649872"/>
            <a:ext cx="31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(300*300)Input Image Size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24967" y="1662572"/>
            <a:ext cx="3046957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915025" y="1914525"/>
            <a:ext cx="1752600" cy="1457325"/>
          </a:xfrm>
          <a:custGeom>
            <a:avLst/>
            <a:gdLst>
              <a:gd name="connsiteX0" fmla="*/ 0 w 3238500"/>
              <a:gd name="connsiteY0" fmla="*/ 1466850 h 1466850"/>
              <a:gd name="connsiteX1" fmla="*/ 1733550 w 3238500"/>
              <a:gd name="connsiteY1" fmla="*/ 352425 h 1466850"/>
              <a:gd name="connsiteX2" fmla="*/ 3238500 w 3238500"/>
              <a:gd name="connsiteY2" fmla="*/ 0 h 1466850"/>
              <a:gd name="connsiteX0" fmla="*/ 0 w 1802916"/>
              <a:gd name="connsiteY0" fmla="*/ 1457325 h 1457325"/>
              <a:gd name="connsiteX1" fmla="*/ 1733550 w 1802916"/>
              <a:gd name="connsiteY1" fmla="*/ 342900 h 1457325"/>
              <a:gd name="connsiteX2" fmla="*/ 1752600 w 1802916"/>
              <a:gd name="connsiteY2" fmla="*/ 0 h 1457325"/>
              <a:gd name="connsiteX0" fmla="*/ 0 w 1752600"/>
              <a:gd name="connsiteY0" fmla="*/ 1457325 h 1457325"/>
              <a:gd name="connsiteX1" fmla="*/ 657225 w 1752600"/>
              <a:gd name="connsiteY1" fmla="*/ 666750 h 1457325"/>
              <a:gd name="connsiteX2" fmla="*/ 1752600 w 17526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457325">
                <a:moveTo>
                  <a:pt x="0" y="1457325"/>
                </a:moveTo>
                <a:cubicBezTo>
                  <a:pt x="596900" y="1022350"/>
                  <a:pt x="365125" y="909637"/>
                  <a:pt x="657225" y="666750"/>
                </a:cubicBezTo>
                <a:cubicBezTo>
                  <a:pt x="949325" y="423863"/>
                  <a:pt x="1270000" y="53975"/>
                  <a:pt x="175260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705723" y="1885950"/>
            <a:ext cx="1552575" cy="1190625"/>
          </a:xfrm>
          <a:custGeom>
            <a:avLst/>
            <a:gdLst>
              <a:gd name="connsiteX0" fmla="*/ 800100 w 800100"/>
              <a:gd name="connsiteY0" fmla="*/ 1171575 h 1171575"/>
              <a:gd name="connsiteX1" fmla="*/ 333375 w 800100"/>
              <a:gd name="connsiteY1" fmla="*/ 381000 h 1171575"/>
              <a:gd name="connsiteX2" fmla="*/ 0 w 800100"/>
              <a:gd name="connsiteY2" fmla="*/ 0 h 1171575"/>
              <a:gd name="connsiteX0" fmla="*/ 104775 w 333915"/>
              <a:gd name="connsiteY0" fmla="*/ 1171575 h 1171575"/>
              <a:gd name="connsiteX1" fmla="*/ 333375 w 333915"/>
              <a:gd name="connsiteY1" fmla="*/ 381000 h 1171575"/>
              <a:gd name="connsiteX2" fmla="*/ 0 w 333915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52575 w 1552575"/>
              <a:gd name="connsiteY0" fmla="*/ 1190625 h 1190625"/>
              <a:gd name="connsiteX1" fmla="*/ 1400175 w 1552575"/>
              <a:gd name="connsiteY1" fmla="*/ 390525 h 1190625"/>
              <a:gd name="connsiteX2" fmla="*/ 0 w 1552575"/>
              <a:gd name="connsiteY2" fmla="*/ 0 h 1190625"/>
              <a:gd name="connsiteX0" fmla="*/ 1552575 w 1552575"/>
              <a:gd name="connsiteY0" fmla="*/ 1190625 h 1190625"/>
              <a:gd name="connsiteX1" fmla="*/ 866775 w 1552575"/>
              <a:gd name="connsiteY1" fmla="*/ 457200 h 1190625"/>
              <a:gd name="connsiteX2" fmla="*/ 0 w 1552575"/>
              <a:gd name="connsiteY2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90625">
                <a:moveTo>
                  <a:pt x="1552575" y="1190625"/>
                </a:moveTo>
                <a:cubicBezTo>
                  <a:pt x="1385887" y="892968"/>
                  <a:pt x="1125538" y="655638"/>
                  <a:pt x="866775" y="457200"/>
                </a:cubicBezTo>
                <a:cubicBezTo>
                  <a:pt x="608012" y="258763"/>
                  <a:pt x="100012" y="92869"/>
                  <a:pt x="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81824" y="1914526"/>
            <a:ext cx="714375" cy="1828800"/>
          </a:xfrm>
          <a:custGeom>
            <a:avLst/>
            <a:gdLst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447800 w 1447800"/>
              <a:gd name="connsiteY2" fmla="*/ 0 h 1609725"/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200150 w 1447800"/>
              <a:gd name="connsiteY2" fmla="*/ 180975 h 1609725"/>
              <a:gd name="connsiteX3" fmla="*/ 1447800 w 1447800"/>
              <a:gd name="connsiteY3" fmla="*/ 0 h 1609725"/>
              <a:gd name="connsiteX0" fmla="*/ 0 w 2171700"/>
              <a:gd name="connsiteY0" fmla="*/ 1876425 h 1876425"/>
              <a:gd name="connsiteX1" fmla="*/ 790575 w 2171700"/>
              <a:gd name="connsiteY1" fmla="*/ 885825 h 1876425"/>
              <a:gd name="connsiteX2" fmla="*/ 1200150 w 2171700"/>
              <a:gd name="connsiteY2" fmla="*/ 447675 h 1876425"/>
              <a:gd name="connsiteX3" fmla="*/ 2171700 w 2171700"/>
              <a:gd name="connsiteY3" fmla="*/ 0 h 1876425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200150 w 2190750"/>
              <a:gd name="connsiteY2" fmla="*/ 419100 h 1847850"/>
              <a:gd name="connsiteX3" fmla="*/ 2190750 w 2190750"/>
              <a:gd name="connsiteY3" fmla="*/ 0 h 1847850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362075 w 2190750"/>
              <a:gd name="connsiteY2" fmla="*/ 361950 h 1847850"/>
              <a:gd name="connsiteX3" fmla="*/ 2190750 w 2190750"/>
              <a:gd name="connsiteY3" fmla="*/ 0 h 1847850"/>
              <a:gd name="connsiteX0" fmla="*/ 0 w 1372406"/>
              <a:gd name="connsiteY0" fmla="*/ 1828800 h 1828800"/>
              <a:gd name="connsiteX1" fmla="*/ 790575 w 1372406"/>
              <a:gd name="connsiteY1" fmla="*/ 838200 h 1828800"/>
              <a:gd name="connsiteX2" fmla="*/ 1362075 w 1372406"/>
              <a:gd name="connsiteY2" fmla="*/ 342900 h 1828800"/>
              <a:gd name="connsiteX3" fmla="*/ 714375 w 1372406"/>
              <a:gd name="connsiteY3" fmla="*/ 0 h 1828800"/>
              <a:gd name="connsiteX0" fmla="*/ 0 w 796377"/>
              <a:gd name="connsiteY0" fmla="*/ 1828800 h 1828800"/>
              <a:gd name="connsiteX1" fmla="*/ 790575 w 796377"/>
              <a:gd name="connsiteY1" fmla="*/ 838200 h 1828800"/>
              <a:gd name="connsiteX2" fmla="*/ 409575 w 796377"/>
              <a:gd name="connsiteY2" fmla="*/ 885825 h 1828800"/>
              <a:gd name="connsiteX3" fmla="*/ 714375 w 796377"/>
              <a:gd name="connsiteY3" fmla="*/ 0 h 1828800"/>
              <a:gd name="connsiteX0" fmla="*/ 0 w 714375"/>
              <a:gd name="connsiteY0" fmla="*/ 1828800 h 1828800"/>
              <a:gd name="connsiteX1" fmla="*/ 228600 w 714375"/>
              <a:gd name="connsiteY1" fmla="*/ 1323975 h 1828800"/>
              <a:gd name="connsiteX2" fmla="*/ 409575 w 714375"/>
              <a:gd name="connsiteY2" fmla="*/ 885825 h 1828800"/>
              <a:gd name="connsiteX3" fmla="*/ 714375 w 7143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828800">
                <a:moveTo>
                  <a:pt x="0" y="1828800"/>
                </a:moveTo>
                <a:cubicBezTo>
                  <a:pt x="274637" y="1467643"/>
                  <a:pt x="160338" y="1481137"/>
                  <a:pt x="228600" y="1323975"/>
                </a:cubicBezTo>
                <a:cubicBezTo>
                  <a:pt x="296862" y="1166813"/>
                  <a:pt x="300038" y="989012"/>
                  <a:pt x="409575" y="885825"/>
                </a:cubicBezTo>
                <a:cubicBezTo>
                  <a:pt x="519112" y="782638"/>
                  <a:pt x="673100" y="30162"/>
                  <a:pt x="714375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730566" y="-1037185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상대적으로 </a:t>
            </a:r>
            <a:r>
              <a:rPr lang="ko-KR" altLang="en-US" b="1" dirty="0" err="1"/>
              <a:t>작은크기의</a:t>
            </a:r>
            <a:r>
              <a:rPr lang="ko-KR" altLang="en-US" b="1" dirty="0"/>
              <a:t> 물체를 </a:t>
            </a:r>
            <a:r>
              <a:rPr lang="ko-KR" altLang="en-US" b="1" dirty="0" err="1"/>
              <a:t>잘잡고</a:t>
            </a:r>
            <a:endParaRPr lang="en-US" altLang="ko-KR" b="1" dirty="0"/>
          </a:p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큰 크기의 물체를 </a:t>
            </a:r>
            <a:r>
              <a:rPr lang="ko-KR" altLang="en-US" b="1" dirty="0" err="1"/>
              <a:t>잘잡는다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8626440" y="1367104"/>
            <a:ext cx="2181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Regression</a:t>
            </a:r>
          </a:p>
          <a:p>
            <a:r>
              <a:rPr lang="en-US" altLang="ko-KR" b="1" dirty="0"/>
              <a:t>Confidence Score</a:t>
            </a:r>
            <a:endParaRPr lang="ko-KR" altLang="en-US" b="1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 flipV="1">
            <a:off x="8458021" y="1528080"/>
            <a:ext cx="16841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/>
          <p:cNvCxnSpPr>
            <a:stCxn id="4" idx="3"/>
          </p:cNvCxnSpPr>
          <p:nvPr/>
        </p:nvCxnSpPr>
        <p:spPr>
          <a:xfrm>
            <a:off x="8458021" y="1712746"/>
            <a:ext cx="168419" cy="134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" y="1257840"/>
            <a:ext cx="10889241" cy="33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4252837" y="4582685"/>
            <a:ext cx="3746501" cy="334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Feed-Forward Convolution Network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00372" y="4596343"/>
            <a:ext cx="8947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 rot="5400000">
            <a:off x="2455898" y="-72333"/>
            <a:ext cx="226008" cy="3314959"/>
          </a:xfrm>
          <a:custGeom>
            <a:avLst/>
            <a:gdLst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26029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30792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587500" stroke="0" extrusionOk="0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11741"/>
                </a:lnTo>
                <a:cubicBezTo>
                  <a:pt x="107950" y="801805"/>
                  <a:pt x="59619" y="793750"/>
                  <a:pt x="0" y="793750"/>
                </a:cubicBezTo>
                <a:cubicBezTo>
                  <a:pt x="59619" y="793750"/>
                  <a:pt x="107950" y="785695"/>
                  <a:pt x="107950" y="7757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  <a:lnTo>
                  <a:pt x="215900" y="1587500"/>
                </a:lnTo>
                <a:close/>
              </a:path>
              <a:path w="215900" h="1587500" fill="none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30792"/>
                </a:lnTo>
                <a:cubicBezTo>
                  <a:pt x="107950" y="820856"/>
                  <a:pt x="0" y="807155"/>
                  <a:pt x="0" y="793750"/>
                </a:cubicBezTo>
                <a:cubicBezTo>
                  <a:pt x="0" y="780345"/>
                  <a:pt x="107950" y="760295"/>
                  <a:pt x="107950" y="7503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1281226" y="924232"/>
            <a:ext cx="261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BaseNetwork</a:t>
            </a:r>
            <a:r>
              <a:rPr lang="en-US" altLang="ko-KR" b="1" dirty="0"/>
              <a:t> : VGG16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06165" y="936932"/>
            <a:ext cx="25230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73B53C-F6DE-4FF4-A201-ED3A51687DC7}"/>
              </a:ext>
            </a:extLst>
          </p:cNvPr>
          <p:cNvSpPr/>
          <p:nvPr/>
        </p:nvSpPr>
        <p:spPr>
          <a:xfrm>
            <a:off x="681467" y="5016526"/>
            <a:ext cx="10889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Creates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at each Feature Map, and then calculates (BB regression, Confidence score) at each DB</a:t>
            </a:r>
          </a:p>
          <a:p>
            <a:r>
              <a:rPr lang="en-US" altLang="ko-KR" sz="1600" b="1" dirty="0"/>
              <a:t>And then, Classifies the class at each DB</a:t>
            </a:r>
          </a:p>
          <a:p>
            <a:r>
              <a:rPr lang="en-US" altLang="ko-KR" sz="1600" b="1" dirty="0"/>
              <a:t>The size of channel of final Feature Map will be (</a:t>
            </a:r>
            <a:r>
              <a:rPr lang="en-US" altLang="ko-KR" sz="1600" b="1" dirty="0" err="1"/>
              <a:t>Class_No</a:t>
            </a:r>
            <a:r>
              <a:rPr lang="en-US" altLang="ko-KR" sz="1600" b="1" dirty="0"/>
              <a:t>. +1(Background) *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No.)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The results extracted with the merged loss of each </a:t>
            </a:r>
            <a:r>
              <a:rPr lang="en-US" altLang="ko-KR" sz="1600" b="1" dirty="0" err="1"/>
              <a:t>FeatureMap’s</a:t>
            </a:r>
            <a:r>
              <a:rPr lang="en-US" altLang="ko-KR" sz="1600" b="1" dirty="0"/>
              <a:t> (regression, </a:t>
            </a:r>
            <a:r>
              <a:rPr lang="en-US" altLang="ko-KR" sz="1600" b="1" dirty="0" err="1"/>
              <a:t>Class_Probability</a:t>
            </a:r>
            <a:r>
              <a:rPr lang="en-US" altLang="ko-KR" sz="1600" b="1" dirty="0"/>
              <a:t> loss)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Training Procedure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blog.kakaocdn.net/dn/dAalvY/btqA3fvKGTc/PY55FrEnznTx342SmUDapK/img.png">
            <a:extLst>
              <a:ext uri="{FF2B5EF4-FFF2-40B4-BE49-F238E27FC236}">
                <a16:creationId xmlns:a16="http://schemas.microsoft.com/office/drawing/2014/main" id="{F63460BE-2434-4EF7-BC01-E0F5BEFF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5448375"/>
            <a:ext cx="5095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65DC33-88B7-43AE-BC8A-63FEB940DD36}"/>
              </a:ext>
            </a:extLst>
          </p:cNvPr>
          <p:cNvSpPr/>
          <p:nvPr/>
        </p:nvSpPr>
        <p:spPr>
          <a:xfrm>
            <a:off x="6329362" y="5159720"/>
            <a:ext cx="4429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Total Loss : </a:t>
            </a:r>
            <a:r>
              <a:rPr lang="en-US" altLang="ko-KR" sz="1400" b="1" dirty="0" err="1"/>
              <a:t>Confidence_Loss</a:t>
            </a:r>
            <a:r>
              <a:rPr lang="en-US" altLang="ko-KR" sz="1400" b="1" dirty="0"/>
              <a:t> + Regression Loss</a:t>
            </a:r>
            <a:endParaRPr lang="ko-KR" altLang="en-US" b="1" dirty="0"/>
          </a:p>
        </p:txBody>
      </p:sp>
      <p:pic>
        <p:nvPicPr>
          <p:cNvPr id="1028" name="Picture 4" descr="https://blog.kakaocdn.net/dn/JlUe9/btqA7p4HWJd/1ZNcL5bKPVrLRT34VHrlV0/img.png">
            <a:extLst>
              <a:ext uri="{FF2B5EF4-FFF2-40B4-BE49-F238E27FC236}">
                <a16:creationId xmlns:a16="http://schemas.microsoft.com/office/drawing/2014/main" id="{4B2CE514-B71F-43AE-A77E-1BBF8189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5318"/>
            <a:ext cx="8420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24D329-5564-4D46-9514-EC8292BCF47C}"/>
              </a:ext>
            </a:extLst>
          </p:cNvPr>
          <p:cNvSpPr/>
          <p:nvPr/>
        </p:nvSpPr>
        <p:spPr>
          <a:xfrm>
            <a:off x="0" y="-1746514"/>
            <a:ext cx="886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Loss라고</a:t>
            </a:r>
            <a:r>
              <a:rPr lang="ko-KR" altLang="en-US" dirty="0"/>
              <a:t> 생각하시면 되는데, 여기서 </a:t>
            </a:r>
            <a:r>
              <a:rPr lang="ko-KR" altLang="en-US" dirty="0" err="1"/>
              <a:t>xpij라는</a:t>
            </a:r>
            <a:r>
              <a:rPr lang="ko-KR" altLang="en-US" dirty="0"/>
              <a:t> 값이 등장합니다. 이는 즉 특정 그리드의 </a:t>
            </a:r>
            <a:r>
              <a:rPr lang="ko-KR" altLang="en-US" dirty="0" err="1"/>
              <a:t>i번째</a:t>
            </a:r>
            <a:r>
              <a:rPr lang="ko-KR" altLang="en-US" dirty="0"/>
              <a:t> 디폴트 박스가 </a:t>
            </a:r>
            <a:r>
              <a:rPr lang="ko-KR" altLang="en-US" dirty="0" err="1"/>
              <a:t>p클래스의</a:t>
            </a:r>
            <a:r>
              <a:rPr lang="ko-KR" altLang="en-US" dirty="0"/>
              <a:t> </a:t>
            </a:r>
            <a:r>
              <a:rPr lang="ko-KR" altLang="en-US" dirty="0" err="1"/>
              <a:t>j번째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box와</a:t>
            </a:r>
            <a:r>
              <a:rPr lang="ko-KR" altLang="en-US" dirty="0"/>
              <a:t> </a:t>
            </a:r>
            <a:r>
              <a:rPr lang="ko-KR" altLang="en-US" dirty="0" err="1"/>
              <a:t>match가</a:t>
            </a:r>
            <a:r>
              <a:rPr lang="ko-KR" altLang="en-US" dirty="0"/>
              <a:t> 된다 (</a:t>
            </a:r>
            <a:r>
              <a:rPr lang="ko-KR" altLang="en-US" dirty="0" err="1"/>
              <a:t>IoU가</a:t>
            </a:r>
            <a:r>
              <a:rPr lang="ko-KR" altLang="en-US" dirty="0"/>
              <a:t> 0.5 이상)라는 의미입니다. 즉, 모델이 물체가 있다고 판별한 디폴트 박스들 가운데서 해당 박스의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박스하고만</a:t>
            </a:r>
            <a:r>
              <a:rPr lang="ko-KR" altLang="en-US" dirty="0"/>
              <a:t>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loss를</a:t>
            </a:r>
            <a:r>
              <a:rPr lang="ko-KR" altLang="en-US" dirty="0"/>
              <a:t> 구하겠다는 의미입니다. </a:t>
            </a:r>
            <a:r>
              <a:rPr lang="ko-KR" altLang="en-US" dirty="0" err="1"/>
              <a:t>뒷</a:t>
            </a:r>
            <a:r>
              <a:rPr lang="ko-KR" altLang="en-US" dirty="0"/>
              <a:t> 부분은 물체가 없다고 판별한 디폴트 박스들 중에 물체가 있을 경우의 </a:t>
            </a:r>
            <a:r>
              <a:rPr lang="ko-KR" altLang="en-US" dirty="0" err="1"/>
              <a:t>loss를</a:t>
            </a:r>
            <a:r>
              <a:rPr lang="ko-KR" altLang="en-US" dirty="0"/>
              <a:t> 계산해줍니다. 다음으로 </a:t>
            </a:r>
            <a:r>
              <a:rPr lang="ko-KR" altLang="en-US" dirty="0" err="1"/>
              <a:t>Lloc을</a:t>
            </a:r>
            <a:r>
              <a:rPr lang="ko-KR" altLang="en-US" dirty="0"/>
              <a:t> 보겠습니다.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E38D9-A8BD-43E0-8D23-0F684BA8E1CA}"/>
              </a:ext>
            </a:extLst>
          </p:cNvPr>
          <p:cNvSpPr/>
          <p:nvPr/>
        </p:nvSpPr>
        <p:spPr>
          <a:xfrm>
            <a:off x="304800" y="924232"/>
            <a:ext cx="199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Confidence Loss : 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B0BAB2-343B-4135-B809-4C3F148DC579}"/>
              </a:ext>
            </a:extLst>
          </p:cNvPr>
          <p:cNvSpPr/>
          <p:nvPr/>
        </p:nvSpPr>
        <p:spPr>
          <a:xfrm>
            <a:off x="2895600" y="1435100"/>
            <a:ext cx="127000" cy="1905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55B99-A631-4E60-B8EA-54F29BF83C21}"/>
              </a:ext>
            </a:extLst>
          </p:cNvPr>
          <p:cNvSpPr/>
          <p:nvPr/>
        </p:nvSpPr>
        <p:spPr>
          <a:xfrm>
            <a:off x="2660650" y="1112186"/>
            <a:ext cx="596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CAE25C-871A-477E-A59E-C5109A1B9CEE}"/>
              </a:ext>
            </a:extLst>
          </p:cNvPr>
          <p:cNvSpPr/>
          <p:nvPr/>
        </p:nvSpPr>
        <p:spPr>
          <a:xfrm>
            <a:off x="2863850" y="1626232"/>
            <a:ext cx="254000" cy="205637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F8499-2124-4233-A604-91264B230AF3}"/>
              </a:ext>
            </a:extLst>
          </p:cNvPr>
          <p:cNvSpPr/>
          <p:nvPr/>
        </p:nvSpPr>
        <p:spPr>
          <a:xfrm>
            <a:off x="915987" y="1943146"/>
            <a:ext cx="4213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j) = default box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Ground truth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no.j</a:t>
            </a: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https://blog.kakaocdn.net/dn/mEWcP/btqA3foSHW2/KLYEPE6ipKQbEW5BNUrkr0/img.png">
            <a:extLst>
              <a:ext uri="{FF2B5EF4-FFF2-40B4-BE49-F238E27FC236}">
                <a16:creationId xmlns:a16="http://schemas.microsoft.com/office/drawing/2014/main" id="{B849CECF-AA04-4D74-813C-E9EE14FE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293"/>
            <a:ext cx="6343650" cy="16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C0A37-8EAE-4795-947A-0B805E6BD1D0}"/>
              </a:ext>
            </a:extLst>
          </p:cNvPr>
          <p:cNvSpPr/>
          <p:nvPr/>
        </p:nvSpPr>
        <p:spPr>
          <a:xfrm>
            <a:off x="304800" y="2587869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Loc(regression) Loss : Smooth_L1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15D466-3A0B-45D9-8FA5-71F40D984D5D}"/>
              </a:ext>
            </a:extLst>
          </p:cNvPr>
          <p:cNvSpPr/>
          <p:nvPr/>
        </p:nvSpPr>
        <p:spPr>
          <a:xfrm>
            <a:off x="6077879" y="2057400"/>
            <a:ext cx="816780" cy="3797300"/>
          </a:xfrm>
          <a:custGeom>
            <a:avLst/>
            <a:gdLst>
              <a:gd name="connsiteX0" fmla="*/ 678521 w 816780"/>
              <a:gd name="connsiteY0" fmla="*/ 0 h 3797300"/>
              <a:gd name="connsiteX1" fmla="*/ 805521 w 816780"/>
              <a:gd name="connsiteY1" fmla="*/ 1270000 h 3797300"/>
              <a:gd name="connsiteX2" fmla="*/ 424521 w 816780"/>
              <a:gd name="connsiteY2" fmla="*/ 2171700 h 3797300"/>
              <a:gd name="connsiteX3" fmla="*/ 107021 w 816780"/>
              <a:gd name="connsiteY3" fmla="*/ 2654300 h 3797300"/>
              <a:gd name="connsiteX4" fmla="*/ 5421 w 816780"/>
              <a:gd name="connsiteY4" fmla="*/ 3441700 h 3797300"/>
              <a:gd name="connsiteX5" fmla="*/ 246721 w 816780"/>
              <a:gd name="connsiteY5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780" h="3797300">
                <a:moveTo>
                  <a:pt x="678521" y="0"/>
                </a:moveTo>
                <a:cubicBezTo>
                  <a:pt x="763187" y="454025"/>
                  <a:pt x="847854" y="908050"/>
                  <a:pt x="805521" y="1270000"/>
                </a:cubicBezTo>
                <a:cubicBezTo>
                  <a:pt x="763188" y="1631950"/>
                  <a:pt x="540938" y="1940983"/>
                  <a:pt x="424521" y="2171700"/>
                </a:cubicBezTo>
                <a:cubicBezTo>
                  <a:pt x="308104" y="2402417"/>
                  <a:pt x="176871" y="2442633"/>
                  <a:pt x="107021" y="2654300"/>
                </a:cubicBezTo>
                <a:cubicBezTo>
                  <a:pt x="37171" y="2865967"/>
                  <a:pt x="-17862" y="3251200"/>
                  <a:pt x="5421" y="3441700"/>
                </a:cubicBezTo>
                <a:cubicBezTo>
                  <a:pt x="28704" y="3632200"/>
                  <a:pt x="137712" y="3714750"/>
                  <a:pt x="246721" y="3797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8B64041-4C8B-46EC-9DE2-BC57DA019E64}"/>
              </a:ext>
            </a:extLst>
          </p:cNvPr>
          <p:cNvSpPr/>
          <p:nvPr/>
        </p:nvSpPr>
        <p:spPr>
          <a:xfrm>
            <a:off x="4759790" y="4525775"/>
            <a:ext cx="1562100" cy="1333500"/>
          </a:xfrm>
          <a:custGeom>
            <a:avLst/>
            <a:gdLst>
              <a:gd name="connsiteX0" fmla="*/ 0 w 1562100"/>
              <a:gd name="connsiteY0" fmla="*/ 0 h 1333500"/>
              <a:gd name="connsiteX1" fmla="*/ 444500 w 1562100"/>
              <a:gd name="connsiteY1" fmla="*/ 647700 h 1333500"/>
              <a:gd name="connsiteX2" fmla="*/ 1054100 w 1562100"/>
              <a:gd name="connsiteY2" fmla="*/ 1143000 h 1333500"/>
              <a:gd name="connsiteX3" fmla="*/ 1562100 w 1562100"/>
              <a:gd name="connsiteY3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1333500">
                <a:moveTo>
                  <a:pt x="0" y="0"/>
                </a:moveTo>
                <a:cubicBezTo>
                  <a:pt x="134408" y="228600"/>
                  <a:pt x="268817" y="457200"/>
                  <a:pt x="444500" y="647700"/>
                </a:cubicBezTo>
                <a:cubicBezTo>
                  <a:pt x="620183" y="838200"/>
                  <a:pt x="867833" y="1028700"/>
                  <a:pt x="1054100" y="1143000"/>
                </a:cubicBezTo>
                <a:cubicBezTo>
                  <a:pt x="1240367" y="1257300"/>
                  <a:pt x="1401233" y="1295400"/>
                  <a:pt x="1562100" y="13335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914110-0945-454C-B390-E1B9402DD2F8}"/>
              </a:ext>
            </a:extLst>
          </p:cNvPr>
          <p:cNvSpPr/>
          <p:nvPr/>
        </p:nvSpPr>
        <p:spPr>
          <a:xfrm rot="7168187">
            <a:off x="6193585" y="5740657"/>
            <a:ext cx="101600" cy="1397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0AF4745A-09F1-4150-8344-D4B0DAA686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10" y="3223620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5EE74BDF-B4C8-4010-8015-8E9140B827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4" y="3222716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D5D6F-5330-40AD-9B7F-DCAF848A3D73}"/>
              </a:ext>
            </a:extLst>
          </p:cNvPr>
          <p:cNvSpPr/>
          <p:nvPr/>
        </p:nvSpPr>
        <p:spPr>
          <a:xfrm>
            <a:off x="5485266" y="3037790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4701EF-7043-40EA-AEFE-FCDE8C58B26D}"/>
              </a:ext>
            </a:extLst>
          </p:cNvPr>
          <p:cNvCxnSpPr>
            <a:cxnSpLocks/>
          </p:cNvCxnSpPr>
          <p:nvPr/>
        </p:nvCxnSpPr>
        <p:spPr>
          <a:xfrm flipV="1">
            <a:off x="6406969" y="4065149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CE9869-658D-4D38-A730-6CB398764C0B}"/>
              </a:ext>
            </a:extLst>
          </p:cNvPr>
          <p:cNvCxnSpPr>
            <a:cxnSpLocks/>
          </p:cNvCxnSpPr>
          <p:nvPr/>
        </p:nvCxnSpPr>
        <p:spPr>
          <a:xfrm flipV="1">
            <a:off x="6410778" y="3547042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5B969A-1083-450C-9F81-589916EC8C50}"/>
              </a:ext>
            </a:extLst>
          </p:cNvPr>
          <p:cNvCxnSpPr/>
          <p:nvPr/>
        </p:nvCxnSpPr>
        <p:spPr>
          <a:xfrm flipV="1">
            <a:off x="6407515" y="3306595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7471-6B87-4384-A24F-1FE012FC65B3}"/>
              </a:ext>
            </a:extLst>
          </p:cNvPr>
          <p:cNvSpPr/>
          <p:nvPr/>
        </p:nvSpPr>
        <p:spPr>
          <a:xfrm>
            <a:off x="8640800" y="3274501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DC2CE-E1F8-4CA6-A37F-1517C6799447}"/>
              </a:ext>
            </a:extLst>
          </p:cNvPr>
          <p:cNvSpPr/>
          <p:nvPr/>
        </p:nvSpPr>
        <p:spPr>
          <a:xfrm rot="10800000">
            <a:off x="9002759" y="2937060"/>
            <a:ext cx="1271222" cy="122688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65871-21D8-476F-8C5B-4635943AE598}"/>
              </a:ext>
            </a:extLst>
          </p:cNvPr>
          <p:cNvSpPr/>
          <p:nvPr/>
        </p:nvSpPr>
        <p:spPr>
          <a:xfrm rot="10800000">
            <a:off x="9172653" y="2816798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9DFAFEB-F775-48A1-B440-013201280E83}"/>
              </a:ext>
            </a:extLst>
          </p:cNvPr>
          <p:cNvCxnSpPr>
            <a:cxnSpLocks/>
          </p:cNvCxnSpPr>
          <p:nvPr/>
        </p:nvCxnSpPr>
        <p:spPr>
          <a:xfrm>
            <a:off x="5941674" y="3027235"/>
            <a:ext cx="3661927" cy="195481"/>
          </a:xfrm>
          <a:prstGeom prst="bentConnector3">
            <a:avLst>
              <a:gd name="adj1" fmla="val 9994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7D42-A488-49F5-BA8D-FA22FC8CEFA4}"/>
              </a:ext>
            </a:extLst>
          </p:cNvPr>
          <p:cNvCxnSpPr>
            <a:cxnSpLocks/>
          </p:cNvCxnSpPr>
          <p:nvPr/>
        </p:nvCxnSpPr>
        <p:spPr>
          <a:xfrm>
            <a:off x="9603601" y="3321352"/>
            <a:ext cx="0" cy="350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C841A8-133B-4594-8CBB-E924DCFAA472}"/>
              </a:ext>
            </a:extLst>
          </p:cNvPr>
          <p:cNvCxnSpPr>
            <a:cxnSpLocks/>
          </p:cNvCxnSpPr>
          <p:nvPr/>
        </p:nvCxnSpPr>
        <p:spPr>
          <a:xfrm>
            <a:off x="9616301" y="3789922"/>
            <a:ext cx="0" cy="374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611F7D-7528-416E-A560-5F4A829D284E}"/>
              </a:ext>
            </a:extLst>
          </p:cNvPr>
          <p:cNvCxnSpPr>
            <a:cxnSpLocks/>
          </p:cNvCxnSpPr>
          <p:nvPr/>
        </p:nvCxnSpPr>
        <p:spPr>
          <a:xfrm>
            <a:off x="5965112" y="3476485"/>
            <a:ext cx="363848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8BC14-97C3-48BF-A453-2F2B330CB46D}"/>
              </a:ext>
            </a:extLst>
          </p:cNvPr>
          <p:cNvSpPr/>
          <p:nvPr/>
        </p:nvSpPr>
        <p:spPr>
          <a:xfrm rot="10800000">
            <a:off x="5876523" y="2740845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E1728-B1AE-4366-9A95-E29ABD366CB1}"/>
              </a:ext>
            </a:extLst>
          </p:cNvPr>
          <p:cNvSpPr/>
          <p:nvPr/>
        </p:nvSpPr>
        <p:spPr>
          <a:xfrm rot="10800000">
            <a:off x="6042789" y="2671383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D23F-8EC9-482E-87F6-36FD3545759F}"/>
              </a:ext>
            </a:extLst>
          </p:cNvPr>
          <p:cNvSpPr/>
          <p:nvPr/>
        </p:nvSpPr>
        <p:spPr>
          <a:xfrm>
            <a:off x="9739609" y="3066770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D7B26-4820-48F5-B731-ABC4119728B1}"/>
              </a:ext>
            </a:extLst>
          </p:cNvPr>
          <p:cNvSpPr/>
          <p:nvPr/>
        </p:nvSpPr>
        <p:spPr>
          <a:xfrm>
            <a:off x="9124671" y="3424431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18F099-03DF-4B6D-928F-88D5729D9ADE}"/>
              </a:ext>
            </a:extLst>
          </p:cNvPr>
          <p:cNvSpPr/>
          <p:nvPr/>
        </p:nvSpPr>
        <p:spPr>
          <a:xfrm>
            <a:off x="9955226" y="3981473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E1086C-4B0F-4F3A-9F0B-2FA90434976C}"/>
              </a:ext>
            </a:extLst>
          </p:cNvPr>
          <p:cNvCxnSpPr>
            <a:cxnSpLocks/>
          </p:cNvCxnSpPr>
          <p:nvPr/>
        </p:nvCxnSpPr>
        <p:spPr>
          <a:xfrm flipV="1">
            <a:off x="6406969" y="3134682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F6B4BB-1B67-41B1-92FA-81CC27243162}"/>
              </a:ext>
            </a:extLst>
          </p:cNvPr>
          <p:cNvSpPr/>
          <p:nvPr/>
        </p:nvSpPr>
        <p:spPr>
          <a:xfrm>
            <a:off x="10659449" y="4761932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82436F-A2C3-4EB4-80C1-643E9483282E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9413936" y="3547347"/>
            <a:ext cx="1245513" cy="139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E29B46D-1567-4818-891C-EB8DA6484312}"/>
              </a:ext>
            </a:extLst>
          </p:cNvPr>
          <p:cNvCxnSpPr>
            <a:cxnSpLocks/>
            <a:stCxn id="38" idx="3"/>
            <a:endCxn id="48" idx="0"/>
          </p:cNvCxnSpPr>
          <p:nvPr/>
        </p:nvCxnSpPr>
        <p:spPr>
          <a:xfrm>
            <a:off x="10028874" y="3189686"/>
            <a:ext cx="1111605" cy="15722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C4BEE3-397F-4D59-AE14-846CBFF82E5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244491" y="4104389"/>
            <a:ext cx="895988" cy="6575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117E67-D9AC-42DD-8AA0-C05E4BE8E0DC}"/>
              </a:ext>
            </a:extLst>
          </p:cNvPr>
          <p:cNvCxnSpPr>
            <a:cxnSpLocks/>
          </p:cNvCxnSpPr>
          <p:nvPr/>
        </p:nvCxnSpPr>
        <p:spPr>
          <a:xfrm flipV="1">
            <a:off x="10920530" y="2442251"/>
            <a:ext cx="0" cy="2222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F8535F3-7E81-4B8F-B131-ACA53D136492}"/>
              </a:ext>
            </a:extLst>
          </p:cNvPr>
          <p:cNvCxnSpPr>
            <a:cxnSpLocks/>
          </p:cNvCxnSpPr>
          <p:nvPr/>
        </p:nvCxnSpPr>
        <p:spPr>
          <a:xfrm>
            <a:off x="8190030" y="2534445"/>
            <a:ext cx="0" cy="229244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DD8201-BB5D-4F13-8D52-043FEC6DBFB8}"/>
              </a:ext>
            </a:extLst>
          </p:cNvPr>
          <p:cNvSpPr/>
          <p:nvPr/>
        </p:nvSpPr>
        <p:spPr>
          <a:xfrm>
            <a:off x="8255999" y="433826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High resolution,</a:t>
            </a:r>
          </a:p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Low-level feature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B7976-DBB8-4A62-86A6-C8094F7B7E35}"/>
              </a:ext>
            </a:extLst>
          </p:cNvPr>
          <p:cNvSpPr/>
          <p:nvPr/>
        </p:nvSpPr>
        <p:spPr>
          <a:xfrm>
            <a:off x="8748831" y="234547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Low resolution,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High-level feature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0551BD1-065D-474E-A29A-FDEF0BD601C4}"/>
              </a:ext>
            </a:extLst>
          </p:cNvPr>
          <p:cNvSpPr/>
          <p:nvPr/>
        </p:nvSpPr>
        <p:spPr>
          <a:xfrm>
            <a:off x="599336" y="6191135"/>
            <a:ext cx="1068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 isn’t a model, it is a network which uses specific layer in original CNN to extract multiple Feature Map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CEC67E-852B-4AC4-B60A-0663DEFC1D1A}"/>
              </a:ext>
            </a:extLst>
          </p:cNvPr>
          <p:cNvCxnSpPr>
            <a:cxnSpLocks/>
          </p:cNvCxnSpPr>
          <p:nvPr/>
        </p:nvCxnSpPr>
        <p:spPr>
          <a:xfrm>
            <a:off x="7324624" y="3910624"/>
            <a:ext cx="2278977" cy="25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743BA8E-410C-48D2-B4D9-1647366F824A}"/>
              </a:ext>
            </a:extLst>
          </p:cNvPr>
          <p:cNvSpPr/>
          <p:nvPr/>
        </p:nvSpPr>
        <p:spPr>
          <a:xfrm>
            <a:off x="1272655" y="3065952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1E6B925-D463-4A75-AB82-24DED32F1ED1}"/>
              </a:ext>
            </a:extLst>
          </p:cNvPr>
          <p:cNvCxnSpPr>
            <a:cxnSpLocks/>
          </p:cNvCxnSpPr>
          <p:nvPr/>
        </p:nvCxnSpPr>
        <p:spPr>
          <a:xfrm flipV="1">
            <a:off x="2194358" y="4093311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DED75D8-AC89-41EF-918F-093FB815F98F}"/>
              </a:ext>
            </a:extLst>
          </p:cNvPr>
          <p:cNvCxnSpPr>
            <a:cxnSpLocks/>
          </p:cNvCxnSpPr>
          <p:nvPr/>
        </p:nvCxnSpPr>
        <p:spPr>
          <a:xfrm flipV="1">
            <a:off x="2198167" y="3575204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407362F-B696-4DFE-A39D-FE6811A7DF83}"/>
              </a:ext>
            </a:extLst>
          </p:cNvPr>
          <p:cNvCxnSpPr/>
          <p:nvPr/>
        </p:nvCxnSpPr>
        <p:spPr>
          <a:xfrm flipV="1">
            <a:off x="2194904" y="3334757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12C8759-4706-4272-8282-19A6940FE8DC}"/>
              </a:ext>
            </a:extLst>
          </p:cNvPr>
          <p:cNvSpPr/>
          <p:nvPr/>
        </p:nvSpPr>
        <p:spPr>
          <a:xfrm rot="10800000">
            <a:off x="1663912" y="2769007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C9343C-1DAE-4E6A-BB50-5329973A6599}"/>
              </a:ext>
            </a:extLst>
          </p:cNvPr>
          <p:cNvSpPr/>
          <p:nvPr/>
        </p:nvSpPr>
        <p:spPr>
          <a:xfrm rot="10800000">
            <a:off x="1859206" y="2699545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65687D9-2FBE-43D0-8DE6-FF6E6D1FB23D}"/>
              </a:ext>
            </a:extLst>
          </p:cNvPr>
          <p:cNvCxnSpPr>
            <a:cxnSpLocks/>
          </p:cNvCxnSpPr>
          <p:nvPr/>
        </p:nvCxnSpPr>
        <p:spPr>
          <a:xfrm flipV="1">
            <a:off x="2194358" y="3162844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008BD4-A2D2-4B59-86EA-879ACF3E7C66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2299522" y="2539833"/>
            <a:ext cx="0" cy="544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B184FF-814A-4981-8FF5-0817E97AF90C}"/>
              </a:ext>
            </a:extLst>
          </p:cNvPr>
          <p:cNvSpPr/>
          <p:nvPr/>
        </p:nvSpPr>
        <p:spPr>
          <a:xfrm>
            <a:off x="1818492" y="2170501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5E7BF74-E824-435B-8338-7197FEC5343D}"/>
              </a:ext>
            </a:extLst>
          </p:cNvPr>
          <p:cNvCxnSpPr/>
          <p:nvPr/>
        </p:nvCxnSpPr>
        <p:spPr>
          <a:xfrm>
            <a:off x="4499429" y="808031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4D59133-C378-4259-A4A8-A4EE8D13AFF1}"/>
              </a:ext>
            </a:extLst>
          </p:cNvPr>
          <p:cNvSpPr/>
          <p:nvPr/>
        </p:nvSpPr>
        <p:spPr>
          <a:xfrm>
            <a:off x="1091810" y="1228677"/>
            <a:ext cx="208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Single Feature Map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44F4988-A1DC-4588-AD9E-226394916EEE}"/>
              </a:ext>
            </a:extLst>
          </p:cNvPr>
          <p:cNvSpPr/>
          <p:nvPr/>
        </p:nvSpPr>
        <p:spPr>
          <a:xfrm>
            <a:off x="6824245" y="1241499"/>
            <a:ext cx="2863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Pyramid Network</a:t>
            </a:r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1628</Words>
  <Application>Microsoft Office PowerPoint</Application>
  <PresentationFormat>와이드스크린</PresentationFormat>
  <Paragraphs>241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Arial Unicode MS</vt:lpstr>
      <vt:lpstr>HY헤드라인M</vt:lpstr>
      <vt:lpstr>inherit</vt:lpstr>
      <vt:lpstr>MJXc-TeX-main-R</vt:lpstr>
      <vt:lpstr>MJXc-TeX-math-I</vt:lpstr>
      <vt:lpstr>NanumSquareOTF ExtraBold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139</cp:revision>
  <dcterms:created xsi:type="dcterms:W3CDTF">2021-07-12T04:35:59Z</dcterms:created>
  <dcterms:modified xsi:type="dcterms:W3CDTF">2021-07-14T10:42:03Z</dcterms:modified>
</cp:coreProperties>
</file>