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3" r:id="rId4"/>
    <p:sldId id="272" r:id="rId5"/>
    <p:sldId id="276" r:id="rId6"/>
    <p:sldId id="275" r:id="rId7"/>
    <p:sldId id="267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731" autoAdjust="0"/>
  </p:normalViewPr>
  <p:slideViewPr>
    <p:cSldViewPr snapToGrid="0" snapToObjects="1">
      <p:cViewPr>
        <p:scale>
          <a:sx n="100" d="100"/>
          <a:sy n="100" d="100"/>
        </p:scale>
        <p:origin x="91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099A-8213-430B-9E0F-52BF6640CED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025E-C61C-4919-BB11-EAB2913BB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4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765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Faster_RCNN</a:t>
            </a:r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Practice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(feat.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Backbone_change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2021. 07. 09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955EADE-5DF4-4AE8-885D-06DD1B54F250}"/>
              </a:ext>
            </a:extLst>
          </p:cNvPr>
          <p:cNvSpPr/>
          <p:nvPr/>
        </p:nvSpPr>
        <p:spPr>
          <a:xfrm>
            <a:off x="7863762" y="395564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ttps://t1.daumcdn.net/cfile/tistory/99167C335C47F0E315">
            <a:extLst>
              <a:ext uri="{FF2B5EF4-FFF2-40B4-BE49-F238E27FC236}">
                <a16:creationId xmlns:a16="http://schemas.microsoft.com/office/drawing/2014/main" id="{E852D9C6-BA6D-48EF-BB60-EB676844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7" y="898509"/>
            <a:ext cx="11749912" cy="568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9F40E-C5C5-497C-BA2F-2CF7D90757FA}"/>
              </a:ext>
            </a:extLst>
          </p:cNvPr>
          <p:cNvSpPr/>
          <p:nvPr/>
        </p:nvSpPr>
        <p:spPr>
          <a:xfrm>
            <a:off x="5917890" y="1197560"/>
            <a:ext cx="3714382" cy="45995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6AD1BB-BC05-46BF-A0EA-76AA2527E03D}"/>
              </a:ext>
            </a:extLst>
          </p:cNvPr>
          <p:cNvSpPr/>
          <p:nvPr/>
        </p:nvSpPr>
        <p:spPr>
          <a:xfrm>
            <a:off x="5932686" y="3992270"/>
            <a:ext cx="3699586" cy="899326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89209F5-5BE7-47EA-B849-16389E4E37AC}"/>
              </a:ext>
            </a:extLst>
          </p:cNvPr>
          <p:cNvSpPr/>
          <p:nvPr/>
        </p:nvSpPr>
        <p:spPr>
          <a:xfrm>
            <a:off x="116891" y="1935332"/>
            <a:ext cx="326993" cy="3973143"/>
          </a:xfrm>
          <a:custGeom>
            <a:avLst/>
            <a:gdLst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7" fmla="*/ 326951 w 326951"/>
              <a:gd name="connsiteY7" fmla="*/ 3861786 h 3861786"/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63485 w 326961"/>
              <a:gd name="connsiteY4" fmla="*/ 1903648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7" fmla="*/ 326960 w 326961"/>
              <a:gd name="connsiteY7" fmla="*/ 3861786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72363 w 326961"/>
              <a:gd name="connsiteY4" fmla="*/ 1823749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63517 w 326993"/>
              <a:gd name="connsiteY2" fmla="*/ 1958138 h 3973143"/>
              <a:gd name="connsiteX3" fmla="*/ 41 w 326993"/>
              <a:gd name="connsiteY3" fmla="*/ 1930893 h 3973143"/>
              <a:gd name="connsiteX4" fmla="*/ 163517 w 326993"/>
              <a:gd name="connsiteY4" fmla="*/ 1903648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  <a:gd name="connsiteX7" fmla="*/ 326992 w 326993"/>
              <a:gd name="connsiteY7" fmla="*/ 3861786 h 3973143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54639 w 326993"/>
              <a:gd name="connsiteY2" fmla="*/ 2091303 h 3973143"/>
              <a:gd name="connsiteX3" fmla="*/ 41 w 326993"/>
              <a:gd name="connsiteY3" fmla="*/ 1930893 h 3973143"/>
              <a:gd name="connsiteX4" fmla="*/ 172395 w 326993"/>
              <a:gd name="connsiteY4" fmla="*/ 1823749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93" h="3973143" stroke="0" extrusionOk="0">
                <a:moveTo>
                  <a:pt x="326992" y="3861786"/>
                </a:moveTo>
                <a:cubicBezTo>
                  <a:pt x="236707" y="3861786"/>
                  <a:pt x="163516" y="3849588"/>
                  <a:pt x="163516" y="3834541"/>
                </a:cubicBezTo>
                <a:cubicBezTo>
                  <a:pt x="163516" y="3209073"/>
                  <a:pt x="163517" y="2583606"/>
                  <a:pt x="163517" y="1958138"/>
                </a:cubicBezTo>
                <a:cubicBezTo>
                  <a:pt x="163517" y="1943091"/>
                  <a:pt x="90326" y="1930893"/>
                  <a:pt x="41" y="1930893"/>
                </a:cubicBezTo>
                <a:cubicBezTo>
                  <a:pt x="90326" y="1930893"/>
                  <a:pt x="163517" y="1918695"/>
                  <a:pt x="163517" y="1903648"/>
                </a:cubicBezTo>
                <a:lnTo>
                  <a:pt x="163517" y="27245"/>
                </a:lnTo>
                <a:cubicBezTo>
                  <a:pt x="163517" y="12198"/>
                  <a:pt x="236708" y="0"/>
                  <a:pt x="326993" y="0"/>
                </a:cubicBezTo>
                <a:cubicBezTo>
                  <a:pt x="326993" y="1287262"/>
                  <a:pt x="326992" y="2574524"/>
                  <a:pt x="326992" y="3861786"/>
                </a:cubicBezTo>
                <a:close/>
              </a:path>
              <a:path w="326993" h="3973143" fill="none">
                <a:moveTo>
                  <a:pt x="326992" y="3861786"/>
                </a:moveTo>
                <a:cubicBezTo>
                  <a:pt x="236707" y="3861786"/>
                  <a:pt x="192241" y="4129621"/>
                  <a:pt x="163516" y="3834541"/>
                </a:cubicBezTo>
                <a:cubicBezTo>
                  <a:pt x="134791" y="3539461"/>
                  <a:pt x="154639" y="2716771"/>
                  <a:pt x="154639" y="2091303"/>
                </a:cubicBezTo>
                <a:cubicBezTo>
                  <a:pt x="154639" y="2076256"/>
                  <a:pt x="-2918" y="1975485"/>
                  <a:pt x="41" y="1930893"/>
                </a:cubicBezTo>
                <a:cubicBezTo>
                  <a:pt x="3000" y="1886301"/>
                  <a:pt x="172395" y="1838796"/>
                  <a:pt x="172395" y="1823749"/>
                </a:cubicBezTo>
                <a:cubicBezTo>
                  <a:pt x="172395" y="1198281"/>
                  <a:pt x="163517" y="652713"/>
                  <a:pt x="163517" y="27245"/>
                </a:cubicBezTo>
                <a:cubicBezTo>
                  <a:pt x="163517" y="12198"/>
                  <a:pt x="236708" y="0"/>
                  <a:pt x="32699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CCA9702E-B8AF-44E2-A3B0-A50FBE424A61}"/>
              </a:ext>
            </a:extLst>
          </p:cNvPr>
          <p:cNvSpPr txBox="1">
            <a:spLocks/>
          </p:cNvSpPr>
          <p:nvPr/>
        </p:nvSpPr>
        <p:spPr>
          <a:xfrm>
            <a:off x="443884" y="1773690"/>
            <a:ext cx="1418905" cy="32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Bottle Neck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CFD17378-947E-483E-99C2-29A6BB6F1ED7}"/>
              </a:ext>
            </a:extLst>
          </p:cNvPr>
          <p:cNvSpPr txBox="1">
            <a:spLocks/>
          </p:cNvSpPr>
          <p:nvPr/>
        </p:nvSpPr>
        <p:spPr>
          <a:xfrm>
            <a:off x="7078056" y="6397683"/>
            <a:ext cx="3897551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Difference between 50, 101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E40F69-AE38-4730-BB86-1B568D167365}"/>
              </a:ext>
            </a:extLst>
          </p:cNvPr>
          <p:cNvCxnSpPr>
            <a:cxnSpLocks/>
          </p:cNvCxnSpPr>
          <p:nvPr/>
        </p:nvCxnSpPr>
        <p:spPr>
          <a:xfrm>
            <a:off x="9499107" y="4891596"/>
            <a:ext cx="0" cy="1633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6F04B2-2C03-4648-A159-F6557B92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7" y="1067718"/>
            <a:ext cx="5424298" cy="4089615"/>
          </a:xfrm>
          <a:prstGeom prst="rect">
            <a:avLst/>
          </a:prstGeom>
        </p:spPr>
      </p:pic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1889A-67FC-4114-9595-378230F98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71" y="1247859"/>
            <a:ext cx="5334538" cy="417131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9B2B06-0479-492B-81C2-17EAF2651906}"/>
              </a:ext>
            </a:extLst>
          </p:cNvPr>
          <p:cNvSpPr txBox="1">
            <a:spLocks/>
          </p:cNvSpPr>
          <p:nvPr/>
        </p:nvSpPr>
        <p:spPr>
          <a:xfrm>
            <a:off x="6100537" y="858066"/>
            <a:ext cx="3675314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Torchvision.models.Resnet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Layer 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BF9AFDE-715B-42AA-B5D8-36556B8C4EB8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5730721" y="2077498"/>
            <a:ext cx="391868" cy="6302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6D4492-0927-46C4-BC5E-42DDA1902104}"/>
              </a:ext>
            </a:extLst>
          </p:cNvPr>
          <p:cNvSpPr/>
          <p:nvPr/>
        </p:nvSpPr>
        <p:spPr>
          <a:xfrm>
            <a:off x="515459" y="1473906"/>
            <a:ext cx="5215262" cy="12071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393CAA1-048E-4355-A559-22FDDACC972B}"/>
              </a:ext>
            </a:extLst>
          </p:cNvPr>
          <p:cNvSpPr txBox="1">
            <a:spLocks/>
          </p:cNvSpPr>
          <p:nvPr/>
        </p:nvSpPr>
        <p:spPr>
          <a:xfrm>
            <a:off x="65761" y="714325"/>
            <a:ext cx="2284062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FasterRCNN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7114EA-C2E0-498B-912B-0738EA2AA810}"/>
              </a:ext>
            </a:extLst>
          </p:cNvPr>
          <p:cNvSpPr/>
          <p:nvPr/>
        </p:nvSpPr>
        <p:spPr>
          <a:xfrm>
            <a:off x="6124273" y="4788934"/>
            <a:ext cx="5595932" cy="62969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B7CC27-EB1A-40B4-B489-75C9D07C7E55}"/>
              </a:ext>
            </a:extLst>
          </p:cNvPr>
          <p:cNvSpPr/>
          <p:nvPr/>
        </p:nvSpPr>
        <p:spPr>
          <a:xfrm>
            <a:off x="6122589" y="1230102"/>
            <a:ext cx="5595932" cy="29552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E3FD793-1FB5-4F88-A196-8A3BFDE4C6D0}"/>
              </a:ext>
            </a:extLst>
          </p:cNvPr>
          <p:cNvSpPr/>
          <p:nvPr/>
        </p:nvSpPr>
        <p:spPr>
          <a:xfrm>
            <a:off x="6031617" y="5401419"/>
            <a:ext cx="321111" cy="764015"/>
          </a:xfrm>
          <a:custGeom>
            <a:avLst/>
            <a:gdLst>
              <a:gd name="connsiteX0" fmla="*/ 443884 w 443884"/>
              <a:gd name="connsiteY0" fmla="*/ 7149 h 530932"/>
              <a:gd name="connsiteX1" fmla="*/ 372862 w 443884"/>
              <a:gd name="connsiteY1" fmla="*/ 24905 h 530932"/>
              <a:gd name="connsiteX2" fmla="*/ 150920 w 443884"/>
              <a:gd name="connsiteY2" fmla="*/ 211336 h 530932"/>
              <a:gd name="connsiteX3" fmla="*/ 0 w 443884"/>
              <a:gd name="connsiteY3" fmla="*/ 530932 h 530932"/>
              <a:gd name="connsiteX0" fmla="*/ 292993 w 292993"/>
              <a:gd name="connsiteY0" fmla="*/ 7149 h 459911"/>
              <a:gd name="connsiteX1" fmla="*/ 221971 w 292993"/>
              <a:gd name="connsiteY1" fmla="*/ 24905 h 459911"/>
              <a:gd name="connsiteX2" fmla="*/ 29 w 292993"/>
              <a:gd name="connsiteY2" fmla="*/ 211336 h 459911"/>
              <a:gd name="connsiteX3" fmla="*/ 204216 w 292993"/>
              <a:gd name="connsiteY3" fmla="*/ 459911 h 459911"/>
              <a:gd name="connsiteX0" fmla="*/ 177611 w 177611"/>
              <a:gd name="connsiteY0" fmla="*/ 8139 h 460901"/>
              <a:gd name="connsiteX1" fmla="*/ 106589 w 177611"/>
              <a:gd name="connsiteY1" fmla="*/ 25895 h 460901"/>
              <a:gd name="connsiteX2" fmla="*/ 57 w 177611"/>
              <a:gd name="connsiteY2" fmla="*/ 230081 h 460901"/>
              <a:gd name="connsiteX3" fmla="*/ 88834 w 177611"/>
              <a:gd name="connsiteY3" fmla="*/ 460901 h 460901"/>
              <a:gd name="connsiteX0" fmla="*/ 178011 w 178011"/>
              <a:gd name="connsiteY0" fmla="*/ 8139 h 523044"/>
              <a:gd name="connsiteX1" fmla="*/ 106989 w 178011"/>
              <a:gd name="connsiteY1" fmla="*/ 25895 h 523044"/>
              <a:gd name="connsiteX2" fmla="*/ 457 w 178011"/>
              <a:gd name="connsiteY2" fmla="*/ 230081 h 523044"/>
              <a:gd name="connsiteX3" fmla="*/ 151378 w 178011"/>
              <a:gd name="connsiteY3" fmla="*/ 523044 h 523044"/>
              <a:gd name="connsiteX0" fmla="*/ 178011 w 321111"/>
              <a:gd name="connsiteY0" fmla="*/ 8139 h 511165"/>
              <a:gd name="connsiteX1" fmla="*/ 106989 w 321111"/>
              <a:gd name="connsiteY1" fmla="*/ 25895 h 511165"/>
              <a:gd name="connsiteX2" fmla="*/ 457 w 321111"/>
              <a:gd name="connsiteY2" fmla="*/ 230081 h 511165"/>
              <a:gd name="connsiteX3" fmla="*/ 320054 w 321111"/>
              <a:gd name="connsiteY3" fmla="*/ 511165 h 51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11" h="511165">
                <a:moveTo>
                  <a:pt x="178011" y="8139"/>
                </a:moveTo>
                <a:cubicBezTo>
                  <a:pt x="166913" y="1"/>
                  <a:pt x="136581" y="-11095"/>
                  <a:pt x="106989" y="25895"/>
                </a:cubicBezTo>
                <a:cubicBezTo>
                  <a:pt x="77397" y="62885"/>
                  <a:pt x="-6941" y="147223"/>
                  <a:pt x="457" y="230081"/>
                </a:cubicBezTo>
                <a:cubicBezTo>
                  <a:pt x="7855" y="312939"/>
                  <a:pt x="342248" y="435705"/>
                  <a:pt x="320054" y="511165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2F17F212-278D-4B26-A5E3-092325941BDF}"/>
              </a:ext>
            </a:extLst>
          </p:cNvPr>
          <p:cNvSpPr txBox="1">
            <a:spLocks/>
          </p:cNvSpPr>
          <p:nvPr/>
        </p:nvSpPr>
        <p:spPr>
          <a:xfrm>
            <a:off x="6388920" y="5858298"/>
            <a:ext cx="4558548" cy="536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Backbone CNN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사용하므로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pooling, fc(flatten + dense)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사용하지 않음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ED5120-C72A-4058-A3D0-F340B968B35D}"/>
              </a:ext>
            </a:extLst>
          </p:cNvPr>
          <p:cNvSpPr/>
          <p:nvPr/>
        </p:nvSpPr>
        <p:spPr>
          <a:xfrm>
            <a:off x="471795" y="4191826"/>
            <a:ext cx="5215262" cy="9191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E3B14-71A9-495F-BB4A-AE949C2EDB07}"/>
              </a:ext>
            </a:extLst>
          </p:cNvPr>
          <p:cNvSpPr/>
          <p:nvPr/>
        </p:nvSpPr>
        <p:spPr>
          <a:xfrm>
            <a:off x="1255472" y="5459590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5EB399-644C-4B49-A9FE-271B7696159C}"/>
              </a:ext>
            </a:extLst>
          </p:cNvPr>
          <p:cNvSpPr/>
          <p:nvPr/>
        </p:nvSpPr>
        <p:spPr>
          <a:xfrm>
            <a:off x="1418525" y="5459588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FA711D-130A-45AD-9DD9-17FFBE350DD3}"/>
              </a:ext>
            </a:extLst>
          </p:cNvPr>
          <p:cNvSpPr/>
          <p:nvPr/>
        </p:nvSpPr>
        <p:spPr>
          <a:xfrm>
            <a:off x="1583032" y="5642241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B295EB-59CD-4B1F-B0BA-5E09DBBE7796}"/>
              </a:ext>
            </a:extLst>
          </p:cNvPr>
          <p:cNvSpPr/>
          <p:nvPr/>
        </p:nvSpPr>
        <p:spPr>
          <a:xfrm>
            <a:off x="1804012" y="5646777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ECA440-7699-4015-A313-8738B188E424}"/>
              </a:ext>
            </a:extLst>
          </p:cNvPr>
          <p:cNvSpPr/>
          <p:nvPr/>
        </p:nvSpPr>
        <p:spPr>
          <a:xfrm>
            <a:off x="2024992" y="5651313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C40009-FF24-4498-A3C9-87C15ADF6A41}"/>
              </a:ext>
            </a:extLst>
          </p:cNvPr>
          <p:cNvSpPr/>
          <p:nvPr/>
        </p:nvSpPr>
        <p:spPr>
          <a:xfrm>
            <a:off x="2199693" y="5787312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A6DD31-C804-428E-8E9B-C8F4A980B1A1}"/>
              </a:ext>
            </a:extLst>
          </p:cNvPr>
          <p:cNvSpPr/>
          <p:nvPr/>
        </p:nvSpPr>
        <p:spPr>
          <a:xfrm>
            <a:off x="2314854" y="5787035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58A55A-246C-4D59-A806-DF38A9100CA2}"/>
              </a:ext>
            </a:extLst>
          </p:cNvPr>
          <p:cNvSpPr/>
          <p:nvPr/>
        </p:nvSpPr>
        <p:spPr>
          <a:xfrm>
            <a:off x="3277923" y="5588215"/>
            <a:ext cx="469937" cy="525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C0553-3E7E-401F-ABF9-2FD3B36D3656}"/>
              </a:ext>
            </a:extLst>
          </p:cNvPr>
          <p:cNvSpPr/>
          <p:nvPr/>
        </p:nvSpPr>
        <p:spPr>
          <a:xfrm>
            <a:off x="2428478" y="5783923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4D0A59-0EA3-4FEC-A81E-AA2651EAECA4}"/>
              </a:ext>
            </a:extLst>
          </p:cNvPr>
          <p:cNvSpPr/>
          <p:nvPr/>
        </p:nvSpPr>
        <p:spPr>
          <a:xfrm>
            <a:off x="2540970" y="5787858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842190-25CF-48BA-B10F-60A809624BD8}"/>
              </a:ext>
            </a:extLst>
          </p:cNvPr>
          <p:cNvCxnSpPr>
            <a:cxnSpLocks/>
          </p:cNvCxnSpPr>
          <p:nvPr/>
        </p:nvCxnSpPr>
        <p:spPr>
          <a:xfrm>
            <a:off x="4049880" y="-1896297"/>
            <a:ext cx="216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DAF818BF-22D9-4164-96CE-CA37F2154F61}"/>
              </a:ext>
            </a:extLst>
          </p:cNvPr>
          <p:cNvSpPr/>
          <p:nvPr/>
        </p:nvSpPr>
        <p:spPr>
          <a:xfrm>
            <a:off x="65761" y="1970843"/>
            <a:ext cx="984946" cy="3982374"/>
          </a:xfrm>
          <a:custGeom>
            <a:avLst/>
            <a:gdLst>
              <a:gd name="connsiteX0" fmla="*/ 337758 w 612966"/>
              <a:gd name="connsiteY0" fmla="*/ 0 h 2414726"/>
              <a:gd name="connsiteX1" fmla="*/ 80306 w 612966"/>
              <a:gd name="connsiteY1" fmla="*/ 710214 h 2414726"/>
              <a:gd name="connsiteX2" fmla="*/ 9284 w 612966"/>
              <a:gd name="connsiteY2" fmla="*/ 1766656 h 2414726"/>
              <a:gd name="connsiteX3" fmla="*/ 257859 w 612966"/>
              <a:gd name="connsiteY3" fmla="*/ 2308194 h 2414726"/>
              <a:gd name="connsiteX4" fmla="*/ 612966 w 612966"/>
              <a:gd name="connsiteY4" fmla="*/ 2414726 h 2414726"/>
              <a:gd name="connsiteX0" fmla="*/ 337758 w 1051116"/>
              <a:gd name="connsiteY0" fmla="*/ 0 h 2490926"/>
              <a:gd name="connsiteX1" fmla="*/ 80306 w 1051116"/>
              <a:gd name="connsiteY1" fmla="*/ 710214 h 2490926"/>
              <a:gd name="connsiteX2" fmla="*/ 9284 w 1051116"/>
              <a:gd name="connsiteY2" fmla="*/ 1766656 h 2490926"/>
              <a:gd name="connsiteX3" fmla="*/ 257859 w 1051116"/>
              <a:gd name="connsiteY3" fmla="*/ 2308194 h 2490926"/>
              <a:gd name="connsiteX4" fmla="*/ 1051116 w 1051116"/>
              <a:gd name="connsiteY4" fmla="*/ 2490926 h 2490926"/>
              <a:gd name="connsiteX0" fmla="*/ 337758 w 1486122"/>
              <a:gd name="connsiteY0" fmla="*/ 0 h 3946864"/>
              <a:gd name="connsiteX1" fmla="*/ 80306 w 1486122"/>
              <a:gd name="connsiteY1" fmla="*/ 710214 h 3946864"/>
              <a:gd name="connsiteX2" fmla="*/ 9284 w 1486122"/>
              <a:gd name="connsiteY2" fmla="*/ 1766656 h 3946864"/>
              <a:gd name="connsiteX3" fmla="*/ 257859 w 1486122"/>
              <a:gd name="connsiteY3" fmla="*/ 2308194 h 3946864"/>
              <a:gd name="connsiteX4" fmla="*/ 1486122 w 1486122"/>
              <a:gd name="connsiteY4" fmla="*/ 3946864 h 3946864"/>
              <a:gd name="connsiteX0" fmla="*/ 348175 w 1496539"/>
              <a:gd name="connsiteY0" fmla="*/ 0 h 3946864"/>
              <a:gd name="connsiteX1" fmla="*/ 90723 w 1496539"/>
              <a:gd name="connsiteY1" fmla="*/ 710214 h 3946864"/>
              <a:gd name="connsiteX2" fmla="*/ 19701 w 1496539"/>
              <a:gd name="connsiteY2" fmla="*/ 1766656 h 3946864"/>
              <a:gd name="connsiteX3" fmla="*/ 419197 w 1496539"/>
              <a:gd name="connsiteY3" fmla="*/ 3568823 h 3946864"/>
              <a:gd name="connsiteX4" fmla="*/ 1496539 w 1496539"/>
              <a:gd name="connsiteY4" fmla="*/ 3946864 h 3946864"/>
              <a:gd name="connsiteX0" fmla="*/ 420951 w 1569315"/>
              <a:gd name="connsiteY0" fmla="*/ 0 h 3946864"/>
              <a:gd name="connsiteX1" fmla="*/ 163499 w 1569315"/>
              <a:gd name="connsiteY1" fmla="*/ 710214 h 3946864"/>
              <a:gd name="connsiteX2" fmla="*/ 12578 w 1569315"/>
              <a:gd name="connsiteY2" fmla="*/ 1917577 h 3946864"/>
              <a:gd name="connsiteX3" fmla="*/ 491973 w 1569315"/>
              <a:gd name="connsiteY3" fmla="*/ 3568823 h 3946864"/>
              <a:gd name="connsiteX4" fmla="*/ 1569315 w 1569315"/>
              <a:gd name="connsiteY4" fmla="*/ 3946864 h 3946864"/>
              <a:gd name="connsiteX0" fmla="*/ 413631 w 1561995"/>
              <a:gd name="connsiteY0" fmla="*/ 0 h 3946864"/>
              <a:gd name="connsiteX1" fmla="*/ 156179 w 1561995"/>
              <a:gd name="connsiteY1" fmla="*/ 710214 h 3946864"/>
              <a:gd name="connsiteX2" fmla="*/ 5258 w 1561995"/>
              <a:gd name="connsiteY2" fmla="*/ 1917577 h 3946864"/>
              <a:gd name="connsiteX3" fmla="*/ 342610 w 1561995"/>
              <a:gd name="connsiteY3" fmla="*/ 3613211 h 3946864"/>
              <a:gd name="connsiteX4" fmla="*/ 1561995 w 1561995"/>
              <a:gd name="connsiteY4" fmla="*/ 3946864 h 3946864"/>
              <a:gd name="connsiteX0" fmla="*/ 413631 w 984946"/>
              <a:gd name="connsiteY0" fmla="*/ 0 h 3982374"/>
              <a:gd name="connsiteX1" fmla="*/ 156179 w 984946"/>
              <a:gd name="connsiteY1" fmla="*/ 710214 h 3982374"/>
              <a:gd name="connsiteX2" fmla="*/ 5258 w 984946"/>
              <a:gd name="connsiteY2" fmla="*/ 1917577 h 3982374"/>
              <a:gd name="connsiteX3" fmla="*/ 342610 w 984946"/>
              <a:gd name="connsiteY3" fmla="*/ 3613211 h 3982374"/>
              <a:gd name="connsiteX4" fmla="*/ 984946 w 984946"/>
              <a:gd name="connsiteY4" fmla="*/ 3982374 h 398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46" h="3982374">
                <a:moveTo>
                  <a:pt x="413631" y="0"/>
                </a:moveTo>
                <a:cubicBezTo>
                  <a:pt x="312278" y="207885"/>
                  <a:pt x="224241" y="390618"/>
                  <a:pt x="156179" y="710214"/>
                </a:cubicBezTo>
                <a:cubicBezTo>
                  <a:pt x="88117" y="1029810"/>
                  <a:pt x="-25814" y="1433744"/>
                  <a:pt x="5258" y="1917577"/>
                </a:cubicBezTo>
                <a:cubicBezTo>
                  <a:pt x="36330" y="2401410"/>
                  <a:pt x="168971" y="3492499"/>
                  <a:pt x="342610" y="3613211"/>
                </a:cubicBezTo>
                <a:cubicBezTo>
                  <a:pt x="516249" y="3733923"/>
                  <a:pt x="922802" y="3929108"/>
                  <a:pt x="984946" y="398237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F81D0AE0-478D-4284-9CA5-1E62788C4334}"/>
              </a:ext>
            </a:extLst>
          </p:cNvPr>
          <p:cNvSpPr txBox="1">
            <a:spLocks/>
          </p:cNvSpPr>
          <p:nvPr/>
        </p:nvSpPr>
        <p:spPr>
          <a:xfrm>
            <a:off x="789877" y="6216387"/>
            <a:ext cx="1999107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feature_extract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7D9EB3-824A-4F10-9DCE-1AF3864435FA}"/>
              </a:ext>
            </a:extLst>
          </p:cNvPr>
          <p:cNvCxnSpPr>
            <a:cxnSpLocks/>
          </p:cNvCxnSpPr>
          <p:nvPr/>
        </p:nvCxnSpPr>
        <p:spPr>
          <a:xfrm>
            <a:off x="2788984" y="5858298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>
            <a:extLst>
              <a:ext uri="{FF2B5EF4-FFF2-40B4-BE49-F238E27FC236}">
                <a16:creationId xmlns:a16="http://schemas.microsoft.com/office/drawing/2014/main" id="{DC41D514-225C-42F4-9A39-1C411773DDA8}"/>
              </a:ext>
            </a:extLst>
          </p:cNvPr>
          <p:cNvSpPr txBox="1">
            <a:spLocks/>
          </p:cNvSpPr>
          <p:nvPr/>
        </p:nvSpPr>
        <p:spPr>
          <a:xfrm>
            <a:off x="3189034" y="6216387"/>
            <a:ext cx="1133064" cy="278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Map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25C8A55-7D23-42BD-9CE2-D95D7BFA95A6}"/>
              </a:ext>
            </a:extLst>
          </p:cNvPr>
          <p:cNvSpPr txBox="1">
            <a:spLocks/>
          </p:cNvSpPr>
          <p:nvPr/>
        </p:nvSpPr>
        <p:spPr>
          <a:xfrm>
            <a:off x="4293041" y="5675684"/>
            <a:ext cx="641254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RPN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736D5A-4509-448F-9EE6-066AF2577400}"/>
              </a:ext>
            </a:extLst>
          </p:cNvPr>
          <p:cNvCxnSpPr>
            <a:cxnSpLocks/>
          </p:cNvCxnSpPr>
          <p:nvPr/>
        </p:nvCxnSpPr>
        <p:spPr>
          <a:xfrm>
            <a:off x="3756364" y="5858298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D1B2FE7-8440-43EC-8C67-83796F6D3ADB}"/>
              </a:ext>
            </a:extLst>
          </p:cNvPr>
          <p:cNvSpPr/>
          <p:nvPr/>
        </p:nvSpPr>
        <p:spPr>
          <a:xfrm>
            <a:off x="3941687" y="5157926"/>
            <a:ext cx="443884" cy="701336"/>
          </a:xfrm>
          <a:custGeom>
            <a:avLst/>
            <a:gdLst>
              <a:gd name="connsiteX0" fmla="*/ 443884 w 443884"/>
              <a:gd name="connsiteY0" fmla="*/ 0 h 701336"/>
              <a:gd name="connsiteX1" fmla="*/ 186431 w 443884"/>
              <a:gd name="connsiteY1" fmla="*/ 292963 h 701336"/>
              <a:gd name="connsiteX2" fmla="*/ 35511 w 443884"/>
              <a:gd name="connsiteY2" fmla="*/ 461639 h 701336"/>
              <a:gd name="connsiteX3" fmla="*/ 0 w 443884"/>
              <a:gd name="connsiteY3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84" h="701336">
                <a:moveTo>
                  <a:pt x="443884" y="0"/>
                </a:moveTo>
                <a:lnTo>
                  <a:pt x="186431" y="292963"/>
                </a:lnTo>
                <a:cubicBezTo>
                  <a:pt x="118369" y="369903"/>
                  <a:pt x="66583" y="393577"/>
                  <a:pt x="35511" y="461639"/>
                </a:cubicBezTo>
                <a:cubicBezTo>
                  <a:pt x="4439" y="529701"/>
                  <a:pt x="2219" y="615518"/>
                  <a:pt x="0" y="70133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36628F-BFCF-425A-AF5E-EF8B1E3A2B97}"/>
              </a:ext>
            </a:extLst>
          </p:cNvPr>
          <p:cNvSpPr txBox="1"/>
          <p:nvPr/>
        </p:nvSpPr>
        <p:spPr>
          <a:xfrm>
            <a:off x="116932" y="126188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1277B98-5DF7-4FE5-816C-0638FEC052C2}"/>
              </a:ext>
            </a:extLst>
          </p:cNvPr>
          <p:cNvSpPr/>
          <p:nvPr/>
        </p:nvSpPr>
        <p:spPr>
          <a:xfrm>
            <a:off x="7863762" y="377808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A33A9E-E8E2-48DF-B4DC-A28BF004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85" y="931080"/>
            <a:ext cx="4907403" cy="2479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8637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in Regression : Smooth_L1,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CrossEntropy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pic>
        <p:nvPicPr>
          <p:cNvPr id="2056" name="Picture 8" descr="https://blog.kakaocdn.net/dn/bpk9es/btqBp5kSBLg/ikFlnDkasgvuWjSe7a6JQK/img.png">
            <a:extLst>
              <a:ext uri="{FF2B5EF4-FFF2-40B4-BE49-F238E27FC236}">
                <a16:creationId xmlns:a16="http://schemas.microsoft.com/office/drawing/2014/main" id="{208D1321-13DB-4C00-8F20-29979B4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" y="1444016"/>
            <a:ext cx="4681998" cy="17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제목 1">
            <a:extLst>
              <a:ext uri="{FF2B5EF4-FFF2-40B4-BE49-F238E27FC236}">
                <a16:creationId xmlns:a16="http://schemas.microsoft.com/office/drawing/2014/main" id="{8EE2647F-6FF0-4050-8817-1E832C3EA4A1}"/>
              </a:ext>
            </a:extLst>
          </p:cNvPr>
          <p:cNvSpPr txBox="1">
            <a:spLocks/>
          </p:cNvSpPr>
          <p:nvPr/>
        </p:nvSpPr>
        <p:spPr>
          <a:xfrm>
            <a:off x="1853633" y="911343"/>
            <a:ext cx="2970086" cy="380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 Loss : Smooth L1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912D2C-E846-487A-A816-851516EE1ED0}"/>
              </a:ext>
            </a:extLst>
          </p:cNvPr>
          <p:cNvSpPr/>
          <p:nvPr/>
        </p:nvSpPr>
        <p:spPr>
          <a:xfrm>
            <a:off x="1602056" y="1229284"/>
            <a:ext cx="7719110" cy="920246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9940 w 8419723"/>
              <a:gd name="connsiteY0" fmla="*/ 464713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9940 w 8419723"/>
              <a:gd name="connsiteY9" fmla="*/ 464713 h 1151264"/>
              <a:gd name="connsiteX0" fmla="*/ 9940 w 8419723"/>
              <a:gd name="connsiteY0" fmla="*/ 464713 h 1151264"/>
              <a:gd name="connsiteX1" fmla="*/ 347922 w 8419723"/>
              <a:gd name="connsiteY1" fmla="*/ 381719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1264"/>
              <a:gd name="connsiteX1" fmla="*/ 377744 w 8419723"/>
              <a:gd name="connsiteY1" fmla="*/ 345505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9638"/>
              <a:gd name="connsiteX1" fmla="*/ 377744 w 8419723"/>
              <a:gd name="connsiteY1" fmla="*/ 345505 h 1159638"/>
              <a:gd name="connsiteX2" fmla="*/ 1504388 w 8419723"/>
              <a:gd name="connsiteY2" fmla="*/ 318345 h 1159638"/>
              <a:gd name="connsiteX3" fmla="*/ 4707803 w 8419723"/>
              <a:gd name="connsiteY3" fmla="*/ 28634 h 1159638"/>
              <a:gd name="connsiteX4" fmla="*/ 8228088 w 8419723"/>
              <a:gd name="connsiteY4" fmla="*/ 1474 h 1159638"/>
              <a:gd name="connsiteX5" fmla="*/ 8419723 w 8419723"/>
              <a:gd name="connsiteY5" fmla="*/ 193109 h 1159638"/>
              <a:gd name="connsiteX6" fmla="*/ 8419723 w 8419723"/>
              <a:gd name="connsiteY6" fmla="*/ 959629 h 1159638"/>
              <a:gd name="connsiteX7" fmla="*/ 8228088 w 8419723"/>
              <a:gd name="connsiteY7" fmla="*/ 1151264 h 1159638"/>
              <a:gd name="connsiteX8" fmla="*/ 421719 w 8419723"/>
              <a:gd name="connsiteY8" fmla="*/ 1159638 h 1159638"/>
              <a:gd name="connsiteX9" fmla="*/ 0 w 8419723"/>
              <a:gd name="connsiteY9" fmla="*/ 959629 h 1159638"/>
              <a:gd name="connsiteX10" fmla="*/ 9940 w 8419723"/>
              <a:gd name="connsiteY10" fmla="*/ 464713 h 1159638"/>
              <a:gd name="connsiteX0" fmla="*/ 20398 w 8430181"/>
              <a:gd name="connsiteY0" fmla="*/ 464713 h 1159638"/>
              <a:gd name="connsiteX1" fmla="*/ 388202 w 8430181"/>
              <a:gd name="connsiteY1" fmla="*/ 345505 h 1159638"/>
              <a:gd name="connsiteX2" fmla="*/ 1514846 w 8430181"/>
              <a:gd name="connsiteY2" fmla="*/ 318345 h 1159638"/>
              <a:gd name="connsiteX3" fmla="*/ 4718261 w 8430181"/>
              <a:gd name="connsiteY3" fmla="*/ 28634 h 1159638"/>
              <a:gd name="connsiteX4" fmla="*/ 8238546 w 8430181"/>
              <a:gd name="connsiteY4" fmla="*/ 1474 h 1159638"/>
              <a:gd name="connsiteX5" fmla="*/ 8430181 w 8430181"/>
              <a:gd name="connsiteY5" fmla="*/ 193109 h 1159638"/>
              <a:gd name="connsiteX6" fmla="*/ 8430181 w 8430181"/>
              <a:gd name="connsiteY6" fmla="*/ 959629 h 1159638"/>
              <a:gd name="connsiteX7" fmla="*/ 8238546 w 8430181"/>
              <a:gd name="connsiteY7" fmla="*/ 1151264 h 1159638"/>
              <a:gd name="connsiteX8" fmla="*/ 432177 w 8430181"/>
              <a:gd name="connsiteY8" fmla="*/ 1159638 h 1159638"/>
              <a:gd name="connsiteX9" fmla="*/ 0 w 8430181"/>
              <a:gd name="connsiteY9" fmla="*/ 859147 h 1159638"/>
              <a:gd name="connsiteX10" fmla="*/ 20398 w 8430181"/>
              <a:gd name="connsiteY10" fmla="*/ 464713 h 1159638"/>
              <a:gd name="connsiteX0" fmla="*/ 0 w 8441158"/>
              <a:gd name="connsiteY0" fmla="*/ 406098 h 1159638"/>
              <a:gd name="connsiteX1" fmla="*/ 399179 w 8441158"/>
              <a:gd name="connsiteY1" fmla="*/ 345505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242983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1515365 w 8430700"/>
              <a:gd name="connsiteY2" fmla="*/ 242983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2539460 w 8430700"/>
              <a:gd name="connsiteY2" fmla="*/ 228538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30700" h="1159638">
                <a:moveTo>
                  <a:pt x="0" y="439592"/>
                </a:moveTo>
                <a:cubicBezTo>
                  <a:pt x="57987" y="343274"/>
                  <a:pt x="139646" y="336406"/>
                  <a:pt x="388721" y="312011"/>
                </a:cubicBezTo>
                <a:cubicBezTo>
                  <a:pt x="637796" y="287616"/>
                  <a:pt x="1812813" y="287385"/>
                  <a:pt x="2539460" y="228538"/>
                </a:cubicBezTo>
                <a:lnTo>
                  <a:pt x="4718780" y="28634"/>
                </a:lnTo>
                <a:cubicBezTo>
                  <a:pt x="5830344" y="2982"/>
                  <a:pt x="7647572" y="-3305"/>
                  <a:pt x="8239065" y="1474"/>
                </a:cubicBezTo>
                <a:cubicBezTo>
                  <a:pt x="8344902" y="1474"/>
                  <a:pt x="8430700" y="87272"/>
                  <a:pt x="8430700" y="193109"/>
                </a:cubicBezTo>
                <a:lnTo>
                  <a:pt x="8430700" y="959629"/>
                </a:lnTo>
                <a:cubicBezTo>
                  <a:pt x="8430700" y="1065466"/>
                  <a:pt x="8344902" y="1151264"/>
                  <a:pt x="8239065" y="1151264"/>
                </a:cubicBezTo>
                <a:lnTo>
                  <a:pt x="432696" y="1159638"/>
                </a:lnTo>
                <a:cubicBezTo>
                  <a:pt x="326859" y="1159638"/>
                  <a:pt x="519" y="964984"/>
                  <a:pt x="519" y="859147"/>
                </a:cubicBezTo>
                <a:lnTo>
                  <a:pt x="0" y="439592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3">
            <a:extLst>
              <a:ext uri="{FF2B5EF4-FFF2-40B4-BE49-F238E27FC236}">
                <a16:creationId xmlns:a16="http://schemas.microsoft.com/office/drawing/2014/main" id="{322F89C5-A787-4809-B191-66984EBED2CE}"/>
              </a:ext>
            </a:extLst>
          </p:cNvPr>
          <p:cNvSpPr/>
          <p:nvPr/>
        </p:nvSpPr>
        <p:spPr>
          <a:xfrm>
            <a:off x="1927401" y="2172154"/>
            <a:ext cx="9225187" cy="1252450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383232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184056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184056 h 1151264"/>
              <a:gd name="connsiteX0" fmla="*/ 0 w 8419723"/>
              <a:gd name="connsiteY0" fmla="*/ 167961 h 1135169"/>
              <a:gd name="connsiteX1" fmla="*/ 253647 w 8419723"/>
              <a:gd name="connsiteY1" fmla="*/ 21593 h 1135169"/>
              <a:gd name="connsiteX2" fmla="*/ 4707803 w 8419723"/>
              <a:gd name="connsiteY2" fmla="*/ 12539 h 1135169"/>
              <a:gd name="connsiteX3" fmla="*/ 8228088 w 8419723"/>
              <a:gd name="connsiteY3" fmla="*/ 12540 h 1135169"/>
              <a:gd name="connsiteX4" fmla="*/ 8419723 w 8419723"/>
              <a:gd name="connsiteY4" fmla="*/ 177014 h 1135169"/>
              <a:gd name="connsiteX5" fmla="*/ 8419723 w 8419723"/>
              <a:gd name="connsiteY5" fmla="*/ 943534 h 1135169"/>
              <a:gd name="connsiteX6" fmla="*/ 8228088 w 8419723"/>
              <a:gd name="connsiteY6" fmla="*/ 1135169 h 1135169"/>
              <a:gd name="connsiteX7" fmla="*/ 191635 w 8419723"/>
              <a:gd name="connsiteY7" fmla="*/ 1135169 h 1135169"/>
              <a:gd name="connsiteX8" fmla="*/ 0 w 8419723"/>
              <a:gd name="connsiteY8" fmla="*/ 943534 h 1135169"/>
              <a:gd name="connsiteX9" fmla="*/ 0 w 8419723"/>
              <a:gd name="connsiteY9" fmla="*/ 167961 h 113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19723" h="1135169">
                <a:moveTo>
                  <a:pt x="0" y="167961"/>
                </a:moveTo>
                <a:cubicBezTo>
                  <a:pt x="0" y="62124"/>
                  <a:pt x="147810" y="21593"/>
                  <a:pt x="253647" y="21593"/>
                </a:cubicBezTo>
                <a:lnTo>
                  <a:pt x="4707803" y="12539"/>
                </a:lnTo>
                <a:cubicBezTo>
                  <a:pt x="5819367" y="-13113"/>
                  <a:pt x="7636595" y="7761"/>
                  <a:pt x="8228088" y="12540"/>
                </a:cubicBezTo>
                <a:cubicBezTo>
                  <a:pt x="8333925" y="12540"/>
                  <a:pt x="8419723" y="71177"/>
                  <a:pt x="8419723" y="177014"/>
                </a:cubicBezTo>
                <a:lnTo>
                  <a:pt x="8419723" y="943534"/>
                </a:lnTo>
                <a:cubicBezTo>
                  <a:pt x="8419723" y="1049371"/>
                  <a:pt x="8333925" y="1135169"/>
                  <a:pt x="8228088" y="1135169"/>
                </a:cubicBezTo>
                <a:lnTo>
                  <a:pt x="191635" y="1135169"/>
                </a:lnTo>
                <a:cubicBezTo>
                  <a:pt x="85798" y="1135169"/>
                  <a:pt x="0" y="1049371"/>
                  <a:pt x="0" y="943534"/>
                </a:cubicBezTo>
                <a:lnTo>
                  <a:pt x="0" y="167961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D16F14-3A0F-4510-8481-D801D8F0E590}"/>
              </a:ext>
            </a:extLst>
          </p:cNvPr>
          <p:cNvSpPr/>
          <p:nvPr/>
        </p:nvSpPr>
        <p:spPr>
          <a:xfrm>
            <a:off x="1039412" y="949519"/>
            <a:ext cx="4788452" cy="2576828"/>
          </a:xfrm>
          <a:prstGeom prst="round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AD96BAA-816F-4703-91D2-87CAB5A94192}"/>
              </a:ext>
            </a:extLst>
          </p:cNvPr>
          <p:cNvSpPr txBox="1">
            <a:spLocks/>
          </p:cNvSpPr>
          <p:nvPr/>
        </p:nvSpPr>
        <p:spPr>
          <a:xfrm>
            <a:off x="1658796" y="4457846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 Loss :</a:t>
            </a:r>
          </a:p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Entropy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83EA58-6583-48DC-80CF-8CC52F2439B8}"/>
              </a:ext>
            </a:extLst>
          </p:cNvPr>
          <p:cNvSpPr/>
          <p:nvPr/>
        </p:nvSpPr>
        <p:spPr>
          <a:xfrm>
            <a:off x="679810" y="4284924"/>
            <a:ext cx="4928059" cy="2134041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889B4D-9A12-4F0B-9BA4-8100013E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478" y="5084260"/>
            <a:ext cx="5977325" cy="608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943D1F-6E90-4420-960F-793812DB5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46" y="5351945"/>
            <a:ext cx="4693985" cy="638175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CC2F881-54D6-41CC-8DDB-743EF1895F77}"/>
              </a:ext>
            </a:extLst>
          </p:cNvPr>
          <p:cNvSpPr txBox="1">
            <a:spLocks/>
          </p:cNvSpPr>
          <p:nvPr/>
        </p:nvSpPr>
        <p:spPr>
          <a:xfrm>
            <a:off x="4431798" y="4020844"/>
            <a:ext cx="1664202" cy="311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확률값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38A64D6-ACFD-4115-8F51-F0F35D661FAF}"/>
              </a:ext>
            </a:extLst>
          </p:cNvPr>
          <p:cNvSpPr txBox="1">
            <a:spLocks/>
          </p:cNvSpPr>
          <p:nvPr/>
        </p:nvSpPr>
        <p:spPr>
          <a:xfrm>
            <a:off x="5706921" y="4525915"/>
            <a:ext cx="2494104" cy="279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정답값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(One-hot encoding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F05D317-9CB5-4C56-9701-114957410E42}"/>
              </a:ext>
            </a:extLst>
          </p:cNvPr>
          <p:cNvSpPr/>
          <p:nvPr/>
        </p:nvSpPr>
        <p:spPr>
          <a:xfrm>
            <a:off x="4302618" y="4305300"/>
            <a:ext cx="831357" cy="1259548"/>
          </a:xfrm>
          <a:custGeom>
            <a:avLst/>
            <a:gdLst>
              <a:gd name="connsiteX0" fmla="*/ 31257 w 831357"/>
              <a:gd name="connsiteY0" fmla="*/ 1238250 h 1259548"/>
              <a:gd name="connsiteX1" fmla="*/ 59832 w 831357"/>
              <a:gd name="connsiteY1" fmla="*/ 1190625 h 1259548"/>
              <a:gd name="connsiteX2" fmla="*/ 574182 w 831357"/>
              <a:gd name="connsiteY2" fmla="*/ 666750 h 1259548"/>
              <a:gd name="connsiteX3" fmla="*/ 831357 w 831357"/>
              <a:gd name="connsiteY3" fmla="*/ 0 h 125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357" h="1259548">
                <a:moveTo>
                  <a:pt x="31257" y="1238250"/>
                </a:moveTo>
                <a:cubicBezTo>
                  <a:pt x="301" y="1262062"/>
                  <a:pt x="-30655" y="1285875"/>
                  <a:pt x="59832" y="1190625"/>
                </a:cubicBezTo>
                <a:cubicBezTo>
                  <a:pt x="150319" y="1095375"/>
                  <a:pt x="445595" y="865187"/>
                  <a:pt x="574182" y="666750"/>
                </a:cubicBezTo>
                <a:cubicBezTo>
                  <a:pt x="702769" y="468313"/>
                  <a:pt x="767063" y="234156"/>
                  <a:pt x="831357" y="0"/>
                </a:cubicBez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DFBBBA3-F8BD-475D-855C-26E292E6265B}"/>
              </a:ext>
            </a:extLst>
          </p:cNvPr>
          <p:cNvSpPr/>
          <p:nvPr/>
        </p:nvSpPr>
        <p:spPr>
          <a:xfrm>
            <a:off x="5010150" y="4819650"/>
            <a:ext cx="981075" cy="714375"/>
          </a:xfrm>
          <a:custGeom>
            <a:avLst/>
            <a:gdLst>
              <a:gd name="connsiteX0" fmla="*/ 0 w 981075"/>
              <a:gd name="connsiteY0" fmla="*/ 714375 h 714375"/>
              <a:gd name="connsiteX1" fmla="*/ 695325 w 981075"/>
              <a:gd name="connsiteY1" fmla="*/ 133350 h 714375"/>
              <a:gd name="connsiteX2" fmla="*/ 981075 w 981075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714375">
                <a:moveTo>
                  <a:pt x="0" y="714375"/>
                </a:moveTo>
                <a:cubicBezTo>
                  <a:pt x="265906" y="483393"/>
                  <a:pt x="531813" y="252412"/>
                  <a:pt x="695325" y="133350"/>
                </a:cubicBezTo>
                <a:cubicBezTo>
                  <a:pt x="858838" y="14287"/>
                  <a:pt x="919956" y="7143"/>
                  <a:pt x="981075" y="0"/>
                </a:cubicBez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572F35-8603-4DBE-ACA2-CE5AFF09E444}"/>
              </a:ext>
            </a:extLst>
          </p:cNvPr>
          <p:cNvSpPr/>
          <p:nvPr/>
        </p:nvSpPr>
        <p:spPr>
          <a:xfrm>
            <a:off x="4200525" y="5564848"/>
            <a:ext cx="212223" cy="24753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9CBF99-3AF7-47C4-89FC-3D62F9DEA40A}"/>
              </a:ext>
            </a:extLst>
          </p:cNvPr>
          <p:cNvSpPr/>
          <p:nvPr/>
        </p:nvSpPr>
        <p:spPr>
          <a:xfrm>
            <a:off x="4876833" y="5547267"/>
            <a:ext cx="212223" cy="24753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5590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LearningRate_Scheduler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Pytorch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508" y="-2466032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blog.kakaocdn.net/dn/m1cXf/btqOH84JXaY/U4hrlQEifwvP6Pov5taX81/img.png">
            <a:extLst>
              <a:ext uri="{FF2B5EF4-FFF2-40B4-BE49-F238E27FC236}">
                <a16:creationId xmlns:a16="http://schemas.microsoft.com/office/drawing/2014/main" id="{9965F99C-2A3F-4241-B405-A08C9592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4" y="1051606"/>
            <a:ext cx="486612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b2BFko/btqOUlVgZU3/OA2OWctZ3wF2Eakhpaf1Y1/img.png">
            <a:extLst>
              <a:ext uri="{FF2B5EF4-FFF2-40B4-BE49-F238E27FC236}">
                <a16:creationId xmlns:a16="http://schemas.microsoft.com/office/drawing/2014/main" id="{EF86834D-EBE0-448F-8101-7D884D91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17" y="1107707"/>
            <a:ext cx="487876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b1wSdj/btqOS9Hwj1r/wH4nBkp6MYXEKP2wBaqlnk/img.png">
            <a:extLst>
              <a:ext uri="{FF2B5EF4-FFF2-40B4-BE49-F238E27FC236}">
                <a16:creationId xmlns:a16="http://schemas.microsoft.com/office/drawing/2014/main" id="{257A0FA8-94DB-4ADA-90FA-84A30EBA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2" y="3952327"/>
            <a:ext cx="486591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wing">
            <a:extLst>
              <a:ext uri="{FF2B5EF4-FFF2-40B4-BE49-F238E27FC236}">
                <a16:creationId xmlns:a16="http://schemas.microsoft.com/office/drawing/2014/main" id="{E75A823E-A38A-4053-B4F9-03BD3FEF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51" y="4090942"/>
            <a:ext cx="4865914" cy="23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8EE3B29D-FA0A-4582-A542-4D6F4D81E92B}"/>
              </a:ext>
            </a:extLst>
          </p:cNvPr>
          <p:cNvSpPr txBox="1">
            <a:spLocks/>
          </p:cNvSpPr>
          <p:nvPr/>
        </p:nvSpPr>
        <p:spPr>
          <a:xfrm>
            <a:off x="1463202" y="3498125"/>
            <a:ext cx="3293609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Lambda LR : 0.95 ** epoch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B7B0E5F-6A0F-46DB-A0DF-9FC41F29E43A}"/>
              </a:ext>
            </a:extLst>
          </p:cNvPr>
          <p:cNvSpPr txBox="1">
            <a:spLocks/>
          </p:cNvSpPr>
          <p:nvPr/>
        </p:nvSpPr>
        <p:spPr>
          <a:xfrm>
            <a:off x="6602175" y="3570977"/>
            <a:ext cx="4011439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Step LR(</a:t>
            </a:r>
            <a:r>
              <a:rPr lang="en-US" altLang="ko-KR" dirty="0" err="1"/>
              <a:t>step_size</a:t>
            </a:r>
            <a:r>
              <a:rPr lang="en-US" altLang="ko-KR" dirty="0"/>
              <a:t>=10, gamma=0.5)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DB12959-3951-4792-8259-F58D56505AFD}"/>
              </a:ext>
            </a:extLst>
          </p:cNvPr>
          <p:cNvSpPr txBox="1">
            <a:spLocks/>
          </p:cNvSpPr>
          <p:nvPr/>
        </p:nvSpPr>
        <p:spPr>
          <a:xfrm>
            <a:off x="2043323" y="6465059"/>
            <a:ext cx="2659170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CosineneAnnealingLR</a:t>
            </a:r>
            <a:r>
              <a:rPr lang="en-US" altLang="ko-KR" dirty="0"/>
              <a:t>(cos)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C7190097-E1E5-485A-984C-BF3C622291D8}"/>
              </a:ext>
            </a:extLst>
          </p:cNvPr>
          <p:cNvSpPr txBox="1">
            <a:spLocks/>
          </p:cNvSpPr>
          <p:nvPr/>
        </p:nvSpPr>
        <p:spPr>
          <a:xfrm>
            <a:off x="6468795" y="6465059"/>
            <a:ext cx="5285055" cy="371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Custom </a:t>
            </a:r>
            <a:r>
              <a:rPr lang="en-US" altLang="ko-KR" dirty="0" err="1"/>
              <a:t>CosineAnnealingWarmREstarts</a:t>
            </a:r>
            <a:r>
              <a:rPr lang="en-US" altLang="ko-KR" dirty="0"/>
              <a:t>(cos, </a:t>
            </a:r>
            <a:r>
              <a:rPr lang="en-US" altLang="ko-KR" dirty="0" err="1"/>
              <a:t>eta_max</a:t>
            </a:r>
            <a:r>
              <a:rPr lang="en-US" altLang="ko-KR" dirty="0"/>
              <a:t>, gamma=0.5)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4A742A1-891B-4517-9616-DD8BE580A677}"/>
              </a:ext>
            </a:extLst>
          </p:cNvPr>
          <p:cNvSpPr txBox="1">
            <a:spLocks/>
          </p:cNvSpPr>
          <p:nvPr/>
        </p:nvSpPr>
        <p:spPr>
          <a:xfrm>
            <a:off x="5115405" y="1015432"/>
            <a:ext cx="1932224" cy="271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Most Commonly Used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C6B853E9-CB2C-4B00-BE8B-F3B6C928EE1D}"/>
              </a:ext>
            </a:extLst>
          </p:cNvPr>
          <p:cNvSpPr/>
          <p:nvPr/>
        </p:nvSpPr>
        <p:spPr>
          <a:xfrm rot="16200000">
            <a:off x="5823335" y="-5617951"/>
            <a:ext cx="320235" cy="9420248"/>
          </a:xfrm>
          <a:custGeom>
            <a:avLst/>
            <a:gdLst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10141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53"/>
              <a:gd name="connsiteY0" fmla="*/ 0 h 1762125"/>
              <a:gd name="connsiteX1" fmla="*/ 112918 w 225853"/>
              <a:gd name="connsiteY1" fmla="*/ 18819 h 1762125"/>
              <a:gd name="connsiteX2" fmla="*/ 112918 w 225853"/>
              <a:gd name="connsiteY2" fmla="*/ 862244 h 1762125"/>
              <a:gd name="connsiteX3" fmla="*/ 225836 w 225853"/>
              <a:gd name="connsiteY3" fmla="*/ 881063 h 1762125"/>
              <a:gd name="connsiteX4" fmla="*/ 112918 w 225853"/>
              <a:gd name="connsiteY4" fmla="*/ 899882 h 1762125"/>
              <a:gd name="connsiteX5" fmla="*/ 112918 w 225853"/>
              <a:gd name="connsiteY5" fmla="*/ 1743306 h 1762125"/>
              <a:gd name="connsiteX6" fmla="*/ 0 w 225853"/>
              <a:gd name="connsiteY6" fmla="*/ 1762125 h 1762125"/>
              <a:gd name="connsiteX7" fmla="*/ 0 w 225853"/>
              <a:gd name="connsiteY7" fmla="*/ 0 h 1762125"/>
              <a:gd name="connsiteX0" fmla="*/ 0 w 225853"/>
              <a:gd name="connsiteY0" fmla="*/ 0 h 1762125"/>
              <a:gd name="connsiteX1" fmla="*/ 112918 w 225853"/>
              <a:gd name="connsiteY1" fmla="*/ 18819 h 1762125"/>
              <a:gd name="connsiteX2" fmla="*/ 122443 w 225853"/>
              <a:gd name="connsiteY2" fmla="*/ 786044 h 1762125"/>
              <a:gd name="connsiteX3" fmla="*/ 225836 w 225853"/>
              <a:gd name="connsiteY3" fmla="*/ 881063 h 1762125"/>
              <a:gd name="connsiteX4" fmla="*/ 112918 w 225853"/>
              <a:gd name="connsiteY4" fmla="*/ 1014182 h 1762125"/>
              <a:gd name="connsiteX5" fmla="*/ 112918 w 225853"/>
              <a:gd name="connsiteY5" fmla="*/ 1743306 h 1762125"/>
              <a:gd name="connsiteX6" fmla="*/ 0 w 225853"/>
              <a:gd name="connsiteY6" fmla="*/ 1762125 h 1762125"/>
              <a:gd name="connsiteX0" fmla="*/ 0 w 225837"/>
              <a:gd name="connsiteY0" fmla="*/ 0 h 1762125"/>
              <a:gd name="connsiteX1" fmla="*/ 112918 w 225837"/>
              <a:gd name="connsiteY1" fmla="*/ 18819 h 1762125"/>
              <a:gd name="connsiteX2" fmla="*/ 112918 w 225837"/>
              <a:gd name="connsiteY2" fmla="*/ 862244 h 1762125"/>
              <a:gd name="connsiteX3" fmla="*/ 225836 w 225837"/>
              <a:gd name="connsiteY3" fmla="*/ 881063 h 1762125"/>
              <a:gd name="connsiteX4" fmla="*/ 112918 w 225837"/>
              <a:gd name="connsiteY4" fmla="*/ 899882 h 1762125"/>
              <a:gd name="connsiteX5" fmla="*/ 112918 w 225837"/>
              <a:gd name="connsiteY5" fmla="*/ 1743306 h 1762125"/>
              <a:gd name="connsiteX6" fmla="*/ 0 w 225837"/>
              <a:gd name="connsiteY6" fmla="*/ 1762125 h 1762125"/>
              <a:gd name="connsiteX7" fmla="*/ 0 w 225837"/>
              <a:gd name="connsiteY7" fmla="*/ 0 h 1762125"/>
              <a:gd name="connsiteX0" fmla="*/ 0 w 225837"/>
              <a:gd name="connsiteY0" fmla="*/ 0 h 1762125"/>
              <a:gd name="connsiteX1" fmla="*/ 112918 w 225837"/>
              <a:gd name="connsiteY1" fmla="*/ 18819 h 1762125"/>
              <a:gd name="connsiteX2" fmla="*/ 122443 w 225837"/>
              <a:gd name="connsiteY2" fmla="*/ 786044 h 1762125"/>
              <a:gd name="connsiteX3" fmla="*/ 225836 w 225837"/>
              <a:gd name="connsiteY3" fmla="*/ 881063 h 1762125"/>
              <a:gd name="connsiteX4" fmla="*/ 119635 w 225837"/>
              <a:gd name="connsiteY4" fmla="*/ 915022 h 1762125"/>
              <a:gd name="connsiteX5" fmla="*/ 112918 w 225837"/>
              <a:gd name="connsiteY5" fmla="*/ 1743306 h 1762125"/>
              <a:gd name="connsiteX6" fmla="*/ 0 w 225837"/>
              <a:gd name="connsiteY6" fmla="*/ 1762125 h 1762125"/>
              <a:gd name="connsiteX0" fmla="*/ 0 w 225857"/>
              <a:gd name="connsiteY0" fmla="*/ 0 h 1762125"/>
              <a:gd name="connsiteX1" fmla="*/ 112918 w 225857"/>
              <a:gd name="connsiteY1" fmla="*/ 18819 h 1762125"/>
              <a:gd name="connsiteX2" fmla="*/ 112918 w 225857"/>
              <a:gd name="connsiteY2" fmla="*/ 862244 h 1762125"/>
              <a:gd name="connsiteX3" fmla="*/ 225836 w 225857"/>
              <a:gd name="connsiteY3" fmla="*/ 881063 h 1762125"/>
              <a:gd name="connsiteX4" fmla="*/ 112918 w 225857"/>
              <a:gd name="connsiteY4" fmla="*/ 899882 h 1762125"/>
              <a:gd name="connsiteX5" fmla="*/ 112918 w 225857"/>
              <a:gd name="connsiteY5" fmla="*/ 1743306 h 1762125"/>
              <a:gd name="connsiteX6" fmla="*/ 0 w 225857"/>
              <a:gd name="connsiteY6" fmla="*/ 1762125 h 1762125"/>
              <a:gd name="connsiteX7" fmla="*/ 0 w 225857"/>
              <a:gd name="connsiteY7" fmla="*/ 0 h 1762125"/>
              <a:gd name="connsiteX0" fmla="*/ 0 w 225857"/>
              <a:gd name="connsiteY0" fmla="*/ 0 h 1762125"/>
              <a:gd name="connsiteX1" fmla="*/ 112918 w 225857"/>
              <a:gd name="connsiteY1" fmla="*/ 18819 h 1762125"/>
              <a:gd name="connsiteX2" fmla="*/ 109008 w 225857"/>
              <a:gd name="connsiteY2" fmla="*/ 850880 h 1762125"/>
              <a:gd name="connsiteX3" fmla="*/ 225836 w 225857"/>
              <a:gd name="connsiteY3" fmla="*/ 881063 h 1762125"/>
              <a:gd name="connsiteX4" fmla="*/ 119635 w 225857"/>
              <a:gd name="connsiteY4" fmla="*/ 915022 h 1762125"/>
              <a:gd name="connsiteX5" fmla="*/ 112918 w 225857"/>
              <a:gd name="connsiteY5" fmla="*/ 1743306 h 1762125"/>
              <a:gd name="connsiteX6" fmla="*/ 0 w 225857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9008 w 225836"/>
              <a:gd name="connsiteY2" fmla="*/ 850880 h 1762125"/>
              <a:gd name="connsiteX3" fmla="*/ 219119 w 225836"/>
              <a:gd name="connsiteY3" fmla="*/ 879156 h 1762125"/>
              <a:gd name="connsiteX4" fmla="*/ 119635 w 225836"/>
              <a:gd name="connsiteY4" fmla="*/ 91502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9008 w 225836"/>
              <a:gd name="connsiteY2" fmla="*/ 850880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2291 w 225836"/>
              <a:gd name="connsiteY2" fmla="*/ 860415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5725 w 225836"/>
              <a:gd name="connsiteY2" fmla="*/ 860415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5725 w 225836"/>
              <a:gd name="connsiteY2" fmla="*/ 860415 h 1762125"/>
              <a:gd name="connsiteX3" fmla="*/ 219119 w 225836"/>
              <a:gd name="connsiteY3" fmla="*/ 879156 h 1762125"/>
              <a:gd name="connsiteX4" fmla="*/ 106200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836" h="1762125" stroke="0" extrusionOk="0">
                <a:moveTo>
                  <a:pt x="0" y="0"/>
                </a:moveTo>
                <a:cubicBezTo>
                  <a:pt x="62363" y="0"/>
                  <a:pt x="112918" y="8426"/>
                  <a:pt x="112918" y="18819"/>
                </a:cubicBezTo>
                <a:lnTo>
                  <a:pt x="112918" y="862244"/>
                </a:lnTo>
                <a:cubicBezTo>
                  <a:pt x="112918" y="872637"/>
                  <a:pt x="163473" y="881063"/>
                  <a:pt x="225836" y="881063"/>
                </a:cubicBezTo>
                <a:cubicBezTo>
                  <a:pt x="163473" y="881063"/>
                  <a:pt x="112918" y="889489"/>
                  <a:pt x="112918" y="899882"/>
                </a:cubicBezTo>
                <a:lnTo>
                  <a:pt x="112918" y="1743306"/>
                </a:lnTo>
                <a:cubicBezTo>
                  <a:pt x="112918" y="1753699"/>
                  <a:pt x="62363" y="1762125"/>
                  <a:pt x="0" y="1762125"/>
                </a:cubicBezTo>
                <a:lnTo>
                  <a:pt x="0" y="0"/>
                </a:lnTo>
                <a:close/>
              </a:path>
              <a:path w="225836" h="1762125" fill="none">
                <a:moveTo>
                  <a:pt x="0" y="0"/>
                </a:moveTo>
                <a:cubicBezTo>
                  <a:pt x="62363" y="0"/>
                  <a:pt x="112918" y="8426"/>
                  <a:pt x="112918" y="18819"/>
                </a:cubicBezTo>
                <a:cubicBezTo>
                  <a:pt x="111615" y="296173"/>
                  <a:pt x="117028" y="583061"/>
                  <a:pt x="115725" y="860415"/>
                </a:cubicBezTo>
                <a:cubicBezTo>
                  <a:pt x="115725" y="870808"/>
                  <a:pt x="220707" y="872598"/>
                  <a:pt x="219119" y="879156"/>
                </a:cubicBezTo>
                <a:cubicBezTo>
                  <a:pt x="217532" y="885715"/>
                  <a:pt x="106200" y="889373"/>
                  <a:pt x="106200" y="899766"/>
                </a:cubicBezTo>
                <a:cubicBezTo>
                  <a:pt x="108439" y="1180946"/>
                  <a:pt x="110679" y="1462126"/>
                  <a:pt x="112918" y="1743306"/>
                </a:cubicBezTo>
                <a:cubicBezTo>
                  <a:pt x="112918" y="1753699"/>
                  <a:pt x="62363" y="1762125"/>
                  <a:pt x="0" y="17621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B9CBF-6C6C-48B3-B786-D02DD98CF32B}"/>
              </a:ext>
            </a:extLst>
          </p:cNvPr>
          <p:cNvSpPr/>
          <p:nvPr/>
        </p:nvSpPr>
        <p:spPr>
          <a:xfrm>
            <a:off x="828318" y="886900"/>
            <a:ext cx="10257671" cy="306542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" y="218965"/>
            <a:ext cx="1102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Results with (Loss, </a:t>
            </a:r>
            <a:r>
              <a:rPr kumimoji="1" lang="en-US" altLang="ko-Kore-KR" sz="40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Hyper_Parameters</a:t>
            </a:r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1AF83DC-C818-49C9-836D-85524EF4F972}"/>
              </a:ext>
            </a:extLst>
          </p:cNvPr>
          <p:cNvSpPr txBox="1">
            <a:spLocks/>
          </p:cNvSpPr>
          <p:nvPr/>
        </p:nvSpPr>
        <p:spPr>
          <a:xfrm>
            <a:off x="510338" y="1108979"/>
            <a:ext cx="4199164" cy="553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200" dirty="0"/>
              <a:t>Loss Function </a:t>
            </a:r>
          </a:p>
          <a:p>
            <a:pPr marL="0" indent="0">
              <a:buNone/>
            </a:pPr>
            <a:r>
              <a:rPr lang="en-US" altLang="ko-KR" sz="6200" dirty="0"/>
              <a:t>    : Cross Entropy(Classification)</a:t>
            </a:r>
          </a:p>
          <a:p>
            <a:pPr marL="0" indent="0">
              <a:buNone/>
            </a:pPr>
            <a:r>
              <a:rPr lang="en-US" altLang="ko-KR" sz="6200" dirty="0"/>
              <a:t>    : Smooth_L1(Regression)</a:t>
            </a:r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r>
              <a:rPr lang="en-US" altLang="ko-KR" sz="6200" dirty="0"/>
              <a:t>Backbone CNN : Resnet50</a:t>
            </a:r>
          </a:p>
          <a:p>
            <a:r>
              <a:rPr lang="en-US" altLang="ko-KR" sz="6200" dirty="0" err="1"/>
              <a:t>Hyper_Parameters</a:t>
            </a:r>
            <a:r>
              <a:rPr lang="en-US" altLang="ko-KR" sz="6200" dirty="0"/>
              <a:t>:</a:t>
            </a:r>
          </a:p>
          <a:p>
            <a:pPr>
              <a:buFontTx/>
              <a:buChar char="-"/>
            </a:pPr>
            <a:r>
              <a:rPr lang="en-US" altLang="ko-KR" sz="4800" dirty="0" err="1"/>
              <a:t>LearningRate</a:t>
            </a:r>
            <a:r>
              <a:rPr lang="en-US" altLang="ko-KR" sz="4800" dirty="0"/>
              <a:t> Scheduler : </a:t>
            </a:r>
            <a:r>
              <a:rPr lang="en-US" altLang="ko-KR" sz="4800" dirty="0" err="1"/>
              <a:t>LambdaLR</a:t>
            </a:r>
            <a:r>
              <a:rPr lang="en-US" altLang="ko-KR" sz="4800" dirty="0"/>
              <a:t> (epoch : 0.95 ** epoch)</a:t>
            </a:r>
            <a:r>
              <a:rPr lang="en-US" altLang="ko-KR" sz="6200" dirty="0"/>
              <a:t> </a:t>
            </a:r>
          </a:p>
          <a:p>
            <a:pPr>
              <a:buFontTx/>
              <a:buChar char="-"/>
            </a:pPr>
            <a:r>
              <a:rPr lang="en-US" altLang="ko-KR" sz="4400" dirty="0"/>
              <a:t>Learning Rate : 1e-4 (=0.0001)</a:t>
            </a:r>
          </a:p>
          <a:p>
            <a:pPr>
              <a:buFontTx/>
              <a:buChar char="-"/>
            </a:pPr>
            <a:r>
              <a:rPr lang="en-US" altLang="ko-KR" sz="4400" dirty="0"/>
              <a:t>Epoch : 10</a:t>
            </a:r>
          </a:p>
          <a:p>
            <a:pPr>
              <a:buFontTx/>
              <a:buChar char="-"/>
            </a:pPr>
            <a:r>
              <a:rPr lang="en-US" altLang="ko-KR" sz="4400" dirty="0"/>
              <a:t>Optimizer : Adam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sz="6200" dirty="0"/>
              <a:t>Results :</a:t>
            </a:r>
          </a:p>
          <a:p>
            <a:pPr marL="0" indent="0">
              <a:buNone/>
            </a:pPr>
            <a:r>
              <a:rPr lang="en-US" altLang="ko-KR" sz="6200" dirty="0"/>
              <a:t>     train(loss, 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),</a:t>
            </a:r>
          </a:p>
          <a:p>
            <a:pPr marL="0" indent="0">
              <a:buNone/>
            </a:pPr>
            <a:r>
              <a:rPr lang="en-US" altLang="ko-KR" sz="6200" dirty="0"/>
              <a:t>     test(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</a:t>
            </a:r>
          </a:p>
          <a:p>
            <a:pPr marL="0" indent="0">
              <a:buNone/>
            </a:pPr>
            <a:endParaRPr lang="en-US" altLang="ko-KR" sz="6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36388D-3714-4333-95C8-959CF91AB9A5}"/>
              </a:ext>
            </a:extLst>
          </p:cNvPr>
          <p:cNvSpPr txBox="1">
            <a:spLocks/>
          </p:cNvSpPr>
          <p:nvPr/>
        </p:nvSpPr>
        <p:spPr>
          <a:xfrm>
            <a:off x="4614737" y="942693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Losses(Total, Roi, </a:t>
            </a:r>
            <a:r>
              <a:rPr lang="en-US" altLang="ko-KR" sz="2400" dirty="0" err="1"/>
              <a:t>Rpn</a:t>
            </a:r>
            <a:r>
              <a:rPr lang="en-US" altLang="ko-KR" sz="2400" dirty="0"/>
              <a:t>) for train</a:t>
            </a:r>
            <a:endParaRPr lang="ko-KR" altLang="en-US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19A2E50-769B-468E-A33F-23D57D4D249D}"/>
              </a:ext>
            </a:extLst>
          </p:cNvPr>
          <p:cNvSpPr txBox="1">
            <a:spLocks/>
          </p:cNvSpPr>
          <p:nvPr/>
        </p:nvSpPr>
        <p:spPr>
          <a:xfrm>
            <a:off x="4745820" y="3552160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/>
              <a:t>mAP</a:t>
            </a:r>
            <a:r>
              <a:rPr lang="en-US" altLang="ko-KR" sz="2400" dirty="0"/>
              <a:t> for Train per epoch</a:t>
            </a:r>
            <a:endParaRPr lang="ko-KR" altLang="en-US" sz="2400" dirty="0"/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blog.kakaocdn.net/dn/bz02fP/btqA3eDjKfT/P8HHzmOivZTkIeGAZnPwBK/img.png">
            <a:extLst>
              <a:ext uri="{FF2B5EF4-FFF2-40B4-BE49-F238E27FC236}">
                <a16:creationId xmlns:a16="http://schemas.microsoft.com/office/drawing/2014/main" id="{846982A7-44AA-4E51-BE75-338499D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" y="2059451"/>
            <a:ext cx="3270741" cy="16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C716EC-416F-4D3E-92BE-82C42F7B572B}"/>
              </a:ext>
            </a:extLst>
          </p:cNvPr>
          <p:cNvSpPr/>
          <p:nvPr/>
        </p:nvSpPr>
        <p:spPr>
          <a:xfrm>
            <a:off x="5980494" y="6340110"/>
            <a:ext cx="4471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Test </a:t>
            </a:r>
            <a:r>
              <a:rPr lang="en-US" altLang="ko-KR" sz="2400" dirty="0" err="1"/>
              <a:t>mAP</a:t>
            </a:r>
            <a:r>
              <a:rPr lang="en-US" altLang="ko-KR" sz="2400" dirty="0"/>
              <a:t> : 0.8618237455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5BAEA-27E6-4C8F-8FE0-1AB03495F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0" y="4141832"/>
            <a:ext cx="6791325" cy="2198278"/>
          </a:xfrm>
          <a:prstGeom prst="rect">
            <a:avLst/>
          </a:prstGeom>
        </p:spPr>
      </p:pic>
      <p:pic>
        <p:nvPicPr>
          <p:cNvPr id="2050" name="Picture 2" descr="__0709_training_loss.png">
            <a:extLst>
              <a:ext uri="{FF2B5EF4-FFF2-40B4-BE49-F238E27FC236}">
                <a16:creationId xmlns:a16="http://schemas.microsoft.com/office/drawing/2014/main" id="{7C717B30-6600-4015-8684-1BBEA58D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532365"/>
            <a:ext cx="6791325" cy="190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37485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V(n),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결과비교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470</Words>
  <Application>Microsoft Office PowerPoint</Application>
  <PresentationFormat>와이드스크린</PresentationFormat>
  <Paragraphs>106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HY헤드라인M</vt:lpstr>
      <vt:lpstr>NanumSquareOTF ExtraBold</vt:lpstr>
      <vt:lpstr>Malgun Gothic</vt:lpstr>
      <vt:lpstr>Malgun Gothic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Results with (Loss, Hyper_Parameters)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master</cp:lastModifiedBy>
  <cp:revision>196</cp:revision>
  <dcterms:created xsi:type="dcterms:W3CDTF">2020-04-19T10:49:20Z</dcterms:created>
  <dcterms:modified xsi:type="dcterms:W3CDTF">2021-07-09T08:17:41Z</dcterms:modified>
</cp:coreProperties>
</file>