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82" r:id="rId4"/>
    <p:sldId id="274" r:id="rId5"/>
    <p:sldId id="275" r:id="rId6"/>
    <p:sldId id="276" r:id="rId7"/>
    <p:sldId id="265" r:id="rId8"/>
    <p:sldId id="277" r:id="rId9"/>
    <p:sldId id="278" r:id="rId10"/>
    <p:sldId id="270" r:id="rId11"/>
    <p:sldId id="279" r:id="rId12"/>
    <p:sldId id="280" r:id="rId13"/>
    <p:sldId id="281" r:id="rId14"/>
    <p:sldId id="267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27" autoAdjust="0"/>
  </p:normalViewPr>
  <p:slideViewPr>
    <p:cSldViewPr snapToGrid="0" snapToObjects="1">
      <p:cViewPr>
        <p:scale>
          <a:sx n="100" d="100"/>
          <a:sy n="100" d="100"/>
        </p:scale>
        <p:origin x="27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3DAEC-2960-413E-82BB-4EA8E809D7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6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07/16/2021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8708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Feedback of 1Stage_Detector</a:t>
            </a:r>
            <a:endParaRPr kumimoji="1" lang="en-US" altLang="ko-KR" sz="48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  <a:p>
            <a:r>
              <a:rPr kumimoji="1" lang="en-US" altLang="en-US" b="1" dirty="0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(Difference between Fully(</a:t>
            </a:r>
            <a:r>
              <a:rPr kumimoji="1" lang="en-US" altLang="en-US" b="1" dirty="0" err="1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Connceted</a:t>
            </a:r>
            <a:r>
              <a:rPr kumimoji="1" lang="en-US" altLang="en-US" b="1" dirty="0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Convolution) Net, </a:t>
            </a:r>
            <a:r>
              <a:rPr kumimoji="1" lang="en-US" altLang="en-US" b="1" dirty="0" err="1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en-US" b="1" dirty="0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en-US" altLang="en-US" b="1" dirty="0" err="1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BoundingBox</a:t>
            </a:r>
            <a:r>
              <a:rPr kumimoji="1" lang="en-US" altLang="en-US" b="1" dirty="0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SSD, </a:t>
            </a:r>
          </a:p>
          <a:p>
            <a:r>
              <a:rPr kumimoji="1" lang="en-US" altLang="en-US" b="1" dirty="0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Difference of Loss </a:t>
            </a:r>
            <a:r>
              <a:rPr kumimoji="1" lang="en-US" altLang="en-US" b="1" dirty="0" err="1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beween</a:t>
            </a:r>
            <a:r>
              <a:rPr kumimoji="1" lang="en-US" altLang="en-US" b="1" dirty="0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YOLO &amp; SSD, Logic of </a:t>
            </a:r>
            <a:r>
              <a:rPr kumimoji="1" lang="en-US" altLang="en-US" b="1" dirty="0" err="1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FeatureMap</a:t>
            </a:r>
            <a:r>
              <a:rPr kumimoji="1" lang="en-US" altLang="en-US" b="1" dirty="0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in code(FPN &amp; Bi-FPN</a:t>
            </a:r>
            <a:r>
              <a:rPr kumimoji="1" lang="en-US" altLang="en-US" b="1" dirty="0" smtClean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))</a:t>
            </a:r>
            <a:endParaRPr kumimoji="1" lang="ko-Kore-KR" altLang="en-US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</a:t>
            </a:r>
            <a:r>
              <a:rPr kumimoji="1" lang="en-US" altLang="en-US" sz="2000" b="1" spc="-150" dirty="0" smtClean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</a:t>
            </a:r>
            <a:r>
              <a:rPr kumimoji="1" lang="en-US" altLang="en-US" sz="2000" b="1" spc="-150" dirty="0" smtClean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D4368-9F72-4459-B0AB-7D69D509200D}"/>
              </a:ext>
            </a:extLst>
          </p:cNvPr>
          <p:cNvSpPr/>
          <p:nvPr/>
        </p:nvSpPr>
        <p:spPr>
          <a:xfrm>
            <a:off x="12330861" y="740646"/>
            <a:ext cx="2863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RPN(loss), </a:t>
            </a:r>
          </a:p>
          <a:p>
            <a:r>
              <a:rPr lang="en-US" altLang="ko-KR" dirty="0" err="1"/>
              <a:t>BACKbone</a:t>
            </a:r>
            <a:r>
              <a:rPr lang="en-US" altLang="ko-KR" dirty="0"/>
              <a:t>: resnet50, </a:t>
            </a:r>
          </a:p>
          <a:p>
            <a:r>
              <a:rPr lang="en-US" altLang="ko-KR" dirty="0"/>
              <a:t>Loss </a:t>
            </a:r>
            <a:r>
              <a:rPr lang="ko-KR" altLang="en-US" dirty="0"/>
              <a:t>수렴하게</a:t>
            </a:r>
            <a:endParaRPr lang="en-US" altLang="ko-KR" dirty="0"/>
          </a:p>
          <a:p>
            <a:r>
              <a:rPr lang="en-US" altLang="ko-KR" dirty="0" err="1"/>
              <a:t>fasterRCNN</a:t>
            </a:r>
            <a:r>
              <a:rPr lang="en-US" altLang="ko-KR" dirty="0"/>
              <a:t> </a:t>
            </a:r>
            <a:r>
              <a:rPr lang="ko-KR" altLang="en-US" dirty="0"/>
              <a:t>내용추가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1" y="218965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Loss Difference between SSD &amp; YOLO</a:t>
            </a:r>
            <a:endParaRPr kumimoji="1" lang="en-US" altLang="ko-Kore-KR" sz="40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04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1" y="218965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Loss Difference between SSD &amp; YOLO</a:t>
            </a:r>
            <a:endParaRPr kumimoji="1" lang="en-US" altLang="ko-Kore-KR" sz="40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9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How to use </a:t>
            </a:r>
            <a:r>
              <a:rPr kumimoji="1" lang="en-US" altLang="ko-Kore-KR" sz="20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FeatureMap</a:t>
            </a:r>
            <a:r>
              <a:rPr kumimoji="1" lang="en-US" altLang="ko-Kore-KR" sz="2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with FPN &amp; Bi-FPN : analyzation with codes</a:t>
            </a:r>
            <a:endParaRPr kumimoji="1" lang="en-US" altLang="ko-Kore-KR" sz="20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05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How to use </a:t>
            </a:r>
            <a:r>
              <a:rPr kumimoji="1" lang="en-US" altLang="ko-Kore-KR" sz="20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FeatureMap</a:t>
            </a:r>
            <a:r>
              <a:rPr kumimoji="1" lang="en-US" altLang="ko-Kore-KR" sz="2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with FPN &amp; Bi-FPN : analyzation with codes</a:t>
            </a:r>
            <a:endParaRPr kumimoji="1" lang="en-US" altLang="ko-Kore-KR" sz="20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31832B23-6F94-4CE9-839C-C034F7D236BB}"/>
              </a:ext>
            </a:extLst>
          </p:cNvPr>
          <p:cNvSpPr txBox="1">
            <a:spLocks/>
          </p:cNvSpPr>
          <p:nvPr/>
        </p:nvSpPr>
        <p:spPr>
          <a:xfrm>
            <a:off x="11648955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75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70725"/>
              </p:ext>
            </p:extLst>
          </p:nvPr>
        </p:nvGraphicFramePr>
        <p:xfrm>
          <a:off x="-1" y="807277"/>
          <a:ext cx="12192001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03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14692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7.15)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7.19)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(~7.DD)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1Stage Detector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이론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개념정리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(YOLO-V1,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SSD, 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FPN,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aseline="0" dirty="0" err="1" smtClean="0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(+Net))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1Stage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Detector 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Feedback 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코드 분석을 통한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baseline="0" dirty="0" err="1" smtClean="0">
                          <a:solidFill>
                            <a:schemeClr val="tx1"/>
                          </a:solidFill>
                        </a:rPr>
                        <a:t>개념이해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2000" b="0" baseline="0" dirty="0" err="1" smtClean="0">
                          <a:solidFill>
                            <a:schemeClr val="tx1"/>
                          </a:solidFill>
                        </a:rPr>
                        <a:t>IoU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계산 코드 분석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- SSD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그려주는 </a:t>
                      </a:r>
                      <a:r>
                        <a:rPr lang="ko-KR" altLang="en-US" sz="2000" b="0" baseline="0" dirty="0" err="1" smtClean="0">
                          <a:solidFill>
                            <a:schemeClr val="tx1"/>
                          </a:solidFill>
                        </a:rPr>
                        <a:t>코드분석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각 층에서 </a:t>
                      </a:r>
                      <a:r>
                        <a:rPr lang="en-US" altLang="ko-KR" sz="2000" b="0" baseline="0" dirty="0" err="1" smtClean="0">
                          <a:solidFill>
                            <a:schemeClr val="tx1"/>
                          </a:solidFill>
                        </a:rPr>
                        <a:t>FeatureMap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을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어떻게 서로 섞고 사용하는지 </a:t>
                      </a:r>
                      <a:r>
                        <a:rPr lang="ko-KR" altLang="en-US" sz="2000" b="0" baseline="0" dirty="0" err="1" smtClean="0">
                          <a:solidFill>
                            <a:schemeClr val="tx1"/>
                          </a:solidFill>
                        </a:rPr>
                        <a:t>코드분석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(Bi-FPN, FPN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비교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- Fully Connected, Convolution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Network 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차이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- Yolo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SSD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Loss</a:t>
                      </a:r>
                      <a:r>
                        <a:rPr lang="ko-KR" altLang="en-US" sz="2000" b="0" baseline="0" dirty="0" smtClean="0">
                          <a:solidFill>
                            <a:schemeClr val="tx1"/>
                          </a:solidFill>
                        </a:rPr>
                        <a:t>차이 </a:t>
                      </a:r>
                      <a:r>
                        <a:rPr lang="ko-KR" altLang="en-US" sz="2000" b="0" baseline="0" dirty="0" err="1" smtClean="0">
                          <a:solidFill>
                            <a:schemeClr val="tx1"/>
                          </a:solidFill>
                        </a:rPr>
                        <a:t>코드분석</a:t>
                      </a:r>
                      <a:endParaRPr lang="en-US" altLang="ko-KR" sz="2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smtClean="0">
                          <a:solidFill>
                            <a:schemeClr val="tx1"/>
                          </a:solidFill>
                        </a:rPr>
                        <a:t>Augmentation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smtClean="0">
                          <a:solidFill>
                            <a:schemeClr val="tx1"/>
                          </a:solidFill>
                        </a:rPr>
                        <a:t>Loss(focal,</a:t>
                      </a:r>
                      <a:r>
                        <a:rPr lang="en-US" altLang="ko-KR" sz="2000" b="0" baseline="0" smtClean="0">
                          <a:solidFill>
                            <a:schemeClr val="tx1"/>
                          </a:solidFill>
                        </a:rPr>
                        <a:t> CE</a:t>
                      </a:r>
                      <a:r>
                        <a:rPr lang="ko-KR" altLang="en-US" sz="2000" b="0" baseline="0" smtClean="0">
                          <a:solidFill>
                            <a:schemeClr val="tx1"/>
                          </a:solidFill>
                        </a:rPr>
                        <a:t>비교</a:t>
                      </a:r>
                      <a:r>
                        <a:rPr lang="en-US" altLang="ko-KR" sz="2000" b="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baseline="0" smtClean="0">
                          <a:solidFill>
                            <a:schemeClr val="tx1"/>
                          </a:solidFill>
                        </a:rPr>
                        <a:t>자세히</a:t>
                      </a:r>
                      <a:r>
                        <a:rPr lang="en-US" altLang="ko-KR" sz="2000" b="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2000" b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smtClean="0">
                          <a:solidFill>
                            <a:schemeClr val="tx1"/>
                          </a:solidFill>
                        </a:rPr>
                        <a:t>Ensemble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smtClean="0">
                          <a:solidFill>
                            <a:schemeClr val="tx1"/>
                          </a:solidFill>
                        </a:rPr>
                        <a:t>(multi-scale inference)</a:t>
                      </a: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Fully-Convolution-Network to replace Fully-Connected-Network</a:t>
            </a:r>
            <a:endParaRPr kumimoji="1" lang="en-US" altLang="ko-Kore-KR" sz="2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93377" y="618743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Why we have used Fully-Connected-Net?, And why use Fully-Convolution-Net? 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0FB8CFD-625E-43A0-A6AD-29A32E5153AC}"/>
              </a:ext>
            </a:extLst>
          </p:cNvPr>
          <p:cNvSpPr/>
          <p:nvPr/>
        </p:nvSpPr>
        <p:spPr>
          <a:xfrm>
            <a:off x="6461362" y="1964260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CF3CE1A-1894-4339-9298-882DA9AF69CE}"/>
              </a:ext>
            </a:extLst>
          </p:cNvPr>
          <p:cNvSpPr/>
          <p:nvPr/>
        </p:nvSpPr>
        <p:spPr>
          <a:xfrm>
            <a:off x="6466911" y="2308365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A89D5AA-BD4E-478E-8617-8A9EAB4995B1}"/>
              </a:ext>
            </a:extLst>
          </p:cNvPr>
          <p:cNvSpPr/>
          <p:nvPr/>
        </p:nvSpPr>
        <p:spPr>
          <a:xfrm>
            <a:off x="6466911" y="3198621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943189B-27DA-42BA-B072-2773FF325647}"/>
              </a:ext>
            </a:extLst>
          </p:cNvPr>
          <p:cNvSpPr/>
          <p:nvPr/>
        </p:nvSpPr>
        <p:spPr>
          <a:xfrm>
            <a:off x="6458588" y="3518772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447B525-54F4-4FF3-A29E-6D82EABD6173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>
            <a:off x="6695362" y="2081260"/>
            <a:ext cx="697459" cy="9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135F5D9-BC34-47B0-BF96-4073D0B8E1BD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>
            <a:off x="6700911" y="2425365"/>
            <a:ext cx="691910" cy="3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540DA5C-1360-4F70-B683-279B8FB7F69B}"/>
              </a:ext>
            </a:extLst>
          </p:cNvPr>
          <p:cNvCxnSpPr>
            <a:cxnSpLocks/>
            <a:stCxn id="67" idx="6"/>
            <a:endCxn id="74" idx="2"/>
          </p:cNvCxnSpPr>
          <p:nvPr/>
        </p:nvCxnSpPr>
        <p:spPr>
          <a:xfrm flipV="1">
            <a:off x="6700911" y="3313752"/>
            <a:ext cx="691910" cy="1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4CBF8B65-3040-48DC-836B-391D5499098D}"/>
              </a:ext>
            </a:extLst>
          </p:cNvPr>
          <p:cNvSpPr/>
          <p:nvPr/>
        </p:nvSpPr>
        <p:spPr>
          <a:xfrm>
            <a:off x="7392821" y="1974237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DC9A275-4270-493D-800B-3B6B3386596E}"/>
              </a:ext>
            </a:extLst>
          </p:cNvPr>
          <p:cNvSpPr/>
          <p:nvPr/>
        </p:nvSpPr>
        <p:spPr>
          <a:xfrm>
            <a:off x="7392821" y="2311448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5DC8B1B-3D31-4E34-9C79-2EE99C2D453A}"/>
              </a:ext>
            </a:extLst>
          </p:cNvPr>
          <p:cNvSpPr/>
          <p:nvPr/>
        </p:nvSpPr>
        <p:spPr>
          <a:xfrm>
            <a:off x="7392821" y="3196752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46E56BD-86AE-40A6-B409-D26315C85A96}"/>
              </a:ext>
            </a:extLst>
          </p:cNvPr>
          <p:cNvSpPr/>
          <p:nvPr/>
        </p:nvSpPr>
        <p:spPr>
          <a:xfrm>
            <a:off x="7392821" y="3520649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03E96EF-1A91-4BBF-A934-4C0BC6185EC9}"/>
              </a:ext>
            </a:extLst>
          </p:cNvPr>
          <p:cNvCxnSpPr>
            <a:cxnSpLocks/>
          </p:cNvCxnSpPr>
          <p:nvPr/>
        </p:nvCxnSpPr>
        <p:spPr>
          <a:xfrm flipV="1">
            <a:off x="6695362" y="3637649"/>
            <a:ext cx="697459" cy="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E41878-0018-4DE2-953F-475518EE3A79}"/>
              </a:ext>
            </a:extLst>
          </p:cNvPr>
          <p:cNvCxnSpPr>
            <a:cxnSpLocks/>
            <a:stCxn id="64" idx="6"/>
            <a:endCxn id="73" idx="2"/>
          </p:cNvCxnSpPr>
          <p:nvPr/>
        </p:nvCxnSpPr>
        <p:spPr>
          <a:xfrm>
            <a:off x="6695362" y="2081260"/>
            <a:ext cx="697459" cy="34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4711509-AA31-41D1-AE5A-672AD9382876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6700911" y="2091237"/>
            <a:ext cx="691910" cy="344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104F62C-2011-48A6-BBED-2CE6EDB082C1}"/>
              </a:ext>
            </a:extLst>
          </p:cNvPr>
          <p:cNvCxnSpPr>
            <a:cxnSpLocks/>
            <a:stCxn id="64" idx="6"/>
            <a:endCxn id="74" idx="2"/>
          </p:cNvCxnSpPr>
          <p:nvPr/>
        </p:nvCxnSpPr>
        <p:spPr>
          <a:xfrm>
            <a:off x="6695362" y="2081260"/>
            <a:ext cx="697459" cy="1232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81251BC-F8E0-4959-8F2F-55E6759155BD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>
            <a:off x="6695362" y="2081260"/>
            <a:ext cx="697459" cy="1556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78E355E-5AFF-49B6-83AC-A2AC613C520A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717560" y="2446527"/>
            <a:ext cx="675261" cy="86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6A38DBD-3A8F-46EC-96EC-B260B8D4B7AD}"/>
              </a:ext>
            </a:extLst>
          </p:cNvPr>
          <p:cNvCxnSpPr>
            <a:cxnSpLocks/>
            <a:stCxn id="67" idx="6"/>
            <a:endCxn id="75" idx="2"/>
          </p:cNvCxnSpPr>
          <p:nvPr/>
        </p:nvCxnSpPr>
        <p:spPr>
          <a:xfrm>
            <a:off x="6700911" y="3315621"/>
            <a:ext cx="691910" cy="32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C96F22D-CDCF-45AA-8986-C4020E43B161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 flipV="1">
            <a:off x="6700911" y="2428448"/>
            <a:ext cx="691910" cy="88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3358D5-6500-4966-A1C8-F266CF75E1B4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6700911" y="2091237"/>
            <a:ext cx="691910" cy="1224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02EA6CE-584D-4DEB-B40B-743FAFF506FF}"/>
              </a:ext>
            </a:extLst>
          </p:cNvPr>
          <p:cNvCxnSpPr>
            <a:cxnSpLocks/>
            <a:stCxn id="68" idx="6"/>
            <a:endCxn id="74" idx="2"/>
          </p:cNvCxnSpPr>
          <p:nvPr/>
        </p:nvCxnSpPr>
        <p:spPr>
          <a:xfrm flipV="1">
            <a:off x="6692588" y="3313752"/>
            <a:ext cx="700233" cy="32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2A7103E-F755-4897-9E54-CA07DF56D39E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 flipV="1">
            <a:off x="6692588" y="2428448"/>
            <a:ext cx="700233" cy="120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8964DE8-7294-477A-A04F-F7FDCDCFEB5D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6692588" y="2091237"/>
            <a:ext cx="700233" cy="1544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870FF9F-5332-49E5-A472-46CBEF7A5806}"/>
              </a:ext>
            </a:extLst>
          </p:cNvPr>
          <p:cNvCxnSpPr>
            <a:cxnSpLocks/>
            <a:stCxn id="72" idx="6"/>
            <a:endCxn id="104" idx="1"/>
          </p:cNvCxnSpPr>
          <p:nvPr/>
        </p:nvCxnSpPr>
        <p:spPr>
          <a:xfrm>
            <a:off x="7626821" y="2091237"/>
            <a:ext cx="384701" cy="762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7B10DF7-82DA-4A16-8BC1-C9D9BDBF6B21}"/>
              </a:ext>
            </a:extLst>
          </p:cNvPr>
          <p:cNvCxnSpPr>
            <a:cxnSpLocks/>
            <a:stCxn id="73" idx="6"/>
            <a:endCxn id="104" idx="1"/>
          </p:cNvCxnSpPr>
          <p:nvPr/>
        </p:nvCxnSpPr>
        <p:spPr>
          <a:xfrm>
            <a:off x="7626821" y="2428448"/>
            <a:ext cx="384701" cy="42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D14A47E-EC89-465C-9E5D-CBAE19DB6B7F}"/>
              </a:ext>
            </a:extLst>
          </p:cNvPr>
          <p:cNvCxnSpPr>
            <a:cxnSpLocks/>
            <a:stCxn id="74" idx="6"/>
            <a:endCxn id="104" idx="1"/>
          </p:cNvCxnSpPr>
          <p:nvPr/>
        </p:nvCxnSpPr>
        <p:spPr>
          <a:xfrm flipV="1">
            <a:off x="7626821" y="2853572"/>
            <a:ext cx="384701" cy="46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2E3ACFD-5EAB-4F57-BC8F-5857A85C9F1A}"/>
              </a:ext>
            </a:extLst>
          </p:cNvPr>
          <p:cNvCxnSpPr>
            <a:cxnSpLocks/>
            <a:stCxn id="75" idx="6"/>
            <a:endCxn id="104" idx="1"/>
          </p:cNvCxnSpPr>
          <p:nvPr/>
        </p:nvCxnSpPr>
        <p:spPr>
          <a:xfrm flipV="1">
            <a:off x="7626821" y="2853572"/>
            <a:ext cx="384701" cy="78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EBA0FE24-7643-4C5B-A439-61D7D6429DC5}"/>
              </a:ext>
            </a:extLst>
          </p:cNvPr>
          <p:cNvSpPr/>
          <p:nvPr/>
        </p:nvSpPr>
        <p:spPr>
          <a:xfrm>
            <a:off x="7392821" y="2731083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D054317-F57F-4730-B8AA-068D8B4825DF}"/>
              </a:ext>
            </a:extLst>
          </p:cNvPr>
          <p:cNvCxnSpPr>
            <a:cxnSpLocks/>
            <a:stCxn id="64" idx="6"/>
            <a:endCxn id="96" idx="2"/>
          </p:cNvCxnSpPr>
          <p:nvPr/>
        </p:nvCxnSpPr>
        <p:spPr>
          <a:xfrm>
            <a:off x="6695362" y="2081260"/>
            <a:ext cx="697459" cy="766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0293502-D910-42A7-806A-EDFF214B169B}"/>
              </a:ext>
            </a:extLst>
          </p:cNvPr>
          <p:cNvCxnSpPr>
            <a:cxnSpLocks/>
            <a:stCxn id="65" idx="6"/>
            <a:endCxn id="96" idx="2"/>
          </p:cNvCxnSpPr>
          <p:nvPr/>
        </p:nvCxnSpPr>
        <p:spPr>
          <a:xfrm>
            <a:off x="6700911" y="2425365"/>
            <a:ext cx="691910" cy="42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20A9AAB-EB30-4BC3-AF11-81C56CADADB6}"/>
              </a:ext>
            </a:extLst>
          </p:cNvPr>
          <p:cNvCxnSpPr>
            <a:cxnSpLocks/>
            <a:stCxn id="67" idx="6"/>
            <a:endCxn id="96" idx="2"/>
          </p:cNvCxnSpPr>
          <p:nvPr/>
        </p:nvCxnSpPr>
        <p:spPr>
          <a:xfrm flipV="1">
            <a:off x="6700911" y="2848083"/>
            <a:ext cx="691910" cy="467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8EB17EC-782F-49A4-BAE2-68E9D46C9B94}"/>
              </a:ext>
            </a:extLst>
          </p:cNvPr>
          <p:cNvCxnSpPr>
            <a:cxnSpLocks/>
            <a:stCxn id="68" idx="6"/>
            <a:endCxn id="96" idx="2"/>
          </p:cNvCxnSpPr>
          <p:nvPr/>
        </p:nvCxnSpPr>
        <p:spPr>
          <a:xfrm flipV="1">
            <a:off x="6692588" y="2848083"/>
            <a:ext cx="700233" cy="78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B4AC59E7-FBD4-4AA5-A263-E77FACFBC8EA}"/>
              </a:ext>
            </a:extLst>
          </p:cNvPr>
          <p:cNvCxnSpPr>
            <a:cxnSpLocks/>
            <a:stCxn id="96" idx="6"/>
            <a:endCxn id="104" idx="1"/>
          </p:cNvCxnSpPr>
          <p:nvPr/>
        </p:nvCxnSpPr>
        <p:spPr>
          <a:xfrm>
            <a:off x="7626821" y="2848083"/>
            <a:ext cx="384701" cy="5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4D64434-4160-4E8A-B978-6737AFCC950A}"/>
              </a:ext>
            </a:extLst>
          </p:cNvPr>
          <p:cNvSpPr/>
          <p:nvPr/>
        </p:nvSpPr>
        <p:spPr>
          <a:xfrm>
            <a:off x="8011522" y="2640040"/>
            <a:ext cx="895370" cy="427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4573514-3E5C-4CE9-A5AF-5B859C6ACAD2}"/>
              </a:ext>
            </a:extLst>
          </p:cNvPr>
          <p:cNvSpPr/>
          <p:nvPr/>
        </p:nvSpPr>
        <p:spPr>
          <a:xfrm>
            <a:off x="2086175" y="2218580"/>
            <a:ext cx="921411" cy="1458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127000" contourW="12700" prstMaterial="metal"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A5D7CA8-B0D1-4352-810D-D984569D1864}"/>
              </a:ext>
            </a:extLst>
          </p:cNvPr>
          <p:cNvSpPr/>
          <p:nvPr/>
        </p:nvSpPr>
        <p:spPr>
          <a:xfrm>
            <a:off x="3016953" y="2525704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540899B-94F8-4059-8AF9-491B0BF903B9}"/>
              </a:ext>
            </a:extLst>
          </p:cNvPr>
          <p:cNvSpPr/>
          <p:nvPr/>
        </p:nvSpPr>
        <p:spPr>
          <a:xfrm>
            <a:off x="3416954" y="2533047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713C254-7F4E-48CA-AD47-69F88B1B41CE}"/>
              </a:ext>
            </a:extLst>
          </p:cNvPr>
          <p:cNvSpPr/>
          <p:nvPr/>
        </p:nvSpPr>
        <p:spPr>
          <a:xfrm>
            <a:off x="3811066" y="2550255"/>
            <a:ext cx="664531" cy="73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OffAxis2Right"/>
            <a:lightRig rig="threePt" dir="t"/>
          </a:scene3d>
          <a:sp3d extrusionH="222250" contourW="12700" prstMaterial="metal">
            <a:bevelT w="0" h="0"/>
            <a:bevelB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52257D9-42F5-4194-ACD8-6B052F23C042}"/>
              </a:ext>
            </a:extLst>
          </p:cNvPr>
          <p:cNvSpPr/>
          <p:nvPr/>
        </p:nvSpPr>
        <p:spPr>
          <a:xfrm>
            <a:off x="4550736" y="2761418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9F76EF-2853-4062-9135-D138ED580FC3}"/>
              </a:ext>
            </a:extLst>
          </p:cNvPr>
          <p:cNvSpPr/>
          <p:nvPr/>
        </p:nvSpPr>
        <p:spPr>
          <a:xfrm>
            <a:off x="5014033" y="2768609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AC4A74D-698F-4D72-901D-345D5EA527D0}"/>
              </a:ext>
            </a:extLst>
          </p:cNvPr>
          <p:cNvSpPr/>
          <p:nvPr/>
        </p:nvSpPr>
        <p:spPr>
          <a:xfrm>
            <a:off x="5475121" y="2768609"/>
            <a:ext cx="412019" cy="3184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0"/>
          </a:effectLst>
          <a:scene3d>
            <a:camera prst="isometricOffAxis2Right"/>
            <a:lightRig rig="threePt" dir="t"/>
          </a:scene3d>
          <a:sp3d extrusionH="317500" prstMaterial="metal">
            <a:bevelT w="0" h="0"/>
            <a:extrusionClr>
              <a:schemeClr val="accent4">
                <a:lumMod val="60000"/>
                <a:lumOff val="40000"/>
              </a:schemeClr>
            </a:extrusionClr>
            <a:contourClr>
              <a:schemeClr val="accent4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BA0FE24-7643-4C5B-A439-61D7D6429DC5}"/>
              </a:ext>
            </a:extLst>
          </p:cNvPr>
          <p:cNvSpPr/>
          <p:nvPr/>
        </p:nvSpPr>
        <p:spPr>
          <a:xfrm>
            <a:off x="6466911" y="2737147"/>
            <a:ext cx="234000" cy="23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16" idx="6"/>
            <a:endCxn id="72" idx="2"/>
          </p:cNvCxnSpPr>
          <p:nvPr/>
        </p:nvCxnSpPr>
        <p:spPr>
          <a:xfrm flipV="1">
            <a:off x="6700911" y="2091237"/>
            <a:ext cx="691910" cy="762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6" idx="6"/>
            <a:endCxn id="73" idx="2"/>
          </p:cNvCxnSpPr>
          <p:nvPr/>
        </p:nvCxnSpPr>
        <p:spPr>
          <a:xfrm flipV="1">
            <a:off x="6700911" y="2428448"/>
            <a:ext cx="691910" cy="42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6" idx="6"/>
            <a:endCxn id="96" idx="2"/>
          </p:cNvCxnSpPr>
          <p:nvPr/>
        </p:nvCxnSpPr>
        <p:spPr>
          <a:xfrm flipV="1">
            <a:off x="6700911" y="2848083"/>
            <a:ext cx="691910" cy="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6" idx="6"/>
            <a:endCxn id="74" idx="2"/>
          </p:cNvCxnSpPr>
          <p:nvPr/>
        </p:nvCxnSpPr>
        <p:spPr>
          <a:xfrm>
            <a:off x="6700911" y="2854147"/>
            <a:ext cx="691910" cy="459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6" idx="6"/>
            <a:endCxn id="75" idx="2"/>
          </p:cNvCxnSpPr>
          <p:nvPr/>
        </p:nvCxnSpPr>
        <p:spPr>
          <a:xfrm>
            <a:off x="6700911" y="2854147"/>
            <a:ext cx="691910" cy="783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410967" y="2995760"/>
            <a:ext cx="1165782" cy="467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 </a:t>
            </a:r>
          </a:p>
          <a:p>
            <a:pPr algn="l"/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  <a:p>
            <a:pPr algn="l"/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  <a:p>
            <a:pPr algn="l"/>
            <a:r>
              <a:rPr lang="en-US" altLang="ko-KR" sz="2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endParaRPr lang="en-US" altLang="ko-KR" sz="20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50" name="직사각형 1049"/>
          <p:cNvSpPr/>
          <p:nvPr/>
        </p:nvSpPr>
        <p:spPr>
          <a:xfrm>
            <a:off x="9858389" y="2248455"/>
            <a:ext cx="1981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aespa_Giselle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aespa_Karina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aespa_Winter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aespa_NingNing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51" name="Picture 6" descr="aespa on Twitter: &amp;quot;안녕하세요 카리나입니다~~ 오랜만에 음중이에요🌝 하루빨리 상황이 좋아져서 모두 불안에 떨지 않는  하루하루가 됐으면 좋겠어요 저희도 항상 조심 또 조심! 여러분도 많이 지치겠지만 같이 힘내요😍 #aespa #æspa #에스파 # KARINA #카리나 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9" y="1836951"/>
            <a:ext cx="2401895" cy="2692432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sp3d extrusionH="1524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459207" y="1702045"/>
            <a:ext cx="2483549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One-hot </a:t>
            </a:r>
            <a:r>
              <a:rPr lang="en-US" altLang="ko-KR" sz="1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encodded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52" name="직사각형 1051"/>
          <p:cNvSpPr/>
          <p:nvPr/>
        </p:nvSpPr>
        <p:spPr>
          <a:xfrm>
            <a:off x="9438922" y="2247882"/>
            <a:ext cx="319109" cy="121541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4" name="직선 화살표 연결선 1053"/>
          <p:cNvCxnSpPr>
            <a:endCxn id="64" idx="2"/>
          </p:cNvCxnSpPr>
          <p:nvPr/>
        </p:nvCxnSpPr>
        <p:spPr>
          <a:xfrm flipV="1">
            <a:off x="5681130" y="2081260"/>
            <a:ext cx="780232" cy="838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endCxn id="65" idx="2"/>
          </p:cNvCxnSpPr>
          <p:nvPr/>
        </p:nvCxnSpPr>
        <p:spPr>
          <a:xfrm flipV="1">
            <a:off x="5681130" y="2425365"/>
            <a:ext cx="785781" cy="49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116" idx="2"/>
          </p:cNvCxnSpPr>
          <p:nvPr/>
        </p:nvCxnSpPr>
        <p:spPr>
          <a:xfrm flipV="1">
            <a:off x="5681130" y="2854147"/>
            <a:ext cx="785781" cy="65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endCxn id="67" idx="2"/>
          </p:cNvCxnSpPr>
          <p:nvPr/>
        </p:nvCxnSpPr>
        <p:spPr>
          <a:xfrm>
            <a:off x="5681130" y="2920083"/>
            <a:ext cx="785781" cy="395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5681130" y="2920083"/>
            <a:ext cx="777458" cy="71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1528586" y="2944960"/>
            <a:ext cx="695325" cy="1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2571874" y="2954485"/>
            <a:ext cx="445079" cy="1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4143331" y="2953211"/>
            <a:ext cx="242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04" idx="3"/>
            <a:endCxn id="1052" idx="1"/>
          </p:cNvCxnSpPr>
          <p:nvPr/>
        </p:nvCxnSpPr>
        <p:spPr>
          <a:xfrm>
            <a:off x="8906892" y="2853572"/>
            <a:ext cx="532030" cy="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46909" y="5001865"/>
            <a:ext cx="8934247" cy="13329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Limitations of Fully-Connected-Layer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l">
              <a:buAutoNum type="arabicParenR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It only can accept the fixed size of Tensor</a:t>
            </a:r>
          </a:p>
          <a:p>
            <a:pPr marL="342900" indent="-342900" algn="l">
              <a:buAutoNum type="arabicParenR"/>
            </a:pP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After input goes through FCN, the Spatial feature disappears.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7384" y="5229225"/>
            <a:ext cx="7241521" cy="11811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오른쪽 화살표 154"/>
          <p:cNvSpPr/>
          <p:nvPr/>
        </p:nvSpPr>
        <p:spPr>
          <a:xfrm>
            <a:off x="8011522" y="5676900"/>
            <a:ext cx="322853" cy="2286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449682" y="5242295"/>
            <a:ext cx="3574182" cy="715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If use </a:t>
            </a:r>
            <a:r>
              <a:rPr lang="en-US" altLang="ko-KR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FCN, you have to fix the size with Pooling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So, we use Fully-</a:t>
            </a:r>
            <a:r>
              <a:rPr lang="en-US" altLang="ko-KR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Convolusion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-Net</a:t>
            </a:r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Fully-Convolution-Network</a:t>
            </a:r>
            <a:r>
              <a:rPr kumimoji="1" lang="en-US" altLang="ko-Kore-KR" sz="26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endParaRPr kumimoji="1" lang="en-US" altLang="ko-Kore-KR" sz="2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45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Calculating </a:t>
            </a:r>
            <a:endParaRPr kumimoji="1" lang="en-US" altLang="ko-Kore-KR" sz="48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61421" y="2866185"/>
            <a:ext cx="896032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IoU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=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443152" y="3040222"/>
            <a:ext cx="3595572" cy="29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455852" y="2723506"/>
            <a:ext cx="2337338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Area of Intersection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718727" y="3069386"/>
            <a:ext cx="135015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Area of Union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55551" y="1416734"/>
            <a:ext cx="2726100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Intersection of Union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0752" y="2918578"/>
            <a:ext cx="486780" cy="3192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21" idx="0"/>
          </p:cNvCxnSpPr>
          <p:nvPr/>
        </p:nvCxnSpPr>
        <p:spPr>
          <a:xfrm flipV="1">
            <a:off x="914142" y="1733450"/>
            <a:ext cx="794" cy="1185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9333" y="1733450"/>
            <a:ext cx="2399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55443" y="5306185"/>
            <a:ext cx="3723675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Box1 = (0, 0, 10, 10) 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41731" y="5771094"/>
            <a:ext cx="367919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Box2 = (-5, -5, 3, 3)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27268" y="5299371"/>
            <a:ext cx="2380339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Ex)</a:t>
            </a:r>
          </a:p>
        </p:txBody>
      </p:sp>
      <p:sp>
        <p:nvSpPr>
          <p:cNvPr id="2056" name="모서리가 둥근 직사각형 2055"/>
          <p:cNvSpPr/>
          <p:nvPr/>
        </p:nvSpPr>
        <p:spPr>
          <a:xfrm>
            <a:off x="1167057" y="5172075"/>
            <a:ext cx="918918" cy="44401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67057" y="5643606"/>
            <a:ext cx="918918" cy="4440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자유형 2056"/>
          <p:cNvSpPr/>
          <p:nvPr/>
        </p:nvSpPr>
        <p:spPr>
          <a:xfrm>
            <a:off x="1612900" y="3962400"/>
            <a:ext cx="1854200" cy="1206500"/>
          </a:xfrm>
          <a:custGeom>
            <a:avLst/>
            <a:gdLst>
              <a:gd name="connsiteX0" fmla="*/ 0 w 1854200"/>
              <a:gd name="connsiteY0" fmla="*/ 1206500 h 1206500"/>
              <a:gd name="connsiteX1" fmla="*/ 558800 w 1854200"/>
              <a:gd name="connsiteY1" fmla="*/ 469900 h 1206500"/>
              <a:gd name="connsiteX2" fmla="*/ 1854200 w 1854200"/>
              <a:gd name="connsiteY2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200" h="1206500">
                <a:moveTo>
                  <a:pt x="0" y="1206500"/>
                </a:moveTo>
                <a:cubicBezTo>
                  <a:pt x="124883" y="938741"/>
                  <a:pt x="249767" y="670983"/>
                  <a:pt x="558800" y="469900"/>
                </a:cubicBezTo>
                <a:cubicBezTo>
                  <a:pt x="867833" y="268817"/>
                  <a:pt x="1361016" y="134408"/>
                  <a:pt x="1854200" y="0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자유형 2059"/>
          <p:cNvSpPr/>
          <p:nvPr/>
        </p:nvSpPr>
        <p:spPr>
          <a:xfrm>
            <a:off x="1608016" y="3683000"/>
            <a:ext cx="3581988" cy="2832798"/>
          </a:xfrm>
          <a:custGeom>
            <a:avLst/>
            <a:gdLst>
              <a:gd name="connsiteX0" fmla="*/ 0 w 3581988"/>
              <a:gd name="connsiteY0" fmla="*/ 2400300 h 2832798"/>
              <a:gd name="connsiteX1" fmla="*/ 1765300 w 3581988"/>
              <a:gd name="connsiteY1" fmla="*/ 2832100 h 2832798"/>
              <a:gd name="connsiteX2" fmla="*/ 3467100 w 3581988"/>
              <a:gd name="connsiteY2" fmla="*/ 2311400 h 2832798"/>
              <a:gd name="connsiteX3" fmla="*/ 3289300 w 3581988"/>
              <a:gd name="connsiteY3" fmla="*/ 0 h 283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988" h="2832798">
                <a:moveTo>
                  <a:pt x="0" y="2400300"/>
                </a:moveTo>
                <a:cubicBezTo>
                  <a:pt x="593725" y="2623608"/>
                  <a:pt x="1187450" y="2846917"/>
                  <a:pt x="1765300" y="2832100"/>
                </a:cubicBezTo>
                <a:cubicBezTo>
                  <a:pt x="2343150" y="2817283"/>
                  <a:pt x="3213100" y="2783417"/>
                  <a:pt x="3467100" y="2311400"/>
                </a:cubicBezTo>
                <a:cubicBezTo>
                  <a:pt x="3721100" y="1839383"/>
                  <a:pt x="3505200" y="919691"/>
                  <a:pt x="3289300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2" name="그림 20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037" y="1089204"/>
            <a:ext cx="6078522" cy="5302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12" y="3444428"/>
            <a:ext cx="1052926" cy="107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5" name="그림 14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93190" y="31763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8" name="자유형 17"/>
          <p:cNvSpPr/>
          <p:nvPr/>
        </p:nvSpPr>
        <p:spPr>
          <a:xfrm>
            <a:off x="3468802" y="3172573"/>
            <a:ext cx="1414463" cy="1347787"/>
          </a:xfrm>
          <a:custGeom>
            <a:avLst/>
            <a:gdLst>
              <a:gd name="connsiteX0" fmla="*/ 319088 w 1414463"/>
              <a:gd name="connsiteY0" fmla="*/ 261937 h 1347787"/>
              <a:gd name="connsiteX1" fmla="*/ 319088 w 1414463"/>
              <a:gd name="connsiteY1" fmla="*/ 261937 h 1347787"/>
              <a:gd name="connsiteX2" fmla="*/ 323850 w 1414463"/>
              <a:gd name="connsiteY2" fmla="*/ 95250 h 1347787"/>
              <a:gd name="connsiteX3" fmla="*/ 328613 w 1414463"/>
              <a:gd name="connsiteY3" fmla="*/ 71437 h 1347787"/>
              <a:gd name="connsiteX4" fmla="*/ 323850 w 1414463"/>
              <a:gd name="connsiteY4" fmla="*/ 4762 h 1347787"/>
              <a:gd name="connsiteX5" fmla="*/ 1409700 w 1414463"/>
              <a:gd name="connsiteY5" fmla="*/ 0 h 1347787"/>
              <a:gd name="connsiteX6" fmla="*/ 1414463 w 1414463"/>
              <a:gd name="connsiteY6" fmla="*/ 1085850 h 1347787"/>
              <a:gd name="connsiteX7" fmla="*/ 1090613 w 1414463"/>
              <a:gd name="connsiteY7" fmla="*/ 1081087 h 1347787"/>
              <a:gd name="connsiteX8" fmla="*/ 1090613 w 1414463"/>
              <a:gd name="connsiteY8" fmla="*/ 1347787 h 1347787"/>
              <a:gd name="connsiteX9" fmla="*/ 0 w 1414463"/>
              <a:gd name="connsiteY9" fmla="*/ 1347787 h 1347787"/>
              <a:gd name="connsiteX10" fmla="*/ 4763 w 1414463"/>
              <a:gd name="connsiteY10" fmla="*/ 257175 h 1347787"/>
              <a:gd name="connsiteX11" fmla="*/ 319088 w 1414463"/>
              <a:gd name="connsiteY11" fmla="*/ 261937 h 13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4463" h="1347787">
                <a:moveTo>
                  <a:pt x="319088" y="261937"/>
                </a:moveTo>
                <a:lnTo>
                  <a:pt x="319088" y="261937"/>
                </a:lnTo>
                <a:cubicBezTo>
                  <a:pt x="320675" y="206375"/>
                  <a:pt x="321074" y="150766"/>
                  <a:pt x="323850" y="95250"/>
                </a:cubicBezTo>
                <a:cubicBezTo>
                  <a:pt x="324254" y="87165"/>
                  <a:pt x="328613" y="79532"/>
                  <a:pt x="328613" y="71437"/>
                </a:cubicBezTo>
                <a:cubicBezTo>
                  <a:pt x="328613" y="49155"/>
                  <a:pt x="323850" y="4762"/>
                  <a:pt x="323850" y="4762"/>
                </a:cubicBezTo>
                <a:lnTo>
                  <a:pt x="1409700" y="0"/>
                </a:lnTo>
                <a:cubicBezTo>
                  <a:pt x="1411288" y="361950"/>
                  <a:pt x="1412875" y="723900"/>
                  <a:pt x="1414463" y="1085850"/>
                </a:cubicBezTo>
                <a:lnTo>
                  <a:pt x="1090613" y="1081087"/>
                </a:lnTo>
                <a:lnTo>
                  <a:pt x="1090613" y="1347787"/>
                </a:lnTo>
                <a:lnTo>
                  <a:pt x="0" y="1347787"/>
                </a:lnTo>
                <a:cubicBezTo>
                  <a:pt x="1588" y="984250"/>
                  <a:pt x="3175" y="620712"/>
                  <a:pt x="4763" y="257175"/>
                </a:cubicBezTo>
                <a:lnTo>
                  <a:pt x="319088" y="261937"/>
                </a:lnTo>
                <a:close/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823" y="1847310"/>
            <a:ext cx="1052926" cy="107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19" name="그림 18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75807" y="156753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7" name="직사각형 16"/>
          <p:cNvSpPr/>
          <p:nvPr/>
        </p:nvSpPr>
        <p:spPr>
          <a:xfrm>
            <a:off x="3759396" y="1849081"/>
            <a:ext cx="758353" cy="79844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63" y="3727898"/>
            <a:ext cx="2105851" cy="216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7" name="그림 46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05445" y="1588041"/>
            <a:ext cx="2845640" cy="30625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76" y="1091620"/>
            <a:ext cx="4546027" cy="5483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8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Calculating</a:t>
            </a:r>
            <a:endParaRPr kumimoji="1" lang="en-US" altLang="ko-Kore-KR" sz="48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303110" y="1106746"/>
            <a:ext cx="0" cy="54176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569559" y="4641080"/>
            <a:ext cx="5133975" cy="95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042959" y="4646556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1666691" y="4492247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152901" y="80160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8497581" y="1277478"/>
            <a:ext cx="2363692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Box1 = (0, 0, 10, 10) 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5651724" y="3418451"/>
            <a:ext cx="233545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Box2 = (-5, -5, 3, 3)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731859" y="4482722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11160609" y="4482722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76011" y="4770611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0956021" y="4779778"/>
            <a:ext cx="48081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8125868" y="3109173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135199" y="1581819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165802" y="4492053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025997" y="4770611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7046586" y="4486095"/>
            <a:ext cx="0" cy="316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129249" y="3725680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852508" y="3639020"/>
            <a:ext cx="201971" cy="284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841655" y="299256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712634" y="1441568"/>
            <a:ext cx="48081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655093" y="4344526"/>
            <a:ext cx="547364" cy="324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-5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7919765" y="5884884"/>
            <a:ext cx="54736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-5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8127112" y="5905657"/>
            <a:ext cx="332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62275" y="1691519"/>
            <a:ext cx="567258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911232" y="1628943"/>
            <a:ext cx="248340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10 * 10 = 100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63640" y="1983976"/>
            <a:ext cx="5386366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921803" y="1941822"/>
            <a:ext cx="3108174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= 8 * 8 = 64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4504" y="2839257"/>
            <a:ext cx="3265520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2793276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box1[0] = 0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54504" y="3146448"/>
            <a:ext cx="3265520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100467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box1[1] = 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54503" y="3449740"/>
            <a:ext cx="3265522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413090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box2[2] = 3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4503" y="3764548"/>
            <a:ext cx="3265522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643509" y="3727898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box2[3] = 3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76522" y="4579471"/>
            <a:ext cx="282721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81955" y="4542821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max(0,3) = 3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76522" y="4894279"/>
            <a:ext cx="2827213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81955" y="4857629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max(0,3) = 3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76522" y="5434081"/>
            <a:ext cx="1505433" cy="280066"/>
          </a:xfrm>
          <a:prstGeom prst="round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1708972" y="5418923"/>
            <a:ext cx="286944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9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9453" y="5748747"/>
            <a:ext cx="5957255" cy="28006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4160321" y="5712097"/>
            <a:ext cx="1037962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smtClean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 9 / (100 + 64 – 9) = 0.058 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8318157" y="3727898"/>
            <a:ext cx="842281" cy="894434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2190750" y="4629150"/>
            <a:ext cx="6622388" cy="914400"/>
          </a:xfrm>
          <a:custGeom>
            <a:avLst/>
            <a:gdLst>
              <a:gd name="connsiteX0" fmla="*/ 0 w 6622388"/>
              <a:gd name="connsiteY0" fmla="*/ 914400 h 914400"/>
              <a:gd name="connsiteX1" fmla="*/ 4114800 w 6622388"/>
              <a:gd name="connsiteY1" fmla="*/ 698500 h 914400"/>
              <a:gd name="connsiteX2" fmla="*/ 4114800 w 6622388"/>
              <a:gd name="connsiteY2" fmla="*/ 698500 h 914400"/>
              <a:gd name="connsiteX3" fmla="*/ 6324600 w 6622388"/>
              <a:gd name="connsiteY3" fmla="*/ 292100 h 914400"/>
              <a:gd name="connsiteX4" fmla="*/ 6540500 w 6622388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2388" h="914400">
                <a:moveTo>
                  <a:pt x="0" y="914400"/>
                </a:moveTo>
                <a:lnTo>
                  <a:pt x="4114800" y="698500"/>
                </a:lnTo>
                <a:lnTo>
                  <a:pt x="4114800" y="698500"/>
                </a:lnTo>
                <a:cubicBezTo>
                  <a:pt x="4483100" y="630767"/>
                  <a:pt x="5920317" y="408517"/>
                  <a:pt x="6324600" y="292100"/>
                </a:cubicBezTo>
                <a:cubicBezTo>
                  <a:pt x="6728883" y="175683"/>
                  <a:pt x="6634691" y="87841"/>
                  <a:pt x="6540500" y="0"/>
                </a:cubicBez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NMS using </a:t>
            </a:r>
            <a:r>
              <a:rPr kumimoji="1" lang="en-US" altLang="ko-Kore-KR" sz="32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IoU</a:t>
            </a:r>
            <a:r>
              <a:rPr kumimoji="1" lang="en-US" altLang="ko-Kore-KR" sz="32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as threshold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80" y="1114237"/>
            <a:ext cx="4895850" cy="5291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오른쪽 화살표 5"/>
          <p:cNvSpPr/>
          <p:nvPr/>
        </p:nvSpPr>
        <p:spPr>
          <a:xfrm>
            <a:off x="3314699" y="3582867"/>
            <a:ext cx="276225" cy="13335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aespa(에스파) 카리나·윈터, 예쁜 애 옆에 예쁜 애…화려한 &amp;quot;꽃들의 향연&amp;quot; &amp;lt; 데일리 &amp;lt; 기사본문 - 굿뉴스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0" y="992697"/>
            <a:ext cx="3043083" cy="5534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0" name="오른쪽 화살표 39"/>
          <p:cNvSpPr/>
          <p:nvPr/>
        </p:nvSpPr>
        <p:spPr>
          <a:xfrm>
            <a:off x="8624886" y="3582867"/>
            <a:ext cx="276225" cy="13335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5" descr="aespa(에스파) 카리나·윈터, 예쁜 애 옆에 예쁜 애…화려한 &amp;quot;꽃들의 향연&amp;quot; &amp;lt; 데일리 &amp;lt; 기사본문 - 굿뉴스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316" y="992697"/>
            <a:ext cx="3043083" cy="5534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직사각형 6"/>
          <p:cNvSpPr/>
          <p:nvPr/>
        </p:nvSpPr>
        <p:spPr>
          <a:xfrm>
            <a:off x="371475" y="1352550"/>
            <a:ext cx="1314450" cy="2363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23875" y="1504951"/>
            <a:ext cx="1314450" cy="17907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7710" y="3448053"/>
            <a:ext cx="1314450" cy="15620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95591" y="2534383"/>
            <a:ext cx="1176269" cy="170570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7502" y="1438275"/>
            <a:ext cx="1206223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688877" y="2208337"/>
            <a:ext cx="976190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306333" y="1806111"/>
            <a:ext cx="948151" cy="11089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99555" y="3467160"/>
            <a:ext cx="929998" cy="3985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1950" y="112431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KARINA(0.98)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514350" y="127671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KARINA(0.86)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86312" y="3199854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KARINA(0.24)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887093" y="2296168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KARINA(0.57)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028700" y="3760188"/>
            <a:ext cx="1636367" cy="20595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018104" y="3543681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KARINA(0.09)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1918481" y="1259567"/>
            <a:ext cx="1015219" cy="1637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WINTER(0.96)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2299480" y="1631863"/>
            <a:ext cx="962553" cy="159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WINTER(0.67)</a:t>
            </a:r>
            <a:endParaRPr lang="ko-KR" altLang="en-US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1671962" y="2024167"/>
            <a:ext cx="1004563" cy="184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WINTER(0.48)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2089427" y="3298160"/>
            <a:ext cx="949651" cy="149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WINTER(0.18)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1918480" y="4168762"/>
            <a:ext cx="1120597" cy="2211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902349" y="3979005"/>
            <a:ext cx="1004563" cy="1841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WINTER(0.06)</a:t>
            </a:r>
            <a:endParaRPr lang="ko-KR" altLang="en-US" sz="1200" dirty="0"/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6448211" y="477891"/>
            <a:ext cx="2314787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IoU</a:t>
            </a:r>
            <a:r>
              <a:rPr lang="en-US" altLang="ko-KR" sz="1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Threshold = 0.7</a:t>
            </a:r>
            <a:endParaRPr lang="en-US" altLang="ko-KR" sz="1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605604" y="792706"/>
            <a:ext cx="0" cy="276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9086850" y="1396521"/>
            <a:ext cx="1314450" cy="236366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239250" y="1548922"/>
            <a:ext cx="1314450" cy="17907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077325" y="1168289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KARINA(0.98)</a:t>
            </a:r>
            <a:endParaRPr lang="ko-KR" altLang="en-US" sz="1400" dirty="0"/>
          </a:p>
        </p:txBody>
      </p:sp>
      <p:sp>
        <p:nvSpPr>
          <p:cNvPr id="81" name="직사각형 80"/>
          <p:cNvSpPr/>
          <p:nvPr/>
        </p:nvSpPr>
        <p:spPr>
          <a:xfrm>
            <a:off x="9229725" y="1320689"/>
            <a:ext cx="1133475" cy="2282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KARINA(0.86)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10624566" y="1500041"/>
            <a:ext cx="1206223" cy="21495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0615545" y="1321332"/>
            <a:ext cx="1015219" cy="1637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WINTER(0.96)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21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83260"/>
            <a:ext cx="10776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BoundingBox</a:t>
            </a:r>
            <a:r>
              <a:rPr kumimoji="1" lang="en-US" altLang="ko-Kore-KR" sz="36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creating in SSD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5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83260"/>
            <a:ext cx="10776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BoundingBox</a:t>
            </a:r>
            <a:r>
              <a:rPr kumimoji="1" lang="en-US" altLang="ko-Kore-KR" sz="36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creating in SSD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4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E8AE5-375D-4699-9F04-2A4321D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7" y="-449432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Loss graph, Inferenced Image, +</a:t>
            </a:r>
            <a:r>
              <a:rPr lang="en-US" altLang="ko-KR" dirty="0" err="1"/>
              <a:t>Precision,score</a:t>
            </a:r>
            <a:r>
              <a:rPr lang="en-US" altLang="ko-KR" dirty="0"/>
              <a:t> </a:t>
            </a:r>
            <a:r>
              <a:rPr lang="ko-KR" altLang="en-US" dirty="0" err="1"/>
              <a:t>뽑는방식</a:t>
            </a:r>
            <a:r>
              <a:rPr lang="en-US" altLang="ko-KR" dirty="0"/>
              <a:t>(score)</a:t>
            </a:r>
          </a:p>
          <a:p>
            <a:r>
              <a:rPr lang="ko-KR" altLang="en-US" dirty="0"/>
              <a:t>사용모델 </a:t>
            </a:r>
            <a:r>
              <a:rPr lang="en-US" altLang="ko-KR" dirty="0"/>
              <a:t>: </a:t>
            </a:r>
            <a:r>
              <a:rPr lang="en-US" altLang="ko-KR" dirty="0" err="1"/>
              <a:t>fasterRCNN</a:t>
            </a:r>
            <a:r>
              <a:rPr lang="en-US" altLang="ko-KR" dirty="0"/>
              <a:t> / backbone : Resnet / pre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Loss </a:t>
            </a:r>
          </a:p>
          <a:p>
            <a:pPr>
              <a:buFontTx/>
              <a:buChar char="-"/>
            </a:pPr>
            <a:r>
              <a:rPr lang="en-US" altLang="ko-KR" dirty="0"/>
              <a:t>L1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절대값 차이를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L2 : </a:t>
            </a:r>
            <a:r>
              <a:rPr lang="ko-KR" altLang="en-US" dirty="0"/>
              <a:t>정답 </a:t>
            </a:r>
            <a:r>
              <a:rPr lang="en-US" altLang="ko-KR" dirty="0"/>
              <a:t>label</a:t>
            </a:r>
            <a:r>
              <a:rPr lang="ko-KR" altLang="en-US" dirty="0"/>
              <a:t>과 예측한 값의 차이를 제곱한 값을 모두 더해 </a:t>
            </a:r>
            <a:r>
              <a:rPr lang="en-US" altLang="ko-KR" dirty="0"/>
              <a:t>loss</a:t>
            </a:r>
            <a:r>
              <a:rPr lang="ko-KR" altLang="en-US" dirty="0"/>
              <a:t>로 정의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Smooth_L1 : X</a:t>
            </a:r>
            <a:r>
              <a:rPr lang="ko-KR" altLang="en-US" dirty="0"/>
              <a:t>의 절대값이 </a:t>
            </a:r>
            <a:r>
              <a:rPr lang="en-US" altLang="ko-KR" dirty="0"/>
              <a:t>1</a:t>
            </a:r>
            <a:r>
              <a:rPr lang="ko-KR" altLang="en-US" dirty="0"/>
              <a:t>이하이면 곡선</a:t>
            </a:r>
            <a:r>
              <a:rPr lang="en-US" altLang="ko-KR" dirty="0"/>
              <a:t>, </a:t>
            </a:r>
            <a:r>
              <a:rPr lang="ko-KR" altLang="en-US" dirty="0" err="1"/>
              <a:t>그외에</a:t>
            </a:r>
            <a:r>
              <a:rPr lang="ko-KR" altLang="en-US" dirty="0"/>
              <a:t> 영역에서 직선이다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수정한 것들 </a:t>
            </a:r>
            <a:r>
              <a:rPr lang="en-US" altLang="ko-KR" dirty="0"/>
              <a:t>: SGD -&gt; Adam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</a:t>
            </a:r>
            <a:r>
              <a:rPr lang="en-US" altLang="ko-KR" dirty="0"/>
              <a:t>: Inference Image 3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en-US" altLang="ko-KR" dirty="0" err="1"/>
              <a:t>trainin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셋의 </a:t>
            </a:r>
            <a:r>
              <a:rPr lang="en-US" altLang="ko-KR" dirty="0"/>
              <a:t>loss, </a:t>
            </a:r>
            <a:r>
              <a:rPr lang="en-US" altLang="ko-KR" dirty="0" err="1"/>
              <a:t>mAP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83260"/>
            <a:ext cx="107765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BoundingBox</a:t>
            </a:r>
            <a:r>
              <a:rPr kumimoji="1" lang="en-US" altLang="ko-Kore-KR" sz="3600" b="1" dirty="0" smtClean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creating in SSD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FBDF5-AA33-45E5-A627-1FADFAF38218}"/>
              </a:ext>
            </a:extLst>
          </p:cNvPr>
          <p:cNvSpPr txBox="1">
            <a:spLocks/>
          </p:cNvSpPr>
          <p:nvPr/>
        </p:nvSpPr>
        <p:spPr>
          <a:xfrm>
            <a:off x="11719932" y="2313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6/8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30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</TotalTime>
  <Words>709</Words>
  <Application>Microsoft Office PowerPoint</Application>
  <PresentationFormat>와이드스크린</PresentationFormat>
  <Paragraphs>161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BoundingBox creating in SSD</vt:lpstr>
      <vt:lpstr>BoundingBox creating in SSD</vt:lpstr>
      <vt:lpstr>BoundingBox creating in SSD</vt:lpstr>
      <vt:lpstr>Loss Difference between SSD &amp; YOLO</vt:lpstr>
      <vt:lpstr>Loss Difference between SSD &amp; YOLO</vt:lpstr>
      <vt:lpstr>How to use FeatureMap with FPN &amp; Bi-FPN : analyzation with codes</vt:lpstr>
      <vt:lpstr>How to use FeatureMap with FPN &amp; Bi-FPN : analyzation with codes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sec</cp:lastModifiedBy>
  <cp:revision>212</cp:revision>
  <dcterms:created xsi:type="dcterms:W3CDTF">2020-04-19T10:49:20Z</dcterms:created>
  <dcterms:modified xsi:type="dcterms:W3CDTF">2021-07-16T07:37:38Z</dcterms:modified>
</cp:coreProperties>
</file>