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9" r:id="rId3"/>
    <p:sldId id="305" r:id="rId4"/>
    <p:sldId id="310" r:id="rId5"/>
    <p:sldId id="311" r:id="rId6"/>
    <p:sldId id="316" r:id="rId7"/>
    <p:sldId id="312" r:id="rId8"/>
    <p:sldId id="317" r:id="rId9"/>
    <p:sldId id="313" r:id="rId10"/>
    <p:sldId id="318" r:id="rId11"/>
    <p:sldId id="314" r:id="rId12"/>
    <p:sldId id="319" r:id="rId13"/>
    <p:sldId id="320" r:id="rId14"/>
    <p:sldId id="324" r:id="rId15"/>
    <p:sldId id="321" r:id="rId16"/>
    <p:sldId id="323" r:id="rId17"/>
    <p:sldId id="308" r:id="rId18"/>
    <p:sldId id="309" r:id="rId19"/>
    <p:sldId id="283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58548" autoAdjust="0"/>
  </p:normalViewPr>
  <p:slideViewPr>
    <p:cSldViewPr snapToGrid="0" snapToObjects="1">
      <p:cViewPr varScale="1">
        <p:scale>
          <a:sx n="61" d="100"/>
          <a:sy n="61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3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4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93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20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5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0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0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9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7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3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8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4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6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08/02/2021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s.upenn.edu/~jshi/ped_html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pascal.inrialpes.fr/data/huma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uman-pose.mpi-inf.mpg.de/#download" TargetMode="External"/><Relationship Id="rId5" Type="http://schemas.openxmlformats.org/officeDocument/2006/relationships/hyperlink" Target="https://norman3.github.io/papers/docs/google_inception.html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www.crowdhuman.org/downloa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2" y="4322711"/>
            <a:ext cx="11649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Inception-Resnet Code writing, 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Collections of Human Dataset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976572" y="6399297"/>
            <a:ext cx="229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</a:t>
            </a:r>
            <a:r>
              <a:rPr kumimoji="1" lang="en-US" altLang="en-US" sz="2000" b="1" spc="-150" dirty="0" smtClean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08. 3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11629714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Inception-C Codes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9731" y="581818"/>
            <a:ext cx="538419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Stem : Basic Convolution network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09344" y="881997"/>
            <a:ext cx="9695056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use Stem? : In early Layer, Inception architecture doesn’t have good affect.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03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Reduction A &amp; B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3611151" y="3497099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1868448" y="3489711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 stride 2 V)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1868448" y="931868"/>
            <a:ext cx="1498138" cy="60864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Concatenate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645D3B-BCCC-4D26-AF57-AD239F60A6E5}"/>
              </a:ext>
            </a:extLst>
          </p:cNvPr>
          <p:cNvSpPr/>
          <p:nvPr/>
        </p:nvSpPr>
        <p:spPr>
          <a:xfrm>
            <a:off x="156642" y="3489710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Maxpool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(stride 2 V)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1868448" y="5906752"/>
            <a:ext cx="1498138" cy="5892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Concatenate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3611151" y="4428362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3" idx="0"/>
            <a:endCxn id="11" idx="2"/>
          </p:cNvCxnSpPr>
          <p:nvPr/>
        </p:nvCxnSpPr>
        <p:spPr>
          <a:xfrm flipH="1" flipV="1">
            <a:off x="905711" y="4162383"/>
            <a:ext cx="1711806" cy="1744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0"/>
            <a:endCxn id="10" idx="2"/>
          </p:cNvCxnSpPr>
          <p:nvPr/>
        </p:nvCxnSpPr>
        <p:spPr>
          <a:xfrm flipV="1">
            <a:off x="905711" y="1540515"/>
            <a:ext cx="1711806" cy="1949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0"/>
            <a:endCxn id="8" idx="2"/>
          </p:cNvCxnSpPr>
          <p:nvPr/>
        </p:nvCxnSpPr>
        <p:spPr>
          <a:xfrm flipV="1">
            <a:off x="2617517" y="4162384"/>
            <a:ext cx="0" cy="1744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0"/>
            <a:endCxn id="14" idx="2"/>
          </p:cNvCxnSpPr>
          <p:nvPr/>
        </p:nvCxnSpPr>
        <p:spPr>
          <a:xfrm flipV="1">
            <a:off x="2617517" y="5101035"/>
            <a:ext cx="1742703" cy="805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0"/>
            <a:endCxn id="10" idx="2"/>
          </p:cNvCxnSpPr>
          <p:nvPr/>
        </p:nvCxnSpPr>
        <p:spPr>
          <a:xfrm flipV="1">
            <a:off x="2617517" y="1540515"/>
            <a:ext cx="0" cy="1949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0"/>
            <a:endCxn id="6" idx="2"/>
          </p:cNvCxnSpPr>
          <p:nvPr/>
        </p:nvCxnSpPr>
        <p:spPr>
          <a:xfrm flipV="1">
            <a:off x="4360220" y="4169772"/>
            <a:ext cx="0" cy="2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3611151" y="2564079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 stride 2 V)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4360847" y="3236752"/>
            <a:ext cx="0" cy="2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5" idx="0"/>
            <a:endCxn id="10" idx="2"/>
          </p:cNvCxnSpPr>
          <p:nvPr/>
        </p:nvCxnSpPr>
        <p:spPr>
          <a:xfrm flipH="1" flipV="1">
            <a:off x="2617517" y="1540515"/>
            <a:ext cx="1742703" cy="1023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10416453" y="3279900"/>
            <a:ext cx="1498138" cy="67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7094045" y="3798033"/>
            <a:ext cx="1498138" cy="67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7570164" y="903855"/>
            <a:ext cx="1498138" cy="608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Concatenate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645D3B-BCCC-4D26-AF57-AD239F60A6E5}"/>
              </a:ext>
            </a:extLst>
          </p:cNvPr>
          <p:cNvSpPr/>
          <p:nvPr/>
        </p:nvSpPr>
        <p:spPr>
          <a:xfrm>
            <a:off x="5435421" y="3461697"/>
            <a:ext cx="1498138" cy="67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</a:t>
            </a:r>
            <a:r>
              <a:rPr lang="en-US" altLang="ko-KR" dirty="0" err="1">
                <a:solidFill>
                  <a:schemeClr val="tx1"/>
                </a:solidFill>
              </a:rPr>
              <a:t>Maxpool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(stride 2 V)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7570164" y="5878739"/>
            <a:ext cx="1498138" cy="589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Previous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Layer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10416453" y="4211163"/>
            <a:ext cx="1498138" cy="67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4" idx="0"/>
            <a:endCxn id="63" idx="2"/>
          </p:cNvCxnSpPr>
          <p:nvPr/>
        </p:nvCxnSpPr>
        <p:spPr>
          <a:xfrm flipH="1" flipV="1">
            <a:off x="6184490" y="4134370"/>
            <a:ext cx="2134743" cy="1744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3" idx="0"/>
            <a:endCxn id="62" idx="2"/>
          </p:cNvCxnSpPr>
          <p:nvPr/>
        </p:nvCxnSpPr>
        <p:spPr>
          <a:xfrm flipV="1">
            <a:off x="6184490" y="1512502"/>
            <a:ext cx="2134743" cy="1949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4" idx="0"/>
            <a:endCxn id="61" idx="2"/>
          </p:cNvCxnSpPr>
          <p:nvPr/>
        </p:nvCxnSpPr>
        <p:spPr>
          <a:xfrm flipH="1" flipV="1">
            <a:off x="7843114" y="4470706"/>
            <a:ext cx="476119" cy="140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0"/>
            <a:endCxn id="65" idx="2"/>
          </p:cNvCxnSpPr>
          <p:nvPr/>
        </p:nvCxnSpPr>
        <p:spPr>
          <a:xfrm flipV="1">
            <a:off x="8319233" y="4883836"/>
            <a:ext cx="2846289" cy="994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5" idx="0"/>
            <a:endCxn id="60" idx="2"/>
          </p:cNvCxnSpPr>
          <p:nvPr/>
        </p:nvCxnSpPr>
        <p:spPr>
          <a:xfrm flipV="1">
            <a:off x="11165522" y="3952573"/>
            <a:ext cx="0" cy="2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10416453" y="2346880"/>
            <a:ext cx="1498138" cy="67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(256 stride 2 V)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11166149" y="3019553"/>
            <a:ext cx="0" cy="2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2" idx="0"/>
            <a:endCxn id="62" idx="2"/>
          </p:cNvCxnSpPr>
          <p:nvPr/>
        </p:nvCxnSpPr>
        <p:spPr>
          <a:xfrm flipH="1" flipV="1">
            <a:off x="8319233" y="1512502"/>
            <a:ext cx="2846289" cy="834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8757828" y="3782468"/>
            <a:ext cx="1498138" cy="67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8768094" y="2895447"/>
            <a:ext cx="1498138" cy="67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</a:t>
            </a:r>
            <a:r>
              <a:rPr lang="en-US" altLang="ko-KR" dirty="0" err="1">
                <a:solidFill>
                  <a:schemeClr val="tx1"/>
                </a:solidFill>
              </a:rPr>
              <a:t>Conv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(256 stride </a:t>
            </a:r>
            <a:r>
              <a:rPr lang="en-US" altLang="ko-KR" sz="1600" dirty="0">
                <a:solidFill>
                  <a:schemeClr val="tx1"/>
                </a:solidFill>
              </a:rPr>
              <a:t>2 V)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7094045" y="2888254"/>
            <a:ext cx="1498138" cy="67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</a:t>
            </a:r>
            <a:r>
              <a:rPr lang="en-US" altLang="ko-KR" dirty="0" err="1">
                <a:solidFill>
                  <a:schemeClr val="tx1"/>
                </a:solidFill>
              </a:rPr>
              <a:t>Conv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(384 </a:t>
            </a:r>
            <a:r>
              <a:rPr lang="en-US" altLang="ko-KR" sz="1600" dirty="0">
                <a:solidFill>
                  <a:schemeClr val="tx1"/>
                </a:solidFill>
              </a:rPr>
              <a:t>stride 2 V)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64" idx="0"/>
            <a:endCxn id="81" idx="2"/>
          </p:cNvCxnSpPr>
          <p:nvPr/>
        </p:nvCxnSpPr>
        <p:spPr>
          <a:xfrm flipV="1">
            <a:off x="8319233" y="4455141"/>
            <a:ext cx="1187664" cy="142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2" idx="0"/>
            <a:endCxn id="62" idx="2"/>
          </p:cNvCxnSpPr>
          <p:nvPr/>
        </p:nvCxnSpPr>
        <p:spPr>
          <a:xfrm flipH="1" flipV="1">
            <a:off x="8319233" y="1512502"/>
            <a:ext cx="1197930" cy="1382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5" idx="0"/>
            <a:endCxn id="62" idx="2"/>
          </p:cNvCxnSpPr>
          <p:nvPr/>
        </p:nvCxnSpPr>
        <p:spPr>
          <a:xfrm flipV="1">
            <a:off x="7843114" y="1512502"/>
            <a:ext cx="476119" cy="137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1" idx="0"/>
            <a:endCxn id="85" idx="2"/>
          </p:cNvCxnSpPr>
          <p:nvPr/>
        </p:nvCxnSpPr>
        <p:spPr>
          <a:xfrm flipV="1">
            <a:off x="7843114" y="3560927"/>
            <a:ext cx="0" cy="237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81" idx="0"/>
            <a:endCxn id="82" idx="2"/>
          </p:cNvCxnSpPr>
          <p:nvPr/>
        </p:nvCxnSpPr>
        <p:spPr>
          <a:xfrm flipV="1">
            <a:off x="9506897" y="3568120"/>
            <a:ext cx="10266" cy="21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249917" y="597583"/>
            <a:ext cx="31531" cy="613429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5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Reduction-A Codes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9731" y="581818"/>
            <a:ext cx="538419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Stem : Basic Convolution network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09344" y="881997"/>
            <a:ext cx="9695056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use Stem? : In early Layer, Inception architecture doesn’t have good affect.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Reduction-B Codes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9731" y="581818"/>
            <a:ext cx="538419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Stem : Basic Convolution network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09344" y="881997"/>
            <a:ext cx="9695056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use Stem? : In early Layer, Inception architecture doesn’t have good affect.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44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Whole Inception-</a:t>
            </a:r>
            <a:r>
              <a:rPr kumimoji="1" lang="en-US" altLang="ko-Kore-KR" sz="24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Resnet</a:t>
            </a:r>
            <a:r>
              <a:rPr kumimoji="1" lang="en-US" altLang="ko-Kore-KR" sz="24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Architecture(same as V1 &amp; V2)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436" y="2353018"/>
            <a:ext cx="818622" cy="2610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Input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  <a:endCxn id="10" idx="1"/>
          </p:cNvCxnSpPr>
          <p:nvPr/>
        </p:nvCxnSpPr>
        <p:spPr>
          <a:xfrm flipV="1">
            <a:off x="1132058" y="3658266"/>
            <a:ext cx="3878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519918" y="2353017"/>
            <a:ext cx="818622" cy="2610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0" idx="3"/>
            <a:endCxn id="12" idx="1"/>
          </p:cNvCxnSpPr>
          <p:nvPr/>
        </p:nvCxnSpPr>
        <p:spPr>
          <a:xfrm>
            <a:off x="2338540" y="3658266"/>
            <a:ext cx="3878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26400" y="2353018"/>
            <a:ext cx="818622" cy="2610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(A)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3"/>
            <a:endCxn id="14" idx="1"/>
          </p:cNvCxnSpPr>
          <p:nvPr/>
        </p:nvCxnSpPr>
        <p:spPr>
          <a:xfrm flipV="1">
            <a:off x="3545022" y="3658266"/>
            <a:ext cx="33730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82327" y="2353017"/>
            <a:ext cx="818622" cy="26104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Reudction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2278" y="2353018"/>
            <a:ext cx="818622" cy="2610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(B)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3"/>
            <a:endCxn id="17" idx="1"/>
          </p:cNvCxnSpPr>
          <p:nvPr/>
        </p:nvCxnSpPr>
        <p:spPr>
          <a:xfrm flipV="1">
            <a:off x="5870900" y="3658266"/>
            <a:ext cx="3738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44736" y="2353017"/>
            <a:ext cx="818622" cy="26104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Reduction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7" idx="3"/>
            <a:endCxn id="19" idx="1"/>
          </p:cNvCxnSpPr>
          <p:nvPr/>
        </p:nvCxnSpPr>
        <p:spPr>
          <a:xfrm>
            <a:off x="7063358" y="3658266"/>
            <a:ext cx="379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42851" y="2353017"/>
            <a:ext cx="818622" cy="2610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(C)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9" idx="3"/>
            <a:endCxn id="21" idx="1"/>
          </p:cNvCxnSpPr>
          <p:nvPr/>
        </p:nvCxnSpPr>
        <p:spPr>
          <a:xfrm>
            <a:off x="8261473" y="3658266"/>
            <a:ext cx="379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640966" y="2353017"/>
            <a:ext cx="818622" cy="2610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Avg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Pooling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847240" y="2353017"/>
            <a:ext cx="818622" cy="261049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Dropout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(keep 0.8)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3"/>
            <a:endCxn id="24" idx="1"/>
          </p:cNvCxnSpPr>
          <p:nvPr/>
        </p:nvCxnSpPr>
        <p:spPr>
          <a:xfrm>
            <a:off x="10665862" y="3658266"/>
            <a:ext cx="3876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1053514" y="2353017"/>
            <a:ext cx="818622" cy="261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Softmax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14" idx="3"/>
            <a:endCxn id="15" idx="1"/>
          </p:cNvCxnSpPr>
          <p:nvPr/>
        </p:nvCxnSpPr>
        <p:spPr>
          <a:xfrm>
            <a:off x="4700949" y="3658266"/>
            <a:ext cx="3513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9459588" y="3658266"/>
            <a:ext cx="3876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5" idx="0"/>
          </p:cNvCxnSpPr>
          <p:nvPr/>
        </p:nvCxnSpPr>
        <p:spPr>
          <a:xfrm flipV="1">
            <a:off x="5461589" y="1781503"/>
            <a:ext cx="0" cy="57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19" idx="0"/>
          </p:cNvCxnSpPr>
          <p:nvPr/>
        </p:nvCxnSpPr>
        <p:spPr>
          <a:xfrm rot="16200000" flipV="1">
            <a:off x="6371119" y="871973"/>
            <a:ext cx="571514" cy="2390573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12" idx="0"/>
          </p:cNvCxnSpPr>
          <p:nvPr/>
        </p:nvCxnSpPr>
        <p:spPr>
          <a:xfrm rot="5400000" flipH="1" flipV="1">
            <a:off x="4012893" y="904322"/>
            <a:ext cx="571515" cy="232587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413590" y="128412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 dirty="0" smtClean="0"/>
              <a:t>Inception-</a:t>
            </a:r>
            <a:r>
              <a:rPr lang="en-US" altLang="ko-KR" sz="2400" dirty="0" err="1"/>
              <a:t>r</a:t>
            </a:r>
            <a:r>
              <a:rPr lang="en-US" altLang="ko-KR" sz="2400" dirty="0" err="1" smtClean="0"/>
              <a:t>esnet</a:t>
            </a:r>
            <a:r>
              <a:rPr lang="en-US" altLang="ko-KR" sz="2400" dirty="0" smtClean="0"/>
              <a:t> [A,B,C]</a:t>
            </a:r>
            <a:endParaRPr lang="ko-KR" altLang="en-US" sz="2400" dirty="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238508" y="4884541"/>
            <a:ext cx="1010008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(299*299*3)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432008" y="4900307"/>
            <a:ext cx="1010008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(35*35*256)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2639314" y="4896927"/>
            <a:ext cx="1010008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(35*35*384)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0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3754792" y="4900307"/>
            <a:ext cx="126564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(17*17*1154)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4921812" y="4900307"/>
            <a:ext cx="126564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(17*17*1154)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6217506" y="4897073"/>
            <a:ext cx="126564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(8*8*2048)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7399938" y="4906225"/>
            <a:ext cx="126564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(8*8*2048)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8707363" y="4900307"/>
            <a:ext cx="67542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(2048)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938072" y="4945516"/>
            <a:ext cx="67542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(2048)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6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2939040" y="5267558"/>
            <a:ext cx="47021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X5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5226482" y="5248465"/>
            <a:ext cx="644417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X10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7600904" y="5264231"/>
            <a:ext cx="47021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X5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62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Training Results : with Cifar10 Data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9731" y="581818"/>
            <a:ext cx="538419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Stem : Basic Convolution network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09344" y="881997"/>
            <a:ext cx="9695056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use Stem? : In early Layer, Inception architecture doesn’t have good affect.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48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Training Results : with Cifar10 Data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9731" y="581818"/>
            <a:ext cx="538419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Stem : Basic Convolution network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09344" y="881997"/>
            <a:ext cx="9695056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use Stem? : In early Layer, Inception architecture doesn’t have good affect.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56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Human Dataset : MP2, INRIA </a:t>
            </a: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4D4229A-6D87-43AA-A9D5-53F4A4EB5B89}"/>
              </a:ext>
            </a:extLst>
          </p:cNvPr>
          <p:cNvSpPr txBox="1">
            <a:spLocks/>
          </p:cNvSpPr>
          <p:nvPr/>
        </p:nvSpPr>
        <p:spPr>
          <a:xfrm>
            <a:off x="99731" y="641742"/>
            <a:ext cx="5579616" cy="1019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MP2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Human_Pose_Data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Feature : Mostly 1or2 people with specific pose.</a:t>
            </a: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Size :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(Data : 12.9GB /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Annot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(.mat) 12.5MB / 25K images)</a:t>
            </a:r>
          </a:p>
        </p:txBody>
      </p:sp>
      <p:pic>
        <p:nvPicPr>
          <p:cNvPr id="1026" name="Picture 2" descr="mp2_human.png">
            <a:extLst>
              <a:ext uri="{FF2B5EF4-FFF2-40B4-BE49-F238E27FC236}">
                <a16:creationId xmlns:a16="http://schemas.microsoft.com/office/drawing/2014/main" id="{4A8B31F4-2304-45D0-AE1C-C3EB8FC11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96" y="1775323"/>
            <a:ext cx="5532387" cy="4821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16A7ED21-DA12-4958-8E61-890E43CBADBC}"/>
              </a:ext>
            </a:extLst>
          </p:cNvPr>
          <p:cNvSpPr txBox="1">
            <a:spLocks/>
          </p:cNvSpPr>
          <p:nvPr/>
        </p:nvSpPr>
        <p:spPr>
          <a:xfrm>
            <a:off x="6196356" y="681218"/>
            <a:ext cx="5579616" cy="1019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INRIA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HumanData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(Normal,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with_Bike_set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Feature : Casual People &amp; People with bike Data Size : (Data 700MB /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Annot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X / 772 images), 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(Data 193.5MB /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Annot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X / 210 images :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with_BikeSet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28" name="Picture 4" descr="INRIA_BIKE.png">
            <a:extLst>
              <a:ext uri="{FF2B5EF4-FFF2-40B4-BE49-F238E27FC236}">
                <a16:creationId xmlns:a16="http://schemas.microsoft.com/office/drawing/2014/main" id="{A0C4E3A7-FA4B-437A-B086-835EE9E14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45" y="1710007"/>
            <a:ext cx="5777317" cy="2551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RIA_Person.png">
            <a:extLst>
              <a:ext uri="{FF2B5EF4-FFF2-40B4-BE49-F238E27FC236}">
                <a16:creationId xmlns:a16="http://schemas.microsoft.com/office/drawing/2014/main" id="{1CB8A701-22CE-4C9F-A673-81036176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44" y="4474032"/>
            <a:ext cx="5777317" cy="2122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B9D027-7580-4E09-8B98-69D4EC4116F2}"/>
              </a:ext>
            </a:extLst>
          </p:cNvPr>
          <p:cNvCxnSpPr/>
          <p:nvPr/>
        </p:nvCxnSpPr>
        <p:spPr>
          <a:xfrm>
            <a:off x="5991225" y="641742"/>
            <a:ext cx="0" cy="621625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4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Human Dataset : </a:t>
            </a:r>
            <a:r>
              <a:rPr kumimoji="1"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PennFudanPed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CrowdHuman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4D4229A-6D87-43AA-A9D5-53F4A4EB5B89}"/>
              </a:ext>
            </a:extLst>
          </p:cNvPr>
          <p:cNvSpPr txBox="1">
            <a:spLocks/>
          </p:cNvSpPr>
          <p:nvPr/>
        </p:nvSpPr>
        <p:spPr>
          <a:xfrm>
            <a:off x="99731" y="641742"/>
            <a:ext cx="5579616" cy="1019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PennFudanPed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Feature : Casual Pedestrians(most two or more)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Size : (Data 53.2MB /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Annot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170.6KB / 170 images)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6A7ED21-DA12-4958-8E61-890E43CBADBC}"/>
              </a:ext>
            </a:extLst>
          </p:cNvPr>
          <p:cNvSpPr txBox="1">
            <a:spLocks/>
          </p:cNvSpPr>
          <p:nvPr/>
        </p:nvSpPr>
        <p:spPr>
          <a:xfrm>
            <a:off x="6096000" y="720693"/>
            <a:ext cx="5579616" cy="12421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CrowdHuman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Feature : Pedestrians(train,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test)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Size : (Data 8.6GB /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Annot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(format :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odgt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80.0MB / 15K images)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Size(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: (Data 2.6GB /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Annot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(format :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odgt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23.3MB / 4.37K images)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Size(Test) : (Data 3.3GB /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Annot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X / 5K images)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B9D027-7580-4E09-8B98-69D4EC4116F2}"/>
              </a:ext>
            </a:extLst>
          </p:cNvPr>
          <p:cNvCxnSpPr>
            <a:cxnSpLocks/>
          </p:cNvCxnSpPr>
          <p:nvPr/>
        </p:nvCxnSpPr>
        <p:spPr>
          <a:xfrm>
            <a:off x="5991225" y="641742"/>
            <a:ext cx="0" cy="513827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rowdHuman_Data.png">
            <a:extLst>
              <a:ext uri="{FF2B5EF4-FFF2-40B4-BE49-F238E27FC236}">
                <a16:creationId xmlns:a16="http://schemas.microsoft.com/office/drawing/2014/main" id="{74F6A721-5C46-4845-9C1B-86D4A63F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00" y="2031720"/>
            <a:ext cx="5721528" cy="363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danPed_data.png">
            <a:extLst>
              <a:ext uri="{FF2B5EF4-FFF2-40B4-BE49-F238E27FC236}">
                <a16:creationId xmlns:a16="http://schemas.microsoft.com/office/drawing/2014/main" id="{A45F00AB-B704-4A69-99BF-26C337E7A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9" y="1774136"/>
            <a:ext cx="5511973" cy="3895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C3CB855A-8791-41C4-BDC4-69CD296C68DB}"/>
              </a:ext>
            </a:extLst>
          </p:cNvPr>
          <p:cNvSpPr txBox="1">
            <a:spLocks/>
          </p:cNvSpPr>
          <p:nvPr/>
        </p:nvSpPr>
        <p:spPr>
          <a:xfrm>
            <a:off x="3026228" y="5827250"/>
            <a:ext cx="5929994" cy="1019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Total Dataset : about 50K images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MP2 : 25K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INRIA : 1K 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PennFudanPed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0.17K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CrowdHUman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24.37K (Train 15K + Val 4.37K + Test 5K)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37F0C8-E0DE-4F61-9BBE-2EDFF989A485}"/>
              </a:ext>
            </a:extLst>
          </p:cNvPr>
          <p:cNvCxnSpPr>
            <a:cxnSpLocks/>
          </p:cNvCxnSpPr>
          <p:nvPr/>
        </p:nvCxnSpPr>
        <p:spPr>
          <a:xfrm flipH="1">
            <a:off x="99731" y="5771626"/>
            <a:ext cx="1199253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AE10326A-3CD5-4946-AE47-D33FA6AADBE7}"/>
              </a:ext>
            </a:extLst>
          </p:cNvPr>
          <p:cNvSpPr/>
          <p:nvPr/>
        </p:nvSpPr>
        <p:spPr>
          <a:xfrm>
            <a:off x="2847086" y="5838723"/>
            <a:ext cx="84906" cy="10192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2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Inception Resnet Models </a:t>
            </a:r>
            <a:r>
              <a:rPr lang="en-US" altLang="ko-KR" dirty="0" smtClean="0"/>
              <a:t>:  </a:t>
            </a: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norman3.github.io/papers/docs/google_inception.html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Human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MP2 :  </a:t>
            </a:r>
            <a:r>
              <a:rPr lang="en-US" altLang="ko-KR" dirty="0">
                <a:hlinkClick r:id="rId6"/>
              </a:rPr>
              <a:t>http://human-pose.mpi-inf.mpg.de/#download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INRIA : </a:t>
            </a:r>
            <a:r>
              <a:rPr lang="en-US" altLang="ko-KR" dirty="0">
                <a:hlinkClick r:id="rId7"/>
              </a:rPr>
              <a:t>http://pascal.inrialpes.fr/data/human/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PennFudanPed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https://www.cis.upenn.edu/~jshi/ped_html/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CrowdHuman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http://www.crowdhuman.org/download.html</a:t>
            </a:r>
            <a:r>
              <a:rPr lang="en-US" altLang="ko-KR" dirty="0"/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EE097A0-863D-4952-9AB5-8C96AC3C4565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Inception-Resnet : Concept of Inception, Residual Unit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EDEB2352-5399-4608-86DC-513710A155B5}"/>
              </a:ext>
            </a:extLst>
          </p:cNvPr>
          <p:cNvSpPr txBox="1">
            <a:spLocks/>
          </p:cNvSpPr>
          <p:nvPr/>
        </p:nvSpPr>
        <p:spPr>
          <a:xfrm>
            <a:off x="1542895" y="5851478"/>
            <a:ext cx="2140951" cy="3313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Inception Module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CB8DDC-DB24-45F2-B26D-62E259AA2204}"/>
              </a:ext>
            </a:extLst>
          </p:cNvPr>
          <p:cNvSpPr/>
          <p:nvPr/>
        </p:nvSpPr>
        <p:spPr>
          <a:xfrm>
            <a:off x="1954325" y="4779910"/>
            <a:ext cx="1038467" cy="511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Previous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FB2C88-2726-4E29-BBA7-E6D7BE61EB4C}"/>
              </a:ext>
            </a:extLst>
          </p:cNvPr>
          <p:cNvSpPr/>
          <p:nvPr/>
        </p:nvSpPr>
        <p:spPr>
          <a:xfrm>
            <a:off x="504428" y="3011232"/>
            <a:ext cx="1038467" cy="511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1*1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D4C442-198C-4566-B260-328A8A1D4B55}"/>
              </a:ext>
            </a:extLst>
          </p:cNvPr>
          <p:cNvSpPr/>
          <p:nvPr/>
        </p:nvSpPr>
        <p:spPr>
          <a:xfrm>
            <a:off x="1814508" y="3011232"/>
            <a:ext cx="1038467" cy="511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367528-872A-4262-B2F6-B00305FFC7E6}"/>
              </a:ext>
            </a:extLst>
          </p:cNvPr>
          <p:cNvSpPr/>
          <p:nvPr/>
        </p:nvSpPr>
        <p:spPr>
          <a:xfrm>
            <a:off x="3124588" y="3018225"/>
            <a:ext cx="1038467" cy="511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5*5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56BD45-C374-4BE4-9F19-C46B931BD9AF}"/>
              </a:ext>
            </a:extLst>
          </p:cNvPr>
          <p:cNvSpPr/>
          <p:nvPr/>
        </p:nvSpPr>
        <p:spPr>
          <a:xfrm>
            <a:off x="4434668" y="3018225"/>
            <a:ext cx="1038467" cy="51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max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07563A-EF15-4BB8-92F5-2948394B8786}"/>
              </a:ext>
            </a:extLst>
          </p:cNvPr>
          <p:cNvCxnSpPr>
            <a:stCxn id="3" idx="0"/>
            <a:endCxn id="39" idx="2"/>
          </p:cNvCxnSpPr>
          <p:nvPr/>
        </p:nvCxnSpPr>
        <p:spPr>
          <a:xfrm flipH="1" flipV="1">
            <a:off x="1023662" y="3522958"/>
            <a:ext cx="1449897" cy="12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58BD5F-E117-457F-A889-49913B28F869}"/>
              </a:ext>
            </a:extLst>
          </p:cNvPr>
          <p:cNvCxnSpPr>
            <a:stCxn id="3" idx="0"/>
            <a:endCxn id="51" idx="2"/>
          </p:cNvCxnSpPr>
          <p:nvPr/>
        </p:nvCxnSpPr>
        <p:spPr>
          <a:xfrm flipH="1" flipV="1">
            <a:off x="2333742" y="3522958"/>
            <a:ext cx="139817" cy="125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B59A05-88F7-40FF-89BE-2B1E62D26BFD}"/>
              </a:ext>
            </a:extLst>
          </p:cNvPr>
          <p:cNvCxnSpPr>
            <a:stCxn id="3" idx="0"/>
            <a:endCxn id="52" idx="2"/>
          </p:cNvCxnSpPr>
          <p:nvPr/>
        </p:nvCxnSpPr>
        <p:spPr>
          <a:xfrm flipV="1">
            <a:off x="2473559" y="3529951"/>
            <a:ext cx="1170263" cy="124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3F8E54A-FABB-489E-BEC8-A923BDEF42F1}"/>
              </a:ext>
            </a:extLst>
          </p:cNvPr>
          <p:cNvCxnSpPr>
            <a:stCxn id="3" idx="0"/>
            <a:endCxn id="54" idx="2"/>
          </p:cNvCxnSpPr>
          <p:nvPr/>
        </p:nvCxnSpPr>
        <p:spPr>
          <a:xfrm flipV="1">
            <a:off x="2473559" y="3529951"/>
            <a:ext cx="2480343" cy="124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A9B5D8D-CE78-49E7-8FB9-FBE4369D9BE6}"/>
              </a:ext>
            </a:extLst>
          </p:cNvPr>
          <p:cNvSpPr/>
          <p:nvPr/>
        </p:nvSpPr>
        <p:spPr>
          <a:xfrm>
            <a:off x="1954324" y="1140761"/>
            <a:ext cx="1038467" cy="5117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Concatenation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5CCF7D-3127-42AB-9F83-871B7A1735D7}"/>
              </a:ext>
            </a:extLst>
          </p:cNvPr>
          <p:cNvCxnSpPr>
            <a:stCxn id="39" idx="0"/>
            <a:endCxn id="60" idx="2"/>
          </p:cNvCxnSpPr>
          <p:nvPr/>
        </p:nvCxnSpPr>
        <p:spPr>
          <a:xfrm flipV="1">
            <a:off x="1023662" y="1652487"/>
            <a:ext cx="1449896" cy="135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938315-52CA-479A-8897-7F41B71D679C}"/>
              </a:ext>
            </a:extLst>
          </p:cNvPr>
          <p:cNvCxnSpPr>
            <a:stCxn id="51" idx="0"/>
            <a:endCxn id="60" idx="2"/>
          </p:cNvCxnSpPr>
          <p:nvPr/>
        </p:nvCxnSpPr>
        <p:spPr>
          <a:xfrm flipV="1">
            <a:off x="2333742" y="1652487"/>
            <a:ext cx="139816" cy="135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88C7D90-01CD-4CD7-9882-BD498A675734}"/>
              </a:ext>
            </a:extLst>
          </p:cNvPr>
          <p:cNvCxnSpPr>
            <a:stCxn id="52" idx="0"/>
            <a:endCxn id="60" idx="2"/>
          </p:cNvCxnSpPr>
          <p:nvPr/>
        </p:nvCxnSpPr>
        <p:spPr>
          <a:xfrm flipH="1" flipV="1">
            <a:off x="2473558" y="1652487"/>
            <a:ext cx="1170264" cy="136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567BB7E-7A8A-48DB-BF35-4C761553F1F7}"/>
              </a:ext>
            </a:extLst>
          </p:cNvPr>
          <p:cNvCxnSpPr>
            <a:stCxn id="54" idx="0"/>
            <a:endCxn id="60" idx="2"/>
          </p:cNvCxnSpPr>
          <p:nvPr/>
        </p:nvCxnSpPr>
        <p:spPr>
          <a:xfrm flipH="1" flipV="1">
            <a:off x="2473558" y="1652487"/>
            <a:ext cx="2480344" cy="136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제목 1">
            <a:extLst>
              <a:ext uri="{FF2B5EF4-FFF2-40B4-BE49-F238E27FC236}">
                <a16:creationId xmlns:a16="http://schemas.microsoft.com/office/drawing/2014/main" id="{FF9076E4-99AE-447D-9047-310F81475E7C}"/>
              </a:ext>
            </a:extLst>
          </p:cNvPr>
          <p:cNvSpPr txBox="1">
            <a:spLocks/>
          </p:cNvSpPr>
          <p:nvPr/>
        </p:nvSpPr>
        <p:spPr>
          <a:xfrm>
            <a:off x="361268" y="-5396879"/>
            <a:ext cx="11228862" cy="49910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Inception Module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이란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ConvNet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깊이는 얕게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layer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넓게 쌓아 정확도는 올리면서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연산량을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줄일 수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대신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Parameter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수는 매우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커지게되지만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가벼운 연산의 연속으로 결국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연산량은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줄어들게된다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왼쪽이 기본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Inceptioon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Module (7*7conv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1*1+3*3+5*5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연산량을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줄인 모습이고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오른쪽이 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1*1Conv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Channel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 줄인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Inception Module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(Channel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줄임으로써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연산량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감소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Inception V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거듭될수록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발전하게되며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Inception V2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5" name="제목 1">
            <a:extLst>
              <a:ext uri="{FF2B5EF4-FFF2-40B4-BE49-F238E27FC236}">
                <a16:creationId xmlns:a16="http://schemas.microsoft.com/office/drawing/2014/main" id="{697700E3-AC9A-45F3-BBB0-48ADD541A855}"/>
              </a:ext>
            </a:extLst>
          </p:cNvPr>
          <p:cNvSpPr txBox="1">
            <a:spLocks/>
          </p:cNvSpPr>
          <p:nvPr/>
        </p:nvSpPr>
        <p:spPr>
          <a:xfrm>
            <a:off x="6096524" y="5770917"/>
            <a:ext cx="5323951" cy="3313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Inception Module with dimension reductions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7B2A91-C0C4-467E-803D-1695F8FD7996}"/>
              </a:ext>
            </a:extLst>
          </p:cNvPr>
          <p:cNvSpPr/>
          <p:nvPr/>
        </p:nvSpPr>
        <p:spPr>
          <a:xfrm>
            <a:off x="7888398" y="4968872"/>
            <a:ext cx="1038467" cy="511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Previous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4152492-3076-4A40-9758-BBE845ED27DB}"/>
              </a:ext>
            </a:extLst>
          </p:cNvPr>
          <p:cNvSpPr/>
          <p:nvPr/>
        </p:nvSpPr>
        <p:spPr>
          <a:xfrm>
            <a:off x="6096524" y="2838896"/>
            <a:ext cx="1038467" cy="511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1*1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1641E2A-78DC-4E67-9681-2B892EBC3DC5}"/>
              </a:ext>
            </a:extLst>
          </p:cNvPr>
          <p:cNvSpPr/>
          <p:nvPr/>
        </p:nvSpPr>
        <p:spPr>
          <a:xfrm>
            <a:off x="7748583" y="2397780"/>
            <a:ext cx="1038467" cy="511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9058663" y="2404773"/>
            <a:ext cx="1038467" cy="511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5*5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10368743" y="2404773"/>
            <a:ext cx="1038467" cy="511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1*1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4444D65-C5E6-477E-8282-22F886C397ED}"/>
              </a:ext>
            </a:extLst>
          </p:cNvPr>
          <p:cNvCxnSpPr>
            <a:stCxn id="67" idx="0"/>
            <a:endCxn id="68" idx="2"/>
          </p:cNvCxnSpPr>
          <p:nvPr/>
        </p:nvCxnSpPr>
        <p:spPr>
          <a:xfrm flipH="1" flipV="1">
            <a:off x="6615758" y="3350622"/>
            <a:ext cx="1791874" cy="161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7888399" y="629035"/>
            <a:ext cx="1038467" cy="5117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Concatenation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86709B5-F73D-45B8-B85B-B48995A4A20D}"/>
              </a:ext>
            </a:extLst>
          </p:cNvPr>
          <p:cNvCxnSpPr>
            <a:stCxn id="68" idx="0"/>
            <a:endCxn id="76" idx="2"/>
          </p:cNvCxnSpPr>
          <p:nvPr/>
        </p:nvCxnSpPr>
        <p:spPr>
          <a:xfrm flipV="1">
            <a:off x="6615758" y="1140761"/>
            <a:ext cx="1791875" cy="169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7645D3B-BCCC-4D26-AF57-AD239F60A6E5}"/>
              </a:ext>
            </a:extLst>
          </p:cNvPr>
          <p:cNvSpPr/>
          <p:nvPr/>
        </p:nvSpPr>
        <p:spPr>
          <a:xfrm>
            <a:off x="7748583" y="3297413"/>
            <a:ext cx="1038467" cy="511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1*1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004FC47-6D68-434B-A90A-9D37D9EDEA63}"/>
              </a:ext>
            </a:extLst>
          </p:cNvPr>
          <p:cNvSpPr/>
          <p:nvPr/>
        </p:nvSpPr>
        <p:spPr>
          <a:xfrm>
            <a:off x="9058663" y="3304406"/>
            <a:ext cx="1038467" cy="511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1*1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7600C81-AB35-46F9-9D0F-0746FE6E938F}"/>
              </a:ext>
            </a:extLst>
          </p:cNvPr>
          <p:cNvSpPr/>
          <p:nvPr/>
        </p:nvSpPr>
        <p:spPr>
          <a:xfrm>
            <a:off x="10368743" y="3304406"/>
            <a:ext cx="1038467" cy="51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max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Pooling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E5740DC-B50A-46FA-BC3C-2F159167D04A}"/>
              </a:ext>
            </a:extLst>
          </p:cNvPr>
          <p:cNvCxnSpPr>
            <a:stCxn id="69" idx="0"/>
          </p:cNvCxnSpPr>
          <p:nvPr/>
        </p:nvCxnSpPr>
        <p:spPr>
          <a:xfrm flipV="1">
            <a:off x="8267817" y="1140761"/>
            <a:ext cx="139816" cy="1257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16A8381-B02C-4BC5-8913-BA272AD484C1}"/>
              </a:ext>
            </a:extLst>
          </p:cNvPr>
          <p:cNvCxnSpPr>
            <a:stCxn id="70" idx="0"/>
            <a:endCxn id="76" idx="2"/>
          </p:cNvCxnSpPr>
          <p:nvPr/>
        </p:nvCxnSpPr>
        <p:spPr>
          <a:xfrm flipH="1" flipV="1">
            <a:off x="8407633" y="1140761"/>
            <a:ext cx="1170264" cy="126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9D1ED47-D110-43AD-92E1-EC3294E14AE7}"/>
              </a:ext>
            </a:extLst>
          </p:cNvPr>
          <p:cNvCxnSpPr>
            <a:stCxn id="71" idx="0"/>
            <a:endCxn id="76" idx="2"/>
          </p:cNvCxnSpPr>
          <p:nvPr/>
        </p:nvCxnSpPr>
        <p:spPr>
          <a:xfrm flipH="1" flipV="1">
            <a:off x="8407633" y="1140761"/>
            <a:ext cx="2480344" cy="126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7F440EB-BCF0-4B43-A7A2-C6E28E46F55E}"/>
              </a:ext>
            </a:extLst>
          </p:cNvPr>
          <p:cNvCxnSpPr>
            <a:cxnSpLocks/>
            <a:stCxn id="67" idx="0"/>
            <a:endCxn id="82" idx="2"/>
          </p:cNvCxnSpPr>
          <p:nvPr/>
        </p:nvCxnSpPr>
        <p:spPr>
          <a:xfrm flipH="1" flipV="1">
            <a:off x="8267817" y="3809139"/>
            <a:ext cx="139815" cy="115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E5C96D-9181-4294-A330-31ACAD37B212}"/>
              </a:ext>
            </a:extLst>
          </p:cNvPr>
          <p:cNvCxnSpPr>
            <a:stCxn id="67" idx="0"/>
            <a:endCxn id="83" idx="2"/>
          </p:cNvCxnSpPr>
          <p:nvPr/>
        </p:nvCxnSpPr>
        <p:spPr>
          <a:xfrm flipV="1">
            <a:off x="8407632" y="3816132"/>
            <a:ext cx="1170265" cy="1152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BF30BD1-11D1-4C40-A398-8F85CF1B394A}"/>
              </a:ext>
            </a:extLst>
          </p:cNvPr>
          <p:cNvCxnSpPr>
            <a:stCxn id="67" idx="0"/>
            <a:endCxn id="84" idx="2"/>
          </p:cNvCxnSpPr>
          <p:nvPr/>
        </p:nvCxnSpPr>
        <p:spPr>
          <a:xfrm flipV="1">
            <a:off x="8407632" y="3816132"/>
            <a:ext cx="2480345" cy="1152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E3D1D2A-2422-45DA-B8A4-DEE43314A265}"/>
              </a:ext>
            </a:extLst>
          </p:cNvPr>
          <p:cNvCxnSpPr>
            <a:stCxn id="82" idx="0"/>
            <a:endCxn id="69" idx="2"/>
          </p:cNvCxnSpPr>
          <p:nvPr/>
        </p:nvCxnSpPr>
        <p:spPr>
          <a:xfrm flipV="1">
            <a:off x="8267817" y="2909506"/>
            <a:ext cx="0" cy="387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9B65264-E459-4CFF-9590-0A5FA1DD9459}"/>
              </a:ext>
            </a:extLst>
          </p:cNvPr>
          <p:cNvCxnSpPr>
            <a:stCxn id="83" idx="0"/>
            <a:endCxn id="70" idx="2"/>
          </p:cNvCxnSpPr>
          <p:nvPr/>
        </p:nvCxnSpPr>
        <p:spPr>
          <a:xfrm flipV="1">
            <a:off x="9577897" y="2916499"/>
            <a:ext cx="0" cy="387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5BDC557-B940-4806-8748-1C9582B89E71}"/>
              </a:ext>
            </a:extLst>
          </p:cNvPr>
          <p:cNvCxnSpPr>
            <a:stCxn id="84" idx="0"/>
            <a:endCxn id="71" idx="2"/>
          </p:cNvCxnSpPr>
          <p:nvPr/>
        </p:nvCxnSpPr>
        <p:spPr>
          <a:xfrm flipV="1">
            <a:off x="10887977" y="2916499"/>
            <a:ext cx="0" cy="387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>
            <a:extLst>
              <a:ext uri="{FF2B5EF4-FFF2-40B4-BE49-F238E27FC236}">
                <a16:creationId xmlns:a16="http://schemas.microsoft.com/office/drawing/2014/main" id="{EDEB2352-5399-4608-86DC-513710A155B5}"/>
              </a:ext>
            </a:extLst>
          </p:cNvPr>
          <p:cNvSpPr txBox="1">
            <a:spLocks/>
          </p:cNvSpPr>
          <p:nvPr/>
        </p:nvSpPr>
        <p:spPr>
          <a:xfrm>
            <a:off x="1748610" y="6282643"/>
            <a:ext cx="8733803" cy="4315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Inception </a:t>
            </a:r>
            <a:r>
              <a:rPr lang="en-US" altLang="ko-KR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Resnet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Stem + Inception(A,B,C) + Reduction(A,B)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1277004" y="6331023"/>
            <a:ext cx="313185" cy="337795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Stem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9731" y="581818"/>
            <a:ext cx="538419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Stem : Basic Convolution network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09344" y="881997"/>
            <a:ext cx="9695056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use Stem? : In early Layer, Inception layer doesn’t have good affect.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4302" y="3295002"/>
            <a:ext cx="647401" cy="14504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Input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2" idx="3"/>
            <a:endCxn id="18" idx="1"/>
          </p:cNvCxnSpPr>
          <p:nvPr/>
        </p:nvCxnSpPr>
        <p:spPr>
          <a:xfrm>
            <a:off x="961703" y="4020216"/>
            <a:ext cx="2374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41894" y="4661802"/>
            <a:ext cx="1010008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(299*299*3)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99200" y="3295002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3*3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>
            <a:off x="1846601" y="4020216"/>
            <a:ext cx="2670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099864" y="3295002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3*3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3"/>
            <a:endCxn id="22" idx="1"/>
          </p:cNvCxnSpPr>
          <p:nvPr/>
        </p:nvCxnSpPr>
        <p:spPr>
          <a:xfrm>
            <a:off x="2747265" y="4020216"/>
            <a:ext cx="2532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00528" y="3295002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3*3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7312" y="2079909"/>
            <a:ext cx="647401" cy="1450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3*3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pool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38237" y="4472160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3*3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22" idx="3"/>
            <a:endCxn id="24" idx="1"/>
          </p:cNvCxnSpPr>
          <p:nvPr/>
        </p:nvCxnSpPr>
        <p:spPr>
          <a:xfrm flipV="1">
            <a:off x="3647929" y="2805123"/>
            <a:ext cx="379383" cy="1215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6" idx="1"/>
          </p:cNvCxnSpPr>
          <p:nvPr/>
        </p:nvCxnSpPr>
        <p:spPr>
          <a:xfrm>
            <a:off x="3647929" y="4020216"/>
            <a:ext cx="390308" cy="1177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033490" y="3295002"/>
            <a:ext cx="368470" cy="14504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24" idx="3"/>
            <a:endCxn id="38" idx="1"/>
          </p:cNvCxnSpPr>
          <p:nvPr/>
        </p:nvCxnSpPr>
        <p:spPr>
          <a:xfrm>
            <a:off x="4674713" y="2805123"/>
            <a:ext cx="358777" cy="1215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6" idx="3"/>
            <a:endCxn id="38" idx="1"/>
          </p:cNvCxnSpPr>
          <p:nvPr/>
        </p:nvCxnSpPr>
        <p:spPr>
          <a:xfrm flipV="1">
            <a:off x="4685638" y="4020216"/>
            <a:ext cx="347852" cy="1177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697673" y="4477414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1*1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25022" y="4472159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7*1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71409" y="4477414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1*7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509917" y="4477414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3*3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574278" y="3295001"/>
            <a:ext cx="368470" cy="14504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396106" y="2085163"/>
            <a:ext cx="647401" cy="1450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pool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07031" y="4477414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3*3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496865" y="3295002"/>
            <a:ext cx="368470" cy="14504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72907" y="2074652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1*1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00256" y="2069397"/>
            <a:ext cx="647401" cy="14504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3*3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Conv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38" idx="3"/>
            <a:endCxn id="56" idx="1"/>
          </p:cNvCxnSpPr>
          <p:nvPr/>
        </p:nvCxnSpPr>
        <p:spPr>
          <a:xfrm flipV="1">
            <a:off x="5401960" y="2799866"/>
            <a:ext cx="670947" cy="1220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8" idx="3"/>
            <a:endCxn id="47" idx="1"/>
          </p:cNvCxnSpPr>
          <p:nvPr/>
        </p:nvCxnSpPr>
        <p:spPr>
          <a:xfrm>
            <a:off x="5401960" y="4020216"/>
            <a:ext cx="295713" cy="1182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6" idx="3"/>
            <a:endCxn id="57" idx="1"/>
          </p:cNvCxnSpPr>
          <p:nvPr/>
        </p:nvCxnSpPr>
        <p:spPr>
          <a:xfrm flipV="1">
            <a:off x="6720308" y="2794611"/>
            <a:ext cx="279948" cy="5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7" idx="3"/>
            <a:endCxn id="51" idx="1"/>
          </p:cNvCxnSpPr>
          <p:nvPr/>
        </p:nvCxnSpPr>
        <p:spPr>
          <a:xfrm>
            <a:off x="7647657" y="2794611"/>
            <a:ext cx="1926621" cy="1225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7" idx="3"/>
            <a:endCxn id="48" idx="1"/>
          </p:cNvCxnSpPr>
          <p:nvPr/>
        </p:nvCxnSpPr>
        <p:spPr>
          <a:xfrm flipV="1">
            <a:off x="6345074" y="5197373"/>
            <a:ext cx="279948" cy="5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8" idx="3"/>
            <a:endCxn id="49" idx="1"/>
          </p:cNvCxnSpPr>
          <p:nvPr/>
        </p:nvCxnSpPr>
        <p:spPr>
          <a:xfrm>
            <a:off x="7272423" y="5197373"/>
            <a:ext cx="298986" cy="5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9" idx="3"/>
            <a:endCxn id="50" idx="1"/>
          </p:cNvCxnSpPr>
          <p:nvPr/>
        </p:nvCxnSpPr>
        <p:spPr>
          <a:xfrm>
            <a:off x="8218810" y="5202628"/>
            <a:ext cx="2911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0" idx="3"/>
            <a:endCxn id="51" idx="1"/>
          </p:cNvCxnSpPr>
          <p:nvPr/>
        </p:nvCxnSpPr>
        <p:spPr>
          <a:xfrm flipV="1">
            <a:off x="9157318" y="4020215"/>
            <a:ext cx="416960" cy="1182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1" idx="3"/>
            <a:endCxn id="52" idx="1"/>
          </p:cNvCxnSpPr>
          <p:nvPr/>
        </p:nvCxnSpPr>
        <p:spPr>
          <a:xfrm flipV="1">
            <a:off x="9942748" y="2810377"/>
            <a:ext cx="453358" cy="1209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1" idx="3"/>
            <a:endCxn id="54" idx="1"/>
          </p:cNvCxnSpPr>
          <p:nvPr/>
        </p:nvCxnSpPr>
        <p:spPr>
          <a:xfrm>
            <a:off x="9942748" y="4020215"/>
            <a:ext cx="464283" cy="1182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2" idx="3"/>
            <a:endCxn id="55" idx="1"/>
          </p:cNvCxnSpPr>
          <p:nvPr/>
        </p:nvCxnSpPr>
        <p:spPr>
          <a:xfrm>
            <a:off x="11043507" y="2810377"/>
            <a:ext cx="453358" cy="1209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54" idx="3"/>
            <a:endCxn id="55" idx="1"/>
          </p:cNvCxnSpPr>
          <p:nvPr/>
        </p:nvCxnSpPr>
        <p:spPr>
          <a:xfrm flipV="1">
            <a:off x="11054432" y="4020216"/>
            <a:ext cx="442433" cy="1182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87886" y="4667438"/>
            <a:ext cx="1064680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(149*149*32)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9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929444" y="4661801"/>
            <a:ext cx="1064680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(147*147*32)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0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2841630" y="4661802"/>
            <a:ext cx="1064680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(147*147*64)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1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4833800" y="2740887"/>
            <a:ext cx="1064680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(73*73*160)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045851" y="2805122"/>
            <a:ext cx="1064680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(71*71*192)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1158568" y="2740886"/>
            <a:ext cx="1064680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(35*35*384)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5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Stem Codes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9731" y="581818"/>
            <a:ext cx="538419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Stem : Basic Convolution network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09344" y="881997"/>
            <a:ext cx="9695056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use Stem? : In early Layer, Inception architecture doesn’t have good affect.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1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Inception-A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641E2A-78DC-4E67-9681-2B892EBC3DC5}"/>
              </a:ext>
            </a:extLst>
          </p:cNvPr>
          <p:cNvSpPr/>
          <p:nvPr/>
        </p:nvSpPr>
        <p:spPr>
          <a:xfrm>
            <a:off x="6028382" y="3999937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(32)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7846999" y="2985026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(64)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6028382" y="5018284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(32)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1899227" y="661609"/>
            <a:ext cx="1498138" cy="36511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ReLU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645D3B-BCCC-4D26-AF57-AD239F60A6E5}"/>
              </a:ext>
            </a:extLst>
          </p:cNvPr>
          <p:cNvSpPr/>
          <p:nvPr/>
        </p:nvSpPr>
        <p:spPr>
          <a:xfrm>
            <a:off x="6028382" y="2316285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(384 Linear)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04FC47-6D68-434B-A90A-9D37D9EDEA63}"/>
              </a:ext>
            </a:extLst>
          </p:cNvPr>
          <p:cNvSpPr/>
          <p:nvPr/>
        </p:nvSpPr>
        <p:spPr>
          <a:xfrm>
            <a:off x="3967594" y="3376912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(32)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7846999" y="5021720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(32)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1899227" y="6395875"/>
            <a:ext cx="1498138" cy="33433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ReLU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7846999" y="4003373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(48)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333296" y="1231557"/>
            <a:ext cx="630000" cy="6306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덧셈 기호 61"/>
          <p:cNvSpPr/>
          <p:nvPr/>
        </p:nvSpPr>
        <p:spPr>
          <a:xfrm>
            <a:off x="2540296" y="1438867"/>
            <a:ext cx="216000" cy="216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1" idx="0"/>
            <a:endCxn id="14" idx="2"/>
          </p:cNvCxnSpPr>
          <p:nvPr/>
        </p:nvCxnSpPr>
        <p:spPr>
          <a:xfrm flipV="1">
            <a:off x="2648296" y="1026728"/>
            <a:ext cx="0" cy="204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2" idx="0"/>
            <a:endCxn id="61" idx="4"/>
          </p:cNvCxnSpPr>
          <p:nvPr/>
        </p:nvCxnSpPr>
        <p:spPr>
          <a:xfrm flipV="1">
            <a:off x="2648296" y="1862178"/>
            <a:ext cx="0" cy="4533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6" idx="0"/>
            <a:endCxn id="61" idx="4"/>
          </p:cNvCxnSpPr>
          <p:nvPr/>
        </p:nvCxnSpPr>
        <p:spPr>
          <a:xfrm flipH="1" flipV="1">
            <a:off x="2648296" y="1862178"/>
            <a:ext cx="4129155" cy="45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7" idx="0"/>
            <a:endCxn id="16" idx="2"/>
          </p:cNvCxnSpPr>
          <p:nvPr/>
        </p:nvCxnSpPr>
        <p:spPr>
          <a:xfrm flipV="1">
            <a:off x="4716663" y="2988958"/>
            <a:ext cx="2060788" cy="387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1" idx="0"/>
            <a:endCxn id="16" idx="2"/>
          </p:cNvCxnSpPr>
          <p:nvPr/>
        </p:nvCxnSpPr>
        <p:spPr>
          <a:xfrm flipH="1">
            <a:off x="6777451" y="2985026"/>
            <a:ext cx="1818617" cy="3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2" idx="0"/>
            <a:endCxn id="17" idx="2"/>
          </p:cNvCxnSpPr>
          <p:nvPr/>
        </p:nvCxnSpPr>
        <p:spPr>
          <a:xfrm flipV="1">
            <a:off x="2648296" y="4049585"/>
            <a:ext cx="2068367" cy="2346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52" idx="0"/>
            <a:endCxn id="12" idx="2"/>
          </p:cNvCxnSpPr>
          <p:nvPr/>
        </p:nvCxnSpPr>
        <p:spPr>
          <a:xfrm flipV="1">
            <a:off x="2648296" y="5690957"/>
            <a:ext cx="4129155" cy="70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2" idx="0"/>
            <a:endCxn id="43" idx="2"/>
          </p:cNvCxnSpPr>
          <p:nvPr/>
        </p:nvCxnSpPr>
        <p:spPr>
          <a:xfrm flipV="1">
            <a:off x="2648296" y="5694393"/>
            <a:ext cx="5947772" cy="701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2" idx="0"/>
            <a:endCxn id="10" idx="2"/>
          </p:cNvCxnSpPr>
          <p:nvPr/>
        </p:nvCxnSpPr>
        <p:spPr>
          <a:xfrm flipV="1">
            <a:off x="6777451" y="4672610"/>
            <a:ext cx="0" cy="34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0" idx="0"/>
            <a:endCxn id="16" idx="2"/>
          </p:cNvCxnSpPr>
          <p:nvPr/>
        </p:nvCxnSpPr>
        <p:spPr>
          <a:xfrm flipV="1">
            <a:off x="6777451" y="2988958"/>
            <a:ext cx="0" cy="101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0" idx="0"/>
            <a:endCxn id="11" idx="2"/>
          </p:cNvCxnSpPr>
          <p:nvPr/>
        </p:nvCxnSpPr>
        <p:spPr>
          <a:xfrm flipV="1">
            <a:off x="8596068" y="3657699"/>
            <a:ext cx="0" cy="34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43" idx="0"/>
            <a:endCxn id="60" idx="2"/>
          </p:cNvCxnSpPr>
          <p:nvPr/>
        </p:nvCxnSpPr>
        <p:spPr>
          <a:xfrm flipV="1">
            <a:off x="8596068" y="4676046"/>
            <a:ext cx="0" cy="34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Inception-A Codes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8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Inception-B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7399496" y="3330699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(192)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4765113" y="4261961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(192)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2540296" y="661609"/>
            <a:ext cx="1498138" cy="36511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ReLU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645D3B-BCCC-4D26-AF57-AD239F60A6E5}"/>
              </a:ext>
            </a:extLst>
          </p:cNvPr>
          <p:cNvSpPr/>
          <p:nvPr/>
        </p:nvSpPr>
        <p:spPr>
          <a:xfrm>
            <a:off x="4765113" y="2387375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(1154 Linear)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7399496" y="5193225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(128)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2540296" y="6395875"/>
            <a:ext cx="1498138" cy="33433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ReLU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7399496" y="4261962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1*7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(160)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4365" y="1231557"/>
            <a:ext cx="630000" cy="6306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덧셈 기호 17"/>
          <p:cNvSpPr/>
          <p:nvPr/>
        </p:nvSpPr>
        <p:spPr>
          <a:xfrm>
            <a:off x="3181365" y="1438867"/>
            <a:ext cx="216000" cy="216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0"/>
            <a:endCxn id="11" idx="2"/>
          </p:cNvCxnSpPr>
          <p:nvPr/>
        </p:nvCxnSpPr>
        <p:spPr>
          <a:xfrm flipV="1">
            <a:off x="3289365" y="1026728"/>
            <a:ext cx="0" cy="204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0"/>
            <a:endCxn id="17" idx="4"/>
          </p:cNvCxnSpPr>
          <p:nvPr/>
        </p:nvCxnSpPr>
        <p:spPr>
          <a:xfrm flipV="1">
            <a:off x="3289365" y="1862178"/>
            <a:ext cx="0" cy="4533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0"/>
            <a:endCxn id="17" idx="4"/>
          </p:cNvCxnSpPr>
          <p:nvPr/>
        </p:nvCxnSpPr>
        <p:spPr>
          <a:xfrm flipH="1" flipV="1">
            <a:off x="3289365" y="1862178"/>
            <a:ext cx="2224817" cy="52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0"/>
            <a:endCxn id="12" idx="2"/>
          </p:cNvCxnSpPr>
          <p:nvPr/>
        </p:nvCxnSpPr>
        <p:spPr>
          <a:xfrm flipH="1" flipV="1">
            <a:off x="5514182" y="3060048"/>
            <a:ext cx="2634383" cy="27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0"/>
            <a:endCxn id="10" idx="2"/>
          </p:cNvCxnSpPr>
          <p:nvPr/>
        </p:nvCxnSpPr>
        <p:spPr>
          <a:xfrm flipV="1">
            <a:off x="3289365" y="4934634"/>
            <a:ext cx="2224817" cy="1461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0"/>
            <a:endCxn id="14" idx="2"/>
          </p:cNvCxnSpPr>
          <p:nvPr/>
        </p:nvCxnSpPr>
        <p:spPr>
          <a:xfrm flipV="1">
            <a:off x="3289365" y="5865898"/>
            <a:ext cx="4859200" cy="52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0"/>
            <a:endCxn id="12" idx="2"/>
          </p:cNvCxnSpPr>
          <p:nvPr/>
        </p:nvCxnSpPr>
        <p:spPr>
          <a:xfrm flipV="1">
            <a:off x="5514182" y="3060048"/>
            <a:ext cx="0" cy="120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6" idx="0"/>
            <a:endCxn id="8" idx="2"/>
          </p:cNvCxnSpPr>
          <p:nvPr/>
        </p:nvCxnSpPr>
        <p:spPr>
          <a:xfrm flipV="1">
            <a:off x="8148565" y="4003372"/>
            <a:ext cx="0" cy="2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0"/>
            <a:endCxn id="16" idx="2"/>
          </p:cNvCxnSpPr>
          <p:nvPr/>
        </p:nvCxnSpPr>
        <p:spPr>
          <a:xfrm flipV="1">
            <a:off x="8148565" y="4934635"/>
            <a:ext cx="0" cy="2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1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Inception-B Codes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99731" y="581818"/>
            <a:ext cx="5384194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Stem : Basic Convolution network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353DA5-0B60-4FF9-9F56-7ED817076388}"/>
              </a:ext>
            </a:extLst>
          </p:cNvPr>
          <p:cNvSpPr txBox="1">
            <a:spLocks/>
          </p:cNvSpPr>
          <p:nvPr/>
        </p:nvSpPr>
        <p:spPr>
          <a:xfrm>
            <a:off x="109344" y="881997"/>
            <a:ext cx="9695056" cy="3830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use Stem? : In early Layer, Inception architecture doesn’t have good affect.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25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32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Architecture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en-US" altLang="ko-Kore-KR" sz="2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Inception-C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D1A6D4EF-E877-49D3-B92A-0AFC7A6EA20F}"/>
              </a:ext>
            </a:extLst>
          </p:cNvPr>
          <p:cNvSpPr txBox="1">
            <a:spLocks/>
          </p:cNvSpPr>
          <p:nvPr/>
        </p:nvSpPr>
        <p:spPr>
          <a:xfrm>
            <a:off x="11430001" y="45499"/>
            <a:ext cx="687048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1/10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7399496" y="3330699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4765113" y="4261961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(192)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2540296" y="661609"/>
            <a:ext cx="1498138" cy="36511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ReLU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645D3B-BCCC-4D26-AF57-AD239F60A6E5}"/>
              </a:ext>
            </a:extLst>
          </p:cNvPr>
          <p:cNvSpPr/>
          <p:nvPr/>
        </p:nvSpPr>
        <p:spPr>
          <a:xfrm>
            <a:off x="4765113" y="2387375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(2048 Linear)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E39322-6A4C-4904-A33E-63FADEAADEAD}"/>
              </a:ext>
            </a:extLst>
          </p:cNvPr>
          <p:cNvSpPr/>
          <p:nvPr/>
        </p:nvSpPr>
        <p:spPr>
          <a:xfrm>
            <a:off x="7399496" y="5193225"/>
            <a:ext cx="1498138" cy="672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1*1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(192)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479FCF-5AE5-4C9E-A121-3639D0B1E27F}"/>
              </a:ext>
            </a:extLst>
          </p:cNvPr>
          <p:cNvSpPr/>
          <p:nvPr/>
        </p:nvSpPr>
        <p:spPr>
          <a:xfrm>
            <a:off x="2540296" y="6395875"/>
            <a:ext cx="1498138" cy="33433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ReLU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E815FB-4715-4E4C-8BED-EA8D0F9578EF}"/>
              </a:ext>
            </a:extLst>
          </p:cNvPr>
          <p:cNvSpPr/>
          <p:nvPr/>
        </p:nvSpPr>
        <p:spPr>
          <a:xfrm>
            <a:off x="7399496" y="4261962"/>
            <a:ext cx="1498138" cy="67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1*3 </a:t>
            </a:r>
            <a:r>
              <a:rPr lang="en-US" altLang="ko-KR" dirty="0" err="1" smtClean="0">
                <a:solidFill>
                  <a:schemeClr val="tx1"/>
                </a:solidFill>
              </a:rPr>
              <a:t>Conv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(224)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974365" y="1231557"/>
            <a:ext cx="630000" cy="6306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덧셈 기호 15"/>
          <p:cNvSpPr/>
          <p:nvPr/>
        </p:nvSpPr>
        <p:spPr>
          <a:xfrm>
            <a:off x="3181365" y="1438867"/>
            <a:ext cx="216000" cy="216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0"/>
            <a:endCxn id="10" idx="2"/>
          </p:cNvCxnSpPr>
          <p:nvPr/>
        </p:nvCxnSpPr>
        <p:spPr>
          <a:xfrm flipV="1">
            <a:off x="3289365" y="1026728"/>
            <a:ext cx="0" cy="204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0"/>
            <a:endCxn id="15" idx="4"/>
          </p:cNvCxnSpPr>
          <p:nvPr/>
        </p:nvCxnSpPr>
        <p:spPr>
          <a:xfrm flipV="1">
            <a:off x="3289365" y="1862178"/>
            <a:ext cx="0" cy="4533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0"/>
            <a:endCxn id="15" idx="4"/>
          </p:cNvCxnSpPr>
          <p:nvPr/>
        </p:nvCxnSpPr>
        <p:spPr>
          <a:xfrm flipH="1" flipV="1">
            <a:off x="3289365" y="1862178"/>
            <a:ext cx="2224817" cy="52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0"/>
            <a:endCxn id="11" idx="2"/>
          </p:cNvCxnSpPr>
          <p:nvPr/>
        </p:nvCxnSpPr>
        <p:spPr>
          <a:xfrm flipH="1" flipV="1">
            <a:off x="5514182" y="3060048"/>
            <a:ext cx="2634383" cy="27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0"/>
            <a:endCxn id="8" idx="2"/>
          </p:cNvCxnSpPr>
          <p:nvPr/>
        </p:nvCxnSpPr>
        <p:spPr>
          <a:xfrm flipV="1">
            <a:off x="3289365" y="4934634"/>
            <a:ext cx="2224817" cy="1461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0"/>
            <a:endCxn id="12" idx="2"/>
          </p:cNvCxnSpPr>
          <p:nvPr/>
        </p:nvCxnSpPr>
        <p:spPr>
          <a:xfrm flipV="1">
            <a:off x="3289365" y="5865898"/>
            <a:ext cx="4859200" cy="52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0"/>
            <a:endCxn id="11" idx="2"/>
          </p:cNvCxnSpPr>
          <p:nvPr/>
        </p:nvCxnSpPr>
        <p:spPr>
          <a:xfrm flipV="1">
            <a:off x="5514182" y="3060048"/>
            <a:ext cx="0" cy="120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0"/>
            <a:endCxn id="6" idx="2"/>
          </p:cNvCxnSpPr>
          <p:nvPr/>
        </p:nvCxnSpPr>
        <p:spPr>
          <a:xfrm flipV="1">
            <a:off x="8148565" y="4003372"/>
            <a:ext cx="0" cy="2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0"/>
            <a:endCxn id="14" idx="2"/>
          </p:cNvCxnSpPr>
          <p:nvPr/>
        </p:nvCxnSpPr>
        <p:spPr>
          <a:xfrm flipV="1">
            <a:off x="8148565" y="4934635"/>
            <a:ext cx="0" cy="2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16101</TotalTime>
  <Words>978</Words>
  <Application>Microsoft Office PowerPoint</Application>
  <PresentationFormat>와이드스크린</PresentationFormat>
  <Paragraphs>300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Choi chan ho</cp:lastModifiedBy>
  <cp:revision>434</cp:revision>
  <dcterms:created xsi:type="dcterms:W3CDTF">2020-04-19T10:49:20Z</dcterms:created>
  <dcterms:modified xsi:type="dcterms:W3CDTF">2021-08-02T08:43:42Z</dcterms:modified>
</cp:coreProperties>
</file>