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4" r:id="rId4"/>
    <p:sldId id="275" r:id="rId5"/>
    <p:sldId id="276" r:id="rId6"/>
    <p:sldId id="277" r:id="rId7"/>
    <p:sldId id="284" r:id="rId8"/>
    <p:sldId id="280" r:id="rId9"/>
    <p:sldId id="283" r:id="rId10"/>
    <p:sldId id="26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27" autoAdjust="0"/>
  </p:normalViewPr>
  <p:slideViewPr>
    <p:cSldViewPr snapToGrid="0" snapToObjects="1">
      <p:cViewPr varScale="1">
        <p:scale>
          <a:sx n="109" d="100"/>
          <a:sy n="109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ylo117/Yet-Another-EfficientDetPytorch/blob/c533bc2de65135a6fe1d25ca437765c630943afb/efficientdet/model.py#L55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blog.naver.com/PostView.nhn?blogId=jinyuri303&amp;logNo=221865008339&amp;parentCategoryNo=36&amp;categoryNo=38&amp;viewDate=&amp;isShowPopularPosts=false&amp;from=post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yndy.tistory.com/275" TargetMode="External"/><Relationship Id="rId5" Type="http://schemas.openxmlformats.org/officeDocument/2006/relationships/hyperlink" Target="https://github.com/yeomko22/ssd_defaultbox_generator/blob/master/ssd_defaultbox_generator.ipynb" TargetMode="External"/><Relationship Id="rId4" Type="http://schemas.openxmlformats.org/officeDocument/2006/relationships/hyperlink" Target="https://minimin2.tistory.com/1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870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Feedback of 1Stage_Detector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(Difference between Fully(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Connceted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Convolution) Net,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SSD, 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Logic of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code(FPN &amp; Bi-FPN))</a:t>
            </a:r>
            <a:endParaRPr kumimoji="1" lang="ko-Kore-KR" altLang="en-US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3491"/>
              </p:ext>
            </p:extLst>
          </p:nvPr>
        </p:nvGraphicFramePr>
        <p:xfrm>
          <a:off x="-1" y="807277"/>
          <a:ext cx="12192001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3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14692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 Detector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개념정리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(YOLO-V1,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SSD,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FPN,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(+Net))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Detector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Feedback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개념이해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계산 코드 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SSD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그려주는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각 층에서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FeatureMap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을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어떻게 서로 섞고 사용하는지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(Bi-FPN, FPN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Fully Connected, Convolution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Network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차이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Augmentation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Loss(focal,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CE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자세히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YOLO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SSD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Ensemble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(multi-scale inference)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Fully-Convolution-Network to replace Fully-Connected-Network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93377" y="618743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FB8CFD-625E-43A0-A6AD-29A32E5153AC}"/>
              </a:ext>
            </a:extLst>
          </p:cNvPr>
          <p:cNvSpPr/>
          <p:nvPr/>
        </p:nvSpPr>
        <p:spPr>
          <a:xfrm>
            <a:off x="6461362" y="1964260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CF3CE1A-1894-4339-9298-882DA9AF69CE}"/>
              </a:ext>
            </a:extLst>
          </p:cNvPr>
          <p:cNvSpPr/>
          <p:nvPr/>
        </p:nvSpPr>
        <p:spPr>
          <a:xfrm>
            <a:off x="6466911" y="2308365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A89D5AA-BD4E-478E-8617-8A9EAB4995B1}"/>
              </a:ext>
            </a:extLst>
          </p:cNvPr>
          <p:cNvSpPr/>
          <p:nvPr/>
        </p:nvSpPr>
        <p:spPr>
          <a:xfrm>
            <a:off x="6466911" y="3198621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43189B-27DA-42BA-B072-2773FF325647}"/>
              </a:ext>
            </a:extLst>
          </p:cNvPr>
          <p:cNvSpPr/>
          <p:nvPr/>
        </p:nvSpPr>
        <p:spPr>
          <a:xfrm>
            <a:off x="6458588" y="351877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47B525-54F4-4FF3-A29E-6D82EABD617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6695362" y="2081260"/>
            <a:ext cx="697459" cy="9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135F5D9-BC34-47B0-BF96-4073D0B8E1BD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6700911" y="2425365"/>
            <a:ext cx="691910" cy="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40DA5C-1360-4F70-B683-279B8FB7F69B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6700911" y="3313752"/>
            <a:ext cx="691910" cy="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CBF8B65-3040-48DC-836B-391D5499098D}"/>
              </a:ext>
            </a:extLst>
          </p:cNvPr>
          <p:cNvSpPr/>
          <p:nvPr/>
        </p:nvSpPr>
        <p:spPr>
          <a:xfrm>
            <a:off x="7392821" y="197423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DC9A275-4270-493D-800B-3B6B3386596E}"/>
              </a:ext>
            </a:extLst>
          </p:cNvPr>
          <p:cNvSpPr/>
          <p:nvPr/>
        </p:nvSpPr>
        <p:spPr>
          <a:xfrm>
            <a:off x="7392821" y="2311448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5DC8B1B-3D31-4E34-9C79-2EE99C2D453A}"/>
              </a:ext>
            </a:extLst>
          </p:cNvPr>
          <p:cNvSpPr/>
          <p:nvPr/>
        </p:nvSpPr>
        <p:spPr>
          <a:xfrm>
            <a:off x="7392821" y="319675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6E56BD-86AE-40A6-B409-D26315C85A96}"/>
              </a:ext>
            </a:extLst>
          </p:cNvPr>
          <p:cNvSpPr/>
          <p:nvPr/>
        </p:nvSpPr>
        <p:spPr>
          <a:xfrm>
            <a:off x="7392821" y="3520649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3E96EF-1A91-4BBF-A934-4C0BC6185EC9}"/>
              </a:ext>
            </a:extLst>
          </p:cNvPr>
          <p:cNvCxnSpPr>
            <a:cxnSpLocks/>
          </p:cNvCxnSpPr>
          <p:nvPr/>
        </p:nvCxnSpPr>
        <p:spPr>
          <a:xfrm flipV="1">
            <a:off x="6695362" y="3637649"/>
            <a:ext cx="697459" cy="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E41878-0018-4DE2-953F-475518EE3A79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>
            <a:off x="6695362" y="2081260"/>
            <a:ext cx="697459" cy="34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4711509-AA31-41D1-AE5A-672AD9382876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700911" y="2091237"/>
            <a:ext cx="691910" cy="34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104F62C-2011-48A6-BBED-2CE6EDB082C1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6695362" y="2081260"/>
            <a:ext cx="697459" cy="123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81251BC-F8E0-4959-8F2F-55E6759155BD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6695362" y="2081260"/>
            <a:ext cx="697459" cy="155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8E355E-5AFF-49B6-83AC-A2AC613C520A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17560" y="2446527"/>
            <a:ext cx="675261" cy="8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6A38DBD-3A8F-46EC-96EC-B260B8D4B7AD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>
            <a:off x="6700911" y="3315621"/>
            <a:ext cx="691910" cy="32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C96F22D-CDCF-45AA-8986-C4020E43B161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6700911" y="2428448"/>
            <a:ext cx="691910" cy="88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3358D5-6500-4966-A1C8-F266CF75E1B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6700911" y="2091237"/>
            <a:ext cx="691910" cy="122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2EA6CE-584D-4DEB-B40B-743FAFF506FF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6692588" y="3313752"/>
            <a:ext cx="700233" cy="32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2A7103E-F755-4897-9E54-CA07DF56D39E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6692588" y="2428448"/>
            <a:ext cx="700233" cy="12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8964DE8-7294-477A-A04F-F7FDCDCFEB5D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6692588" y="2091237"/>
            <a:ext cx="700233" cy="1544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70FF9F-5332-49E5-A472-46CBEF7A5806}"/>
              </a:ext>
            </a:extLst>
          </p:cNvPr>
          <p:cNvCxnSpPr>
            <a:cxnSpLocks/>
            <a:stCxn id="72" idx="6"/>
            <a:endCxn id="104" idx="1"/>
          </p:cNvCxnSpPr>
          <p:nvPr/>
        </p:nvCxnSpPr>
        <p:spPr>
          <a:xfrm>
            <a:off x="7626821" y="2091237"/>
            <a:ext cx="384701" cy="76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7B10DF7-82DA-4A16-8BC1-C9D9BDBF6B21}"/>
              </a:ext>
            </a:extLst>
          </p:cNvPr>
          <p:cNvCxnSpPr>
            <a:cxnSpLocks/>
            <a:stCxn id="73" idx="6"/>
            <a:endCxn id="104" idx="1"/>
          </p:cNvCxnSpPr>
          <p:nvPr/>
        </p:nvCxnSpPr>
        <p:spPr>
          <a:xfrm>
            <a:off x="7626821" y="2428448"/>
            <a:ext cx="384701" cy="42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D14A47E-EC89-465C-9E5D-CBAE19DB6B7F}"/>
              </a:ext>
            </a:extLst>
          </p:cNvPr>
          <p:cNvCxnSpPr>
            <a:cxnSpLocks/>
            <a:stCxn id="74" idx="6"/>
            <a:endCxn id="104" idx="1"/>
          </p:cNvCxnSpPr>
          <p:nvPr/>
        </p:nvCxnSpPr>
        <p:spPr>
          <a:xfrm flipV="1">
            <a:off x="7626821" y="2853572"/>
            <a:ext cx="384701" cy="46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2E3ACFD-5EAB-4F57-BC8F-5857A85C9F1A}"/>
              </a:ext>
            </a:extLst>
          </p:cNvPr>
          <p:cNvCxnSpPr>
            <a:cxnSpLocks/>
            <a:stCxn id="75" idx="6"/>
            <a:endCxn id="104" idx="1"/>
          </p:cNvCxnSpPr>
          <p:nvPr/>
        </p:nvCxnSpPr>
        <p:spPr>
          <a:xfrm flipV="1">
            <a:off x="7626821" y="2853572"/>
            <a:ext cx="384701" cy="78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7392821" y="2731083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D054317-F57F-4730-B8AA-068D8B4825DF}"/>
              </a:ext>
            </a:extLst>
          </p:cNvPr>
          <p:cNvCxnSpPr>
            <a:cxnSpLocks/>
            <a:stCxn id="64" idx="6"/>
            <a:endCxn id="96" idx="2"/>
          </p:cNvCxnSpPr>
          <p:nvPr/>
        </p:nvCxnSpPr>
        <p:spPr>
          <a:xfrm>
            <a:off x="6695362" y="2081260"/>
            <a:ext cx="697459" cy="76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0293502-D910-42A7-806A-EDFF214B169B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>
            <a:off x="6700911" y="2425365"/>
            <a:ext cx="691910" cy="42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20A9AAB-EB30-4BC3-AF11-81C56CADADB6}"/>
              </a:ext>
            </a:extLst>
          </p:cNvPr>
          <p:cNvCxnSpPr>
            <a:cxnSpLocks/>
            <a:stCxn id="67" idx="6"/>
            <a:endCxn id="96" idx="2"/>
          </p:cNvCxnSpPr>
          <p:nvPr/>
        </p:nvCxnSpPr>
        <p:spPr>
          <a:xfrm flipV="1">
            <a:off x="6700911" y="2848083"/>
            <a:ext cx="691910" cy="46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EB17EC-782F-49A4-BAE2-68E9D46C9B94}"/>
              </a:ext>
            </a:extLst>
          </p:cNvPr>
          <p:cNvCxnSpPr>
            <a:cxnSpLocks/>
            <a:stCxn id="68" idx="6"/>
            <a:endCxn id="96" idx="2"/>
          </p:cNvCxnSpPr>
          <p:nvPr/>
        </p:nvCxnSpPr>
        <p:spPr>
          <a:xfrm flipV="1">
            <a:off x="6692588" y="2848083"/>
            <a:ext cx="700233" cy="78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4AC59E7-FBD4-4AA5-A263-E77FACFBC8EA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>
            <a:off x="7626821" y="2848083"/>
            <a:ext cx="384701" cy="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D64434-4160-4E8A-B978-6737AFCC950A}"/>
              </a:ext>
            </a:extLst>
          </p:cNvPr>
          <p:cNvSpPr/>
          <p:nvPr/>
        </p:nvSpPr>
        <p:spPr>
          <a:xfrm>
            <a:off x="8011522" y="2640040"/>
            <a:ext cx="895370" cy="427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4573514-3E5C-4CE9-A5AF-5B859C6ACAD2}"/>
              </a:ext>
            </a:extLst>
          </p:cNvPr>
          <p:cNvSpPr/>
          <p:nvPr/>
        </p:nvSpPr>
        <p:spPr>
          <a:xfrm>
            <a:off x="2086175" y="2218580"/>
            <a:ext cx="921411" cy="1458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1270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A5D7CA8-B0D1-4352-810D-D984569D1864}"/>
              </a:ext>
            </a:extLst>
          </p:cNvPr>
          <p:cNvSpPr/>
          <p:nvPr/>
        </p:nvSpPr>
        <p:spPr>
          <a:xfrm>
            <a:off x="3016953" y="2525704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40899B-94F8-4059-8AF9-491B0BF903B9}"/>
              </a:ext>
            </a:extLst>
          </p:cNvPr>
          <p:cNvSpPr/>
          <p:nvPr/>
        </p:nvSpPr>
        <p:spPr>
          <a:xfrm>
            <a:off x="3416954" y="2533047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713C254-7F4E-48CA-AD47-69F88B1B41CE}"/>
              </a:ext>
            </a:extLst>
          </p:cNvPr>
          <p:cNvSpPr/>
          <p:nvPr/>
        </p:nvSpPr>
        <p:spPr>
          <a:xfrm>
            <a:off x="3811066" y="2550255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2257D9-42F5-4194-ACD8-6B052F23C042}"/>
              </a:ext>
            </a:extLst>
          </p:cNvPr>
          <p:cNvSpPr/>
          <p:nvPr/>
        </p:nvSpPr>
        <p:spPr>
          <a:xfrm>
            <a:off x="4550736" y="2761418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9F76EF-2853-4062-9135-D138ED580FC3}"/>
              </a:ext>
            </a:extLst>
          </p:cNvPr>
          <p:cNvSpPr/>
          <p:nvPr/>
        </p:nvSpPr>
        <p:spPr>
          <a:xfrm>
            <a:off x="5014033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AC4A74D-698F-4D72-901D-345D5EA527D0}"/>
              </a:ext>
            </a:extLst>
          </p:cNvPr>
          <p:cNvSpPr/>
          <p:nvPr/>
        </p:nvSpPr>
        <p:spPr>
          <a:xfrm>
            <a:off x="5475121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6466911" y="273714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16" idx="6"/>
            <a:endCxn id="72" idx="2"/>
          </p:cNvCxnSpPr>
          <p:nvPr/>
        </p:nvCxnSpPr>
        <p:spPr>
          <a:xfrm flipV="1">
            <a:off x="6700911" y="2091237"/>
            <a:ext cx="691910" cy="76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6" idx="6"/>
            <a:endCxn id="73" idx="2"/>
          </p:cNvCxnSpPr>
          <p:nvPr/>
        </p:nvCxnSpPr>
        <p:spPr>
          <a:xfrm flipV="1">
            <a:off x="6700911" y="2428448"/>
            <a:ext cx="691910" cy="42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6" idx="6"/>
            <a:endCxn id="96" idx="2"/>
          </p:cNvCxnSpPr>
          <p:nvPr/>
        </p:nvCxnSpPr>
        <p:spPr>
          <a:xfrm flipV="1">
            <a:off x="6700911" y="2848083"/>
            <a:ext cx="691910" cy="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6" idx="6"/>
            <a:endCxn id="74" idx="2"/>
          </p:cNvCxnSpPr>
          <p:nvPr/>
        </p:nvCxnSpPr>
        <p:spPr>
          <a:xfrm>
            <a:off x="6700911" y="2854147"/>
            <a:ext cx="691910" cy="45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6" idx="6"/>
            <a:endCxn id="75" idx="2"/>
          </p:cNvCxnSpPr>
          <p:nvPr/>
        </p:nvCxnSpPr>
        <p:spPr>
          <a:xfrm>
            <a:off x="6700911" y="2854147"/>
            <a:ext cx="691910" cy="78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410967" y="2995760"/>
            <a:ext cx="1165782" cy="467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1050" name="직사각형 1049"/>
          <p:cNvSpPr/>
          <p:nvPr/>
        </p:nvSpPr>
        <p:spPr>
          <a:xfrm>
            <a:off x="9858389" y="2248455"/>
            <a:ext cx="1981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aespa_Giselle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aespa_Karina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aespa_Winter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aespa_NingNing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51" name="Picture 6" descr="aespa on Twitter: &amp;quot;안녕하세요 카리나입니다~~ 오랜만에 음중이에요🌝 하루빨리 상황이 좋아져서 모두 불안에 떨지 않는  하루하루가 됐으면 좋겠어요 저희도 항상 조심 또 조심! 여러분도 많이 지치겠지만 같이 힘내요😍 #aespa #æspa #에스파 # KARINA #카리나 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" y="1836951"/>
            <a:ext cx="2401895" cy="26924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sp3d extrusionH="1524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59207" y="1702045"/>
            <a:ext cx="2483549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encodded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2" name="직사각형 1051"/>
          <p:cNvSpPr/>
          <p:nvPr/>
        </p:nvSpPr>
        <p:spPr>
          <a:xfrm>
            <a:off x="9438922" y="2247882"/>
            <a:ext cx="319109" cy="12154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화살표 연결선 1053"/>
          <p:cNvCxnSpPr>
            <a:endCxn id="64" idx="2"/>
          </p:cNvCxnSpPr>
          <p:nvPr/>
        </p:nvCxnSpPr>
        <p:spPr>
          <a:xfrm flipV="1">
            <a:off x="5681130" y="2081260"/>
            <a:ext cx="780232" cy="838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65" idx="2"/>
          </p:cNvCxnSpPr>
          <p:nvPr/>
        </p:nvCxnSpPr>
        <p:spPr>
          <a:xfrm flipV="1">
            <a:off x="5681130" y="2425365"/>
            <a:ext cx="785781" cy="4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16" idx="2"/>
          </p:cNvCxnSpPr>
          <p:nvPr/>
        </p:nvCxnSpPr>
        <p:spPr>
          <a:xfrm flipV="1">
            <a:off x="5681130" y="2854147"/>
            <a:ext cx="785781" cy="6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67" idx="2"/>
          </p:cNvCxnSpPr>
          <p:nvPr/>
        </p:nvCxnSpPr>
        <p:spPr>
          <a:xfrm>
            <a:off x="5681130" y="2920083"/>
            <a:ext cx="785781" cy="39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5681130" y="2920083"/>
            <a:ext cx="777458" cy="71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519794" y="2944960"/>
            <a:ext cx="695325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536706" y="2954485"/>
            <a:ext cx="445079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4143331" y="2953211"/>
            <a:ext cx="242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04" idx="3"/>
            <a:endCxn id="1052" idx="1"/>
          </p:cNvCxnSpPr>
          <p:nvPr/>
        </p:nvCxnSpPr>
        <p:spPr>
          <a:xfrm>
            <a:off x="8906892" y="2853572"/>
            <a:ext cx="532030" cy="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76573" y="5028241"/>
            <a:ext cx="8934247" cy="1332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of Fully-Connected-Layer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only can accept the fixed size of Tensor</a:t>
            </a: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After input goes through FCN, the Spatial feature disappears.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67048" y="5255601"/>
            <a:ext cx="7241521" cy="1181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7941186" y="5703276"/>
            <a:ext cx="322853" cy="2286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341873" y="5464186"/>
            <a:ext cx="3574182" cy="649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use FCN, you have to fix the size with Pooling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So, we use Fully-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Convolusion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-Net</a:t>
            </a:r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1421" y="2866185"/>
            <a:ext cx="89603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=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443152" y="3040222"/>
            <a:ext cx="3595572" cy="2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455852" y="2723506"/>
            <a:ext cx="2337338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Intersection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18727" y="3069386"/>
            <a:ext cx="135015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Union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55551" y="1416734"/>
            <a:ext cx="2726100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Intersection of Union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752" y="2918578"/>
            <a:ext cx="486780" cy="319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0"/>
          </p:cNvCxnSpPr>
          <p:nvPr/>
        </p:nvCxnSpPr>
        <p:spPr>
          <a:xfrm flipV="1">
            <a:off x="914142" y="1733450"/>
            <a:ext cx="794" cy="1185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9333" y="1733450"/>
            <a:ext cx="2399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55443" y="5306185"/>
            <a:ext cx="3723675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41731" y="5771094"/>
            <a:ext cx="367919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27268" y="5299371"/>
            <a:ext cx="238033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</p:txBody>
      </p:sp>
      <p:sp>
        <p:nvSpPr>
          <p:cNvPr id="2056" name="모서리가 둥근 직사각형 2055"/>
          <p:cNvSpPr/>
          <p:nvPr/>
        </p:nvSpPr>
        <p:spPr>
          <a:xfrm>
            <a:off x="1167057" y="5172075"/>
            <a:ext cx="918918" cy="4440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67057" y="5643606"/>
            <a:ext cx="918918" cy="4440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자유형 2056"/>
          <p:cNvSpPr/>
          <p:nvPr/>
        </p:nvSpPr>
        <p:spPr>
          <a:xfrm>
            <a:off x="1612900" y="3962400"/>
            <a:ext cx="1854200" cy="1206500"/>
          </a:xfrm>
          <a:custGeom>
            <a:avLst/>
            <a:gdLst>
              <a:gd name="connsiteX0" fmla="*/ 0 w 1854200"/>
              <a:gd name="connsiteY0" fmla="*/ 1206500 h 1206500"/>
              <a:gd name="connsiteX1" fmla="*/ 558800 w 1854200"/>
              <a:gd name="connsiteY1" fmla="*/ 469900 h 1206500"/>
              <a:gd name="connsiteX2" fmla="*/ 1854200 w 18542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200" h="1206500">
                <a:moveTo>
                  <a:pt x="0" y="1206500"/>
                </a:moveTo>
                <a:cubicBezTo>
                  <a:pt x="124883" y="938741"/>
                  <a:pt x="249767" y="670983"/>
                  <a:pt x="558800" y="469900"/>
                </a:cubicBezTo>
                <a:cubicBezTo>
                  <a:pt x="867833" y="268817"/>
                  <a:pt x="1361016" y="134408"/>
                  <a:pt x="1854200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자유형 2059"/>
          <p:cNvSpPr/>
          <p:nvPr/>
        </p:nvSpPr>
        <p:spPr>
          <a:xfrm>
            <a:off x="1608016" y="3683000"/>
            <a:ext cx="3581988" cy="2832798"/>
          </a:xfrm>
          <a:custGeom>
            <a:avLst/>
            <a:gdLst>
              <a:gd name="connsiteX0" fmla="*/ 0 w 3581988"/>
              <a:gd name="connsiteY0" fmla="*/ 2400300 h 2832798"/>
              <a:gd name="connsiteX1" fmla="*/ 1765300 w 3581988"/>
              <a:gd name="connsiteY1" fmla="*/ 2832100 h 2832798"/>
              <a:gd name="connsiteX2" fmla="*/ 3467100 w 3581988"/>
              <a:gd name="connsiteY2" fmla="*/ 2311400 h 2832798"/>
              <a:gd name="connsiteX3" fmla="*/ 3289300 w 3581988"/>
              <a:gd name="connsiteY3" fmla="*/ 0 h 283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988" h="2832798">
                <a:moveTo>
                  <a:pt x="0" y="2400300"/>
                </a:moveTo>
                <a:cubicBezTo>
                  <a:pt x="593725" y="2623608"/>
                  <a:pt x="1187450" y="2846917"/>
                  <a:pt x="1765300" y="2832100"/>
                </a:cubicBezTo>
                <a:cubicBezTo>
                  <a:pt x="2343150" y="2817283"/>
                  <a:pt x="3213100" y="2783417"/>
                  <a:pt x="3467100" y="2311400"/>
                </a:cubicBezTo>
                <a:cubicBezTo>
                  <a:pt x="3721100" y="1839383"/>
                  <a:pt x="3505200" y="919691"/>
                  <a:pt x="3289300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그림 2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37" y="1089204"/>
            <a:ext cx="6078522" cy="5302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12" y="3444428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90" y="31763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8" name="자유형 17"/>
          <p:cNvSpPr/>
          <p:nvPr/>
        </p:nvSpPr>
        <p:spPr>
          <a:xfrm>
            <a:off x="3468802" y="3172573"/>
            <a:ext cx="1414463" cy="1347787"/>
          </a:xfrm>
          <a:custGeom>
            <a:avLst/>
            <a:gdLst>
              <a:gd name="connsiteX0" fmla="*/ 319088 w 1414463"/>
              <a:gd name="connsiteY0" fmla="*/ 261937 h 1347787"/>
              <a:gd name="connsiteX1" fmla="*/ 319088 w 1414463"/>
              <a:gd name="connsiteY1" fmla="*/ 261937 h 1347787"/>
              <a:gd name="connsiteX2" fmla="*/ 323850 w 1414463"/>
              <a:gd name="connsiteY2" fmla="*/ 95250 h 1347787"/>
              <a:gd name="connsiteX3" fmla="*/ 328613 w 1414463"/>
              <a:gd name="connsiteY3" fmla="*/ 71437 h 1347787"/>
              <a:gd name="connsiteX4" fmla="*/ 323850 w 1414463"/>
              <a:gd name="connsiteY4" fmla="*/ 4762 h 1347787"/>
              <a:gd name="connsiteX5" fmla="*/ 1409700 w 1414463"/>
              <a:gd name="connsiteY5" fmla="*/ 0 h 1347787"/>
              <a:gd name="connsiteX6" fmla="*/ 1414463 w 1414463"/>
              <a:gd name="connsiteY6" fmla="*/ 1085850 h 1347787"/>
              <a:gd name="connsiteX7" fmla="*/ 1090613 w 1414463"/>
              <a:gd name="connsiteY7" fmla="*/ 1081087 h 1347787"/>
              <a:gd name="connsiteX8" fmla="*/ 1090613 w 1414463"/>
              <a:gd name="connsiteY8" fmla="*/ 1347787 h 1347787"/>
              <a:gd name="connsiteX9" fmla="*/ 0 w 1414463"/>
              <a:gd name="connsiteY9" fmla="*/ 1347787 h 1347787"/>
              <a:gd name="connsiteX10" fmla="*/ 4763 w 1414463"/>
              <a:gd name="connsiteY10" fmla="*/ 257175 h 1347787"/>
              <a:gd name="connsiteX11" fmla="*/ 319088 w 1414463"/>
              <a:gd name="connsiteY11" fmla="*/ 261937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4463" h="1347787">
                <a:moveTo>
                  <a:pt x="319088" y="261937"/>
                </a:moveTo>
                <a:lnTo>
                  <a:pt x="319088" y="261937"/>
                </a:lnTo>
                <a:cubicBezTo>
                  <a:pt x="320675" y="206375"/>
                  <a:pt x="321074" y="150766"/>
                  <a:pt x="323850" y="95250"/>
                </a:cubicBezTo>
                <a:cubicBezTo>
                  <a:pt x="324254" y="87165"/>
                  <a:pt x="328613" y="79532"/>
                  <a:pt x="328613" y="71437"/>
                </a:cubicBezTo>
                <a:cubicBezTo>
                  <a:pt x="328613" y="49155"/>
                  <a:pt x="323850" y="4762"/>
                  <a:pt x="323850" y="4762"/>
                </a:cubicBezTo>
                <a:lnTo>
                  <a:pt x="1409700" y="0"/>
                </a:lnTo>
                <a:cubicBezTo>
                  <a:pt x="1411288" y="361950"/>
                  <a:pt x="1412875" y="723900"/>
                  <a:pt x="1414463" y="1085850"/>
                </a:cubicBezTo>
                <a:lnTo>
                  <a:pt x="1090613" y="1081087"/>
                </a:lnTo>
                <a:lnTo>
                  <a:pt x="1090613" y="1347787"/>
                </a:lnTo>
                <a:lnTo>
                  <a:pt x="0" y="1347787"/>
                </a:lnTo>
                <a:cubicBezTo>
                  <a:pt x="1588" y="984250"/>
                  <a:pt x="3175" y="620712"/>
                  <a:pt x="4763" y="257175"/>
                </a:cubicBezTo>
                <a:lnTo>
                  <a:pt x="319088" y="261937"/>
                </a:ln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23" y="1847310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75807" y="156753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7" name="직사각형 16"/>
          <p:cNvSpPr/>
          <p:nvPr/>
        </p:nvSpPr>
        <p:spPr>
          <a:xfrm>
            <a:off x="3759396" y="1849081"/>
            <a:ext cx="758353" cy="7984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63" y="3727898"/>
            <a:ext cx="2105851" cy="216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7" name="그림 4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45" y="1588041"/>
            <a:ext cx="2845640" cy="3062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76" y="1091620"/>
            <a:ext cx="4546027" cy="5483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303110" y="1106746"/>
            <a:ext cx="0" cy="54176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69559" y="4641080"/>
            <a:ext cx="5133975" cy="95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042959" y="464655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666691" y="449224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152901" y="80160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97581" y="1277478"/>
            <a:ext cx="2363692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651724" y="3418451"/>
            <a:ext cx="233545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73185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116060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76011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0956021" y="477977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8125868" y="3109173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35199" y="1581819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165802" y="4492053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025997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7046586" y="4486095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129249" y="3725680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52508" y="3639020"/>
            <a:ext cx="201971" cy="284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41655" y="29925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712634" y="144156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55093" y="4344526"/>
            <a:ext cx="547364" cy="32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919765" y="5884884"/>
            <a:ext cx="54736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127112" y="5905657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62275" y="1691519"/>
            <a:ext cx="567258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11232" y="1628943"/>
            <a:ext cx="248340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10 * 10 = 100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3640" y="1983976"/>
            <a:ext cx="5386366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21803" y="1941822"/>
            <a:ext cx="310817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8 * 8 = 64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4504" y="2839257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2793276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box1[0] = 0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4504" y="3146448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100467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box1[1] = 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4503" y="3449740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413090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box2[2] = 3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4503" y="3764548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727898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box2[3] = 3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6522" y="4579471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542821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76522" y="4894279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857629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6522" y="5434081"/>
            <a:ext cx="1505433" cy="280066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08972" y="5418923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9453" y="5748747"/>
            <a:ext cx="5957255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160321" y="5712097"/>
            <a:ext cx="1037962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 / (100 + 64 – 9) = 0.058 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318157" y="3727898"/>
            <a:ext cx="842281" cy="894434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2190750" y="4629150"/>
            <a:ext cx="6622388" cy="914400"/>
          </a:xfrm>
          <a:custGeom>
            <a:avLst/>
            <a:gdLst>
              <a:gd name="connsiteX0" fmla="*/ 0 w 6622388"/>
              <a:gd name="connsiteY0" fmla="*/ 914400 h 914400"/>
              <a:gd name="connsiteX1" fmla="*/ 4114800 w 6622388"/>
              <a:gd name="connsiteY1" fmla="*/ 698500 h 914400"/>
              <a:gd name="connsiteX2" fmla="*/ 4114800 w 6622388"/>
              <a:gd name="connsiteY2" fmla="*/ 698500 h 914400"/>
              <a:gd name="connsiteX3" fmla="*/ 6324600 w 6622388"/>
              <a:gd name="connsiteY3" fmla="*/ 292100 h 914400"/>
              <a:gd name="connsiteX4" fmla="*/ 6540500 w 662238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2388" h="914400">
                <a:moveTo>
                  <a:pt x="0" y="914400"/>
                </a:moveTo>
                <a:lnTo>
                  <a:pt x="4114800" y="698500"/>
                </a:lnTo>
                <a:lnTo>
                  <a:pt x="4114800" y="698500"/>
                </a:lnTo>
                <a:cubicBezTo>
                  <a:pt x="4483100" y="630767"/>
                  <a:pt x="5920317" y="408517"/>
                  <a:pt x="6324600" y="292100"/>
                </a:cubicBezTo>
                <a:cubicBezTo>
                  <a:pt x="6728883" y="175683"/>
                  <a:pt x="6634691" y="87841"/>
                  <a:pt x="6540500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NMS using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as threshold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80" y="1114237"/>
            <a:ext cx="4895850" cy="5291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3323491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오른쪽 화살표 39"/>
          <p:cNvSpPr/>
          <p:nvPr/>
        </p:nvSpPr>
        <p:spPr>
          <a:xfrm>
            <a:off x="8616094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16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371475" y="1352550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3875" y="1504951"/>
            <a:ext cx="1314450" cy="17907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7710" y="3448053"/>
            <a:ext cx="1314450" cy="1562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5591" y="2534383"/>
            <a:ext cx="1176269" cy="17057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7502" y="1438275"/>
            <a:ext cx="1206223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88877" y="2208337"/>
            <a:ext cx="976190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06333" y="1806111"/>
            <a:ext cx="948151" cy="110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99555" y="3467160"/>
            <a:ext cx="929998" cy="3985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950" y="11243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14350" y="12767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KARINA(0.86)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95104" y="3199854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KARINA(0.24)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887093" y="229616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KARINA(0.57)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028700" y="3760188"/>
            <a:ext cx="1636367" cy="20595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18104" y="3543681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KARINA(0.09)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918481" y="1259567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299480" y="1631863"/>
            <a:ext cx="962553" cy="15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WINTER(0.67)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1671962" y="2024167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WINTER(0.48)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089427" y="3298160"/>
            <a:ext cx="949651" cy="149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WINTER(0.18)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918480" y="4168762"/>
            <a:ext cx="1120597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902349" y="3979005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WINTER(0.06)</a:t>
            </a:r>
            <a:endParaRPr lang="ko-KR" altLang="en-US" sz="1200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448211" y="477891"/>
            <a:ext cx="2314787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Threshold= 0.7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604" y="792706"/>
            <a:ext cx="0" cy="276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086850" y="1396521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077325" y="1168289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0624566" y="1500041"/>
            <a:ext cx="1206223" cy="21495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615545" y="1321332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5BFFC4-18E3-4553-BBCE-9863E06C7DE9}"/>
              </a:ext>
            </a:extLst>
          </p:cNvPr>
          <p:cNvSpPr/>
          <p:nvPr/>
        </p:nvSpPr>
        <p:spPr>
          <a:xfrm>
            <a:off x="3965331" y="4106007"/>
            <a:ext cx="1740877" cy="219808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02C96AB-4C68-4316-BA8D-A7DD4C151802}"/>
              </a:ext>
            </a:extLst>
          </p:cNvPr>
          <p:cNvSpPr txBox="1">
            <a:spLocks/>
          </p:cNvSpPr>
          <p:nvPr/>
        </p:nvSpPr>
        <p:spPr>
          <a:xfrm>
            <a:off x="3889200" y="3865306"/>
            <a:ext cx="4533831" cy="219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Sort by high-low confidence order for each class 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47DFFB4-EFE5-4802-AB8B-DF0FD4871A4E}"/>
              </a:ext>
            </a:extLst>
          </p:cNvPr>
          <p:cNvSpPr txBox="1">
            <a:spLocks/>
          </p:cNvSpPr>
          <p:nvPr/>
        </p:nvSpPr>
        <p:spPr>
          <a:xfrm>
            <a:off x="7139532" y="4962915"/>
            <a:ext cx="1353703" cy="1137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class (KARINA)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(0, 0.98)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(1, 0.86)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(2, 0.57)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(3, 0.24)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(4, 0.09)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3FC88D-3546-4E27-AF92-35FA482B7D01}"/>
              </a:ext>
            </a:extLst>
          </p:cNvPr>
          <p:cNvSpPr/>
          <p:nvPr/>
        </p:nvSpPr>
        <p:spPr>
          <a:xfrm>
            <a:off x="4044462" y="5073162"/>
            <a:ext cx="3095070" cy="4572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147DA6-E954-4BD3-8D08-D5E7CE40B6E8}"/>
              </a:ext>
            </a:extLst>
          </p:cNvPr>
          <p:cNvSpPr/>
          <p:nvPr/>
        </p:nvSpPr>
        <p:spPr>
          <a:xfrm>
            <a:off x="267734" y="93519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CD00BB-B74E-468B-8FC7-5BAD18CE50E5}"/>
              </a:ext>
            </a:extLst>
          </p:cNvPr>
          <p:cNvCxnSpPr>
            <a:cxnSpLocks/>
          </p:cNvCxnSpPr>
          <p:nvPr/>
        </p:nvCxnSpPr>
        <p:spPr>
          <a:xfrm>
            <a:off x="17204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6344C3-27B9-4420-A3FD-2FB127585A78}"/>
              </a:ext>
            </a:extLst>
          </p:cNvPr>
          <p:cNvCxnSpPr/>
          <p:nvPr/>
        </p:nvCxnSpPr>
        <p:spPr>
          <a:xfrm>
            <a:off x="24443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DF06CD-5205-4627-9B78-18309A15FD5F}"/>
              </a:ext>
            </a:extLst>
          </p:cNvPr>
          <p:cNvCxnSpPr/>
          <p:nvPr/>
        </p:nvCxnSpPr>
        <p:spPr>
          <a:xfrm>
            <a:off x="99018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70316B-064E-4BE7-8BB0-52732B6BF0EB}"/>
              </a:ext>
            </a:extLst>
          </p:cNvPr>
          <p:cNvCxnSpPr>
            <a:cxnSpLocks/>
          </p:cNvCxnSpPr>
          <p:nvPr/>
        </p:nvCxnSpPr>
        <p:spPr>
          <a:xfrm>
            <a:off x="267734" y="238452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51CD3D-CD9D-4136-80AA-934FE5EDE1BA}"/>
              </a:ext>
            </a:extLst>
          </p:cNvPr>
          <p:cNvCxnSpPr/>
          <p:nvPr/>
        </p:nvCxnSpPr>
        <p:spPr>
          <a:xfrm>
            <a:off x="267734" y="16798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CD548-FE83-4122-9772-10A52FA3DEAC}"/>
              </a:ext>
            </a:extLst>
          </p:cNvPr>
          <p:cNvCxnSpPr/>
          <p:nvPr/>
        </p:nvCxnSpPr>
        <p:spPr>
          <a:xfrm>
            <a:off x="267734" y="30895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8B942-64EB-457E-94D4-900D6DA1D23F}"/>
              </a:ext>
            </a:extLst>
          </p:cNvPr>
          <p:cNvSpPr/>
          <p:nvPr/>
        </p:nvSpPr>
        <p:spPr>
          <a:xfrm>
            <a:off x="3195359" y="358320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7FF476-EAC4-4AAF-9182-56B514EECCFF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46353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B2EF29-9CBA-42AD-8CFC-CD2E824BCF7C}"/>
              </a:ext>
            </a:extLst>
          </p:cNvPr>
          <p:cNvCxnSpPr/>
          <p:nvPr/>
        </p:nvCxnSpPr>
        <p:spPr>
          <a:xfrm>
            <a:off x="53592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9355ED-CC85-406D-84F8-A4FBE99C29E4}"/>
              </a:ext>
            </a:extLst>
          </p:cNvPr>
          <p:cNvCxnSpPr/>
          <p:nvPr/>
        </p:nvCxnSpPr>
        <p:spPr>
          <a:xfrm>
            <a:off x="393050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AB9F80-69E4-40AE-A005-A44B3D204DD4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195359" y="502320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C69F2B-8EA9-4C8A-BF24-1797304E6D5D}"/>
              </a:ext>
            </a:extLst>
          </p:cNvPr>
          <p:cNvCxnSpPr/>
          <p:nvPr/>
        </p:nvCxnSpPr>
        <p:spPr>
          <a:xfrm>
            <a:off x="3195359" y="43278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E5EAE7-9045-43BF-9EA1-7C94C626CA9D}"/>
              </a:ext>
            </a:extLst>
          </p:cNvPr>
          <p:cNvCxnSpPr/>
          <p:nvPr/>
        </p:nvCxnSpPr>
        <p:spPr>
          <a:xfrm>
            <a:off x="3195359" y="57375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BD5EEC-7E09-4FD4-9218-3E7C0F0C9B57}"/>
              </a:ext>
            </a:extLst>
          </p:cNvPr>
          <p:cNvCxnSpPr/>
          <p:nvPr/>
        </p:nvCxnSpPr>
        <p:spPr>
          <a:xfrm>
            <a:off x="1351227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A12410-A82F-4201-B0DD-F26250A194CB}"/>
              </a:ext>
            </a:extLst>
          </p:cNvPr>
          <p:cNvCxnSpPr/>
          <p:nvPr/>
        </p:nvCxnSpPr>
        <p:spPr>
          <a:xfrm>
            <a:off x="2073053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E2106A-B752-4536-8168-C37FD9676D40}"/>
              </a:ext>
            </a:extLst>
          </p:cNvPr>
          <p:cNvCxnSpPr/>
          <p:nvPr/>
        </p:nvCxnSpPr>
        <p:spPr>
          <a:xfrm>
            <a:off x="279151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141F0E-9B1C-42E2-96D5-87D4A5526FC1}"/>
              </a:ext>
            </a:extLst>
          </p:cNvPr>
          <p:cNvCxnSpPr/>
          <p:nvPr/>
        </p:nvCxnSpPr>
        <p:spPr>
          <a:xfrm>
            <a:off x="64210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178522-E590-4F29-B8D6-EB835E609AB1}"/>
              </a:ext>
            </a:extLst>
          </p:cNvPr>
          <p:cNvCxnSpPr/>
          <p:nvPr/>
        </p:nvCxnSpPr>
        <p:spPr>
          <a:xfrm>
            <a:off x="267734" y="203307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AC2946-BD35-4965-91CA-DE5F2BD56D59}"/>
              </a:ext>
            </a:extLst>
          </p:cNvPr>
          <p:cNvCxnSpPr/>
          <p:nvPr/>
        </p:nvCxnSpPr>
        <p:spPr>
          <a:xfrm>
            <a:off x="267734" y="131908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E2865F0-1566-48BC-BC24-C02A29A8FCF6}"/>
              </a:ext>
            </a:extLst>
          </p:cNvPr>
          <p:cNvCxnSpPr/>
          <p:nvPr/>
        </p:nvCxnSpPr>
        <p:spPr>
          <a:xfrm>
            <a:off x="267734" y="274744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BB2A6A-C666-4C75-A8C3-6032142B39AE}"/>
              </a:ext>
            </a:extLst>
          </p:cNvPr>
          <p:cNvCxnSpPr/>
          <p:nvPr/>
        </p:nvCxnSpPr>
        <p:spPr>
          <a:xfrm>
            <a:off x="267734" y="344510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B754C-C6D0-45F4-AFFD-0CE43D66919D}"/>
              </a:ext>
            </a:extLst>
          </p:cNvPr>
          <p:cNvSpPr/>
          <p:nvPr/>
        </p:nvSpPr>
        <p:spPr>
          <a:xfrm>
            <a:off x="629616" y="380713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5FFA2E-F0C5-4AFE-94D6-4F80D80734C3}"/>
              </a:ext>
            </a:extLst>
          </p:cNvPr>
          <p:cNvSpPr/>
          <p:nvPr/>
        </p:nvSpPr>
        <p:spPr>
          <a:xfrm>
            <a:off x="3590294" y="644454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55A20-A5C7-4F11-985C-E9A9D97AA4DD}"/>
              </a:ext>
            </a:extLst>
          </p:cNvPr>
          <p:cNvSpPr/>
          <p:nvPr/>
        </p:nvSpPr>
        <p:spPr>
          <a:xfrm>
            <a:off x="1042026" y="209008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612315-A5D4-41CB-9EE8-E39EA1FE68FB}"/>
              </a:ext>
            </a:extLst>
          </p:cNvPr>
          <p:cNvSpPr/>
          <p:nvPr/>
        </p:nvSpPr>
        <p:spPr>
          <a:xfrm>
            <a:off x="921610" y="181162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FAF10-C66A-4A40-A343-FFD5388C9DA4}"/>
              </a:ext>
            </a:extLst>
          </p:cNvPr>
          <p:cNvSpPr/>
          <p:nvPr/>
        </p:nvSpPr>
        <p:spPr>
          <a:xfrm>
            <a:off x="833703" y="189866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C5DC50-E79D-4D7B-913C-5787F2E79F64}"/>
              </a:ext>
            </a:extLst>
          </p:cNvPr>
          <p:cNvSpPr/>
          <p:nvPr/>
        </p:nvSpPr>
        <p:spPr>
          <a:xfrm>
            <a:off x="745736" y="198645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C143DA-0B85-46D2-8D08-25076AFBF5C3}"/>
              </a:ext>
            </a:extLst>
          </p:cNvPr>
          <p:cNvSpPr/>
          <p:nvPr/>
        </p:nvSpPr>
        <p:spPr>
          <a:xfrm>
            <a:off x="2133272" y="243949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4C9D85-8642-4B8B-84B8-E59C8BF5CAA4}"/>
              </a:ext>
            </a:extLst>
          </p:cNvPr>
          <p:cNvSpPr/>
          <p:nvPr/>
        </p:nvSpPr>
        <p:spPr>
          <a:xfrm>
            <a:off x="2012856" y="217056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928C06-1CBD-4F9B-80DE-40996C8339C9}"/>
              </a:ext>
            </a:extLst>
          </p:cNvPr>
          <p:cNvSpPr/>
          <p:nvPr/>
        </p:nvSpPr>
        <p:spPr>
          <a:xfrm>
            <a:off x="1924949" y="225759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354B11-DFED-4C51-89CB-5AAE0BB0D289}"/>
              </a:ext>
            </a:extLst>
          </p:cNvPr>
          <p:cNvSpPr/>
          <p:nvPr/>
        </p:nvSpPr>
        <p:spPr>
          <a:xfrm>
            <a:off x="1854410" y="233586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8858A9-0D87-49BC-978A-F603349EC320}"/>
              </a:ext>
            </a:extLst>
          </p:cNvPr>
          <p:cNvSpPr/>
          <p:nvPr/>
        </p:nvSpPr>
        <p:spPr>
          <a:xfrm>
            <a:off x="4049641" y="512100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0F467F-02CA-4E54-A34D-62A5B502227F}"/>
              </a:ext>
            </a:extLst>
          </p:cNvPr>
          <p:cNvSpPr/>
          <p:nvPr/>
        </p:nvSpPr>
        <p:spPr>
          <a:xfrm>
            <a:off x="3787916" y="451239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2578CC-B823-4B86-BD75-4A0172A1B2DF}"/>
              </a:ext>
            </a:extLst>
          </p:cNvPr>
          <p:cNvSpPr/>
          <p:nvPr/>
        </p:nvSpPr>
        <p:spPr>
          <a:xfrm>
            <a:off x="3625061" y="471282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BD9676-BFF3-401C-8657-7F3596DA65E4}"/>
              </a:ext>
            </a:extLst>
          </p:cNvPr>
          <p:cNvSpPr/>
          <p:nvPr/>
        </p:nvSpPr>
        <p:spPr>
          <a:xfrm>
            <a:off x="3443353" y="488105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631403-C28B-4100-A7D4-B6F9349D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98" y="992550"/>
            <a:ext cx="5593344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063D3A68-E04C-442B-9895-12C88996F0A8}"/>
              </a:ext>
            </a:extLst>
          </p:cNvPr>
          <p:cNvSpPr txBox="1">
            <a:spLocks/>
          </p:cNvSpPr>
          <p:nvPr/>
        </p:nvSpPr>
        <p:spPr>
          <a:xfrm>
            <a:off x="3330300" y="1034126"/>
            <a:ext cx="2726100" cy="2055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SSD, it uses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which has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same function as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AnchorBox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each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K(normally 6)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Boxes.</a:t>
            </a:r>
          </a:p>
        </p:txBody>
      </p:sp>
    </p:spTree>
    <p:extLst>
      <p:ext uri="{BB962C8B-B14F-4D97-AF65-F5344CB8AC3E}">
        <p14:creationId xmlns:p14="http://schemas.microsoft.com/office/powerpoint/2010/main" val="176314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677F4C-90EF-47D9-A242-B4EFF810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3" y="895349"/>
            <a:ext cx="4186333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35C2EE-E8B7-48AE-A091-CE2B09D3F08F}"/>
              </a:ext>
            </a:extLst>
          </p:cNvPr>
          <p:cNvSpPr/>
          <p:nvPr/>
        </p:nvSpPr>
        <p:spPr>
          <a:xfrm>
            <a:off x="4746884" y="2320549"/>
            <a:ext cx="173186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1 scale: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0.14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0.35 height: 0.12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0.14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0.11 height: 0.35</a:t>
            </a:r>
          </a:p>
          <a:p>
            <a:r>
              <a:rPr lang="en-US" altLang="ko-KR" sz="1200" dirty="0"/>
              <a:t>width: 0.26 height: 0.26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2 scale: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0.24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0.59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0.24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0.59</a:t>
            </a:r>
          </a:p>
          <a:p>
            <a:r>
              <a:rPr lang="en-US" altLang="ko-KR" sz="1200" dirty="0"/>
              <a:t>width: 0.4 height: 0.4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3 scale: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0.68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0.83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0.68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0.84</a:t>
            </a:r>
          </a:p>
          <a:p>
            <a:r>
              <a:rPr lang="en-US" altLang="ko-KR" sz="1200" dirty="0"/>
              <a:t>width: 0.55 height: 0.55</a:t>
            </a:r>
          </a:p>
          <a:p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DAE9-1F68-44B9-B3EE-2198BFB0086C}"/>
              </a:ext>
            </a:extLst>
          </p:cNvPr>
          <p:cNvSpPr/>
          <p:nvPr/>
        </p:nvSpPr>
        <p:spPr>
          <a:xfrm>
            <a:off x="4828547" y="149174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[0.2, 0.34, 0.48, 0.62, 0.76, 0.9]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376721-8EC1-4D77-9E8D-9075A1C7A7D4}"/>
              </a:ext>
            </a:extLst>
          </p:cNvPr>
          <p:cNvSpPr/>
          <p:nvPr/>
        </p:nvSpPr>
        <p:spPr>
          <a:xfrm>
            <a:off x="709247" y="1546714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F998BD-356B-4B93-8CFF-662A9B51D873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76301" y="1634637"/>
            <a:ext cx="634247" cy="5236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6C00B6-83F0-4673-B661-C91C651AB5BA}"/>
              </a:ext>
            </a:extLst>
          </p:cNvPr>
          <p:cNvSpPr/>
          <p:nvPr/>
        </p:nvSpPr>
        <p:spPr>
          <a:xfrm>
            <a:off x="1510548" y="1973619"/>
            <a:ext cx="2491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</a:t>
            </a:r>
            <a:r>
              <a:rPr lang="en-US" altLang="ko-KR" dirty="0" err="1">
                <a:solidFill>
                  <a:srgbClr val="FFFF00"/>
                </a:solidFill>
              </a:rPr>
              <a:t>FeatureMaps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59E2A6-6B6E-46BC-B117-F082EF827EA5}"/>
              </a:ext>
            </a:extLst>
          </p:cNvPr>
          <p:cNvSpPr/>
          <p:nvPr/>
        </p:nvSpPr>
        <p:spPr>
          <a:xfrm>
            <a:off x="1057308" y="1244070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D10D3F-9341-4DF2-8881-E19ECCBDB6C5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1224362" y="1266746"/>
            <a:ext cx="572373" cy="652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96588-0A07-40F3-96C8-027CACE7D175}"/>
              </a:ext>
            </a:extLst>
          </p:cNvPr>
          <p:cNvSpPr/>
          <p:nvPr/>
        </p:nvSpPr>
        <p:spPr>
          <a:xfrm>
            <a:off x="1796735" y="1082080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Scales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14B6D-712F-408C-BDAD-C0F3B105698C}"/>
              </a:ext>
            </a:extLst>
          </p:cNvPr>
          <p:cNvSpPr/>
          <p:nvPr/>
        </p:nvSpPr>
        <p:spPr>
          <a:xfrm>
            <a:off x="6336072" y="2301288"/>
            <a:ext cx="177063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4 scale: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0.62 height: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0.88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0.36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0.88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0.36 height: 1</a:t>
            </a:r>
          </a:p>
          <a:p>
            <a:r>
              <a:rPr lang="en-US" altLang="ko-KR" sz="1200" dirty="0"/>
              <a:t>width: 0.69 height: 0.69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5 scale: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0.76 height: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1</a:t>
            </a:r>
          </a:p>
          <a:p>
            <a:r>
              <a:rPr lang="en-US" altLang="ko-KR" sz="1200" dirty="0"/>
              <a:t>width: 0.83 height: 0.83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6 scale: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0.9 height: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0.64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0.52 height: 1</a:t>
            </a:r>
          </a:p>
          <a:p>
            <a:r>
              <a:rPr lang="en-US" altLang="ko-KR" sz="1200" dirty="0"/>
              <a:t>width: 0.96 height : 0.96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357F19-C7FC-4B9C-AADD-268E7909A226}"/>
              </a:ext>
            </a:extLst>
          </p:cNvPr>
          <p:cNvSpPr/>
          <p:nvPr/>
        </p:nvSpPr>
        <p:spPr>
          <a:xfrm>
            <a:off x="322484" y="906263"/>
            <a:ext cx="7904769" cy="1105467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BC99A-E04D-49E3-B6BC-B64761012021}"/>
              </a:ext>
            </a:extLst>
          </p:cNvPr>
          <p:cNvSpPr/>
          <p:nvPr/>
        </p:nvSpPr>
        <p:spPr>
          <a:xfrm>
            <a:off x="4575612" y="906263"/>
            <a:ext cx="3651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Get scale levels for each feature map (K)</a:t>
            </a:r>
          </a:p>
          <a:p>
            <a:r>
              <a:rPr lang="en-US" altLang="ko-KR" sz="1600" dirty="0"/>
              <a:t>Values are relative ratio to width &amp; height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D849EB-57B2-4974-ABB5-F3C2FC2895A8}"/>
              </a:ext>
            </a:extLst>
          </p:cNvPr>
          <p:cNvSpPr/>
          <p:nvPr/>
        </p:nvSpPr>
        <p:spPr>
          <a:xfrm>
            <a:off x="4846653" y="1500563"/>
            <a:ext cx="3000090" cy="3605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6C40D0-2271-47E9-B52F-DB32F663728D}"/>
              </a:ext>
            </a:extLst>
          </p:cNvPr>
          <p:cNvSpPr/>
          <p:nvPr/>
        </p:nvSpPr>
        <p:spPr>
          <a:xfrm>
            <a:off x="90535" y="2304839"/>
            <a:ext cx="8136718" cy="4366351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DF437B7-CD93-4A79-914F-9B4B9F47C60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9932" y="226088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3E865D48-4889-40EE-B811-C40FA28FDE6F}"/>
              </a:ext>
            </a:extLst>
          </p:cNvPr>
          <p:cNvSpPr txBox="1">
            <a:spLocks/>
          </p:cNvSpPr>
          <p:nvPr/>
        </p:nvSpPr>
        <p:spPr>
          <a:xfrm>
            <a:off x="9118620" y="5001002"/>
            <a:ext cx="471767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FEFFE99-3555-4F9F-970C-EB596E1350C2}"/>
              </a:ext>
            </a:extLst>
          </p:cNvPr>
          <p:cNvSpPr txBox="1">
            <a:spLocks/>
          </p:cNvSpPr>
          <p:nvPr/>
        </p:nvSpPr>
        <p:spPr>
          <a:xfrm>
            <a:off x="95628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1F857FE4-0AFD-42ED-9052-C04A2D0B4CB5}"/>
              </a:ext>
            </a:extLst>
          </p:cNvPr>
          <p:cNvSpPr txBox="1">
            <a:spLocks/>
          </p:cNvSpPr>
          <p:nvPr/>
        </p:nvSpPr>
        <p:spPr>
          <a:xfrm>
            <a:off x="8733586" y="5001997"/>
            <a:ext cx="266986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E5CC768-2827-414E-80C7-16D9183742DF}"/>
              </a:ext>
            </a:extLst>
          </p:cNvPr>
          <p:cNvSpPr txBox="1">
            <a:spLocks/>
          </p:cNvSpPr>
          <p:nvPr/>
        </p:nvSpPr>
        <p:spPr>
          <a:xfrm>
            <a:off x="100626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150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FB7984A-5983-4A32-ABAD-0C929F72699F}"/>
              </a:ext>
            </a:extLst>
          </p:cNvPr>
          <p:cNvSpPr txBox="1">
            <a:spLocks/>
          </p:cNvSpPr>
          <p:nvPr/>
        </p:nvSpPr>
        <p:spPr>
          <a:xfrm>
            <a:off x="114748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300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D3D31E5A-AF00-4897-9E50-C9ED33BDD2BC}"/>
              </a:ext>
            </a:extLst>
          </p:cNvPr>
          <p:cNvSpPr txBox="1">
            <a:spLocks/>
          </p:cNvSpPr>
          <p:nvPr/>
        </p:nvSpPr>
        <p:spPr>
          <a:xfrm>
            <a:off x="10559890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1A4A11B-A5BB-4904-8450-826D768EBEDD}"/>
              </a:ext>
            </a:extLst>
          </p:cNvPr>
          <p:cNvSpPr txBox="1">
            <a:spLocks/>
          </p:cNvSpPr>
          <p:nvPr/>
        </p:nvSpPr>
        <p:spPr>
          <a:xfrm>
            <a:off x="109750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4BDFFA-6E31-439F-9921-5CD6652616BE}"/>
              </a:ext>
            </a:extLst>
          </p:cNvPr>
          <p:cNvSpPr/>
          <p:nvPr/>
        </p:nvSpPr>
        <p:spPr>
          <a:xfrm>
            <a:off x="9547169" y="2720429"/>
            <a:ext cx="1670804" cy="169966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617B29-EA9B-4B5A-BD12-8F03148017E7}"/>
              </a:ext>
            </a:extLst>
          </p:cNvPr>
          <p:cNvSpPr/>
          <p:nvPr/>
        </p:nvSpPr>
        <p:spPr>
          <a:xfrm>
            <a:off x="9897823" y="2425662"/>
            <a:ext cx="981681" cy="22614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B879FA-0197-4820-A646-3AD1327FE8E2}"/>
              </a:ext>
            </a:extLst>
          </p:cNvPr>
          <p:cNvSpPr/>
          <p:nvPr/>
        </p:nvSpPr>
        <p:spPr>
          <a:xfrm>
            <a:off x="9728876" y="2567466"/>
            <a:ext cx="1307389" cy="198318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AF8EA8-0A76-436B-A777-5199F6E60E49}"/>
              </a:ext>
            </a:extLst>
          </p:cNvPr>
          <p:cNvSpPr/>
          <p:nvPr/>
        </p:nvSpPr>
        <p:spPr>
          <a:xfrm>
            <a:off x="9170699" y="3095918"/>
            <a:ext cx="2469982" cy="99681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E4893A-0459-41F2-B79C-142603AA142D}"/>
              </a:ext>
            </a:extLst>
          </p:cNvPr>
          <p:cNvSpPr/>
          <p:nvPr/>
        </p:nvSpPr>
        <p:spPr>
          <a:xfrm>
            <a:off x="9335814" y="2969214"/>
            <a:ext cx="2093512" cy="1256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F58FB1-BDD5-462D-B3C1-7C4BBB72456E}"/>
              </a:ext>
            </a:extLst>
          </p:cNvPr>
          <p:cNvSpPr/>
          <p:nvPr/>
        </p:nvSpPr>
        <p:spPr>
          <a:xfrm>
            <a:off x="9632648" y="2798474"/>
            <a:ext cx="1501349" cy="153010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5980EDE-97DC-4862-A44E-BC4192E0C0AA}"/>
              </a:ext>
            </a:extLst>
          </p:cNvPr>
          <p:cNvSpPr/>
          <p:nvPr/>
        </p:nvSpPr>
        <p:spPr>
          <a:xfrm>
            <a:off x="6336072" y="2283225"/>
            <a:ext cx="1663432" cy="1449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9F57DD0-A5EB-4F51-9D30-62F44752EFB2}"/>
              </a:ext>
            </a:extLst>
          </p:cNvPr>
          <p:cNvSpPr/>
          <p:nvPr/>
        </p:nvSpPr>
        <p:spPr>
          <a:xfrm>
            <a:off x="8198047" y="2922194"/>
            <a:ext cx="367066" cy="14785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328" y="150750"/>
            <a:ext cx="1143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Difference between FPN &amp; Bi-FPN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18FF13-31DD-4319-80A5-D3232364B153}"/>
              </a:ext>
            </a:extLst>
          </p:cNvPr>
          <p:cNvSpPr/>
          <p:nvPr/>
        </p:nvSpPr>
        <p:spPr>
          <a:xfrm>
            <a:off x="6361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FCD65D-492F-4AEA-ABFB-37C2AA1F4763}"/>
              </a:ext>
            </a:extLst>
          </p:cNvPr>
          <p:cNvSpPr/>
          <p:nvPr/>
        </p:nvSpPr>
        <p:spPr>
          <a:xfrm>
            <a:off x="15632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849FF4-AFF1-4E3D-9877-91E32F87597D}"/>
              </a:ext>
            </a:extLst>
          </p:cNvPr>
          <p:cNvSpPr/>
          <p:nvPr/>
        </p:nvSpPr>
        <p:spPr>
          <a:xfrm>
            <a:off x="24903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4EC97E-D972-4FE2-B032-45A138372B32}"/>
              </a:ext>
            </a:extLst>
          </p:cNvPr>
          <p:cNvSpPr/>
          <p:nvPr/>
        </p:nvSpPr>
        <p:spPr>
          <a:xfrm>
            <a:off x="6361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32A35D-36F4-43A4-B185-93BEC75AEF4E}"/>
              </a:ext>
            </a:extLst>
          </p:cNvPr>
          <p:cNvSpPr/>
          <p:nvPr/>
        </p:nvSpPr>
        <p:spPr>
          <a:xfrm>
            <a:off x="15632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33A9B-61CE-468D-9E05-DC77166870C2}"/>
              </a:ext>
            </a:extLst>
          </p:cNvPr>
          <p:cNvSpPr/>
          <p:nvPr/>
        </p:nvSpPr>
        <p:spPr>
          <a:xfrm>
            <a:off x="24903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C39FB3-1D67-49E6-835B-0996E0E91F04}"/>
              </a:ext>
            </a:extLst>
          </p:cNvPr>
          <p:cNvSpPr/>
          <p:nvPr/>
        </p:nvSpPr>
        <p:spPr>
          <a:xfrm>
            <a:off x="6361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934D12-6037-4C7C-B3F9-BBD76AE8FB01}"/>
              </a:ext>
            </a:extLst>
          </p:cNvPr>
          <p:cNvSpPr/>
          <p:nvPr/>
        </p:nvSpPr>
        <p:spPr>
          <a:xfrm>
            <a:off x="15632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BFAC25-81A9-47C3-B3E3-9C847E5A0A93}"/>
              </a:ext>
            </a:extLst>
          </p:cNvPr>
          <p:cNvSpPr/>
          <p:nvPr/>
        </p:nvSpPr>
        <p:spPr>
          <a:xfrm>
            <a:off x="24903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E5FDCD-240D-425D-9FEA-C5C9153D05B6}"/>
              </a:ext>
            </a:extLst>
          </p:cNvPr>
          <p:cNvSpPr/>
          <p:nvPr/>
        </p:nvSpPr>
        <p:spPr>
          <a:xfrm>
            <a:off x="6361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D4CD94-FD71-4F69-A76B-C1586B8B00B3}"/>
              </a:ext>
            </a:extLst>
          </p:cNvPr>
          <p:cNvSpPr/>
          <p:nvPr/>
        </p:nvSpPr>
        <p:spPr>
          <a:xfrm>
            <a:off x="15632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D061BD-0930-429B-8846-FD704AEC6DB0}"/>
              </a:ext>
            </a:extLst>
          </p:cNvPr>
          <p:cNvSpPr/>
          <p:nvPr/>
        </p:nvSpPr>
        <p:spPr>
          <a:xfrm>
            <a:off x="24903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25A4F4A-21E8-489C-8EC1-9850FEEADC05}"/>
              </a:ext>
            </a:extLst>
          </p:cNvPr>
          <p:cNvSpPr/>
          <p:nvPr/>
        </p:nvSpPr>
        <p:spPr>
          <a:xfrm>
            <a:off x="6361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7D3537-E5E2-4EC4-8B6E-5E373868A112}"/>
              </a:ext>
            </a:extLst>
          </p:cNvPr>
          <p:cNvSpPr/>
          <p:nvPr/>
        </p:nvSpPr>
        <p:spPr>
          <a:xfrm>
            <a:off x="15632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324540-CBCC-4D3F-8561-095FEE25C0CF}"/>
              </a:ext>
            </a:extLst>
          </p:cNvPr>
          <p:cNvSpPr/>
          <p:nvPr/>
        </p:nvSpPr>
        <p:spPr>
          <a:xfrm>
            <a:off x="24903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0E5C47-4F34-4302-A3F3-393E14F2972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8393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C060F4-201A-4AF2-B243-97176985B449}"/>
              </a:ext>
            </a:extLst>
          </p:cNvPr>
          <p:cNvCxnSpPr>
            <a:cxnSpLocks/>
          </p:cNvCxnSpPr>
          <p:nvPr/>
        </p:nvCxnSpPr>
        <p:spPr>
          <a:xfrm>
            <a:off x="17664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8B730D-C7D0-4303-9745-3B91732C6189}"/>
              </a:ext>
            </a:extLst>
          </p:cNvPr>
          <p:cNvCxnSpPr>
            <a:cxnSpLocks/>
          </p:cNvCxnSpPr>
          <p:nvPr/>
        </p:nvCxnSpPr>
        <p:spPr>
          <a:xfrm>
            <a:off x="8393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E610B0-0A3A-44AB-A658-3201C3708EDB}"/>
              </a:ext>
            </a:extLst>
          </p:cNvPr>
          <p:cNvCxnSpPr>
            <a:cxnSpLocks/>
          </p:cNvCxnSpPr>
          <p:nvPr/>
        </p:nvCxnSpPr>
        <p:spPr>
          <a:xfrm>
            <a:off x="17664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212B16-9969-4260-A55A-3920800BE05B}"/>
              </a:ext>
            </a:extLst>
          </p:cNvPr>
          <p:cNvCxnSpPr>
            <a:cxnSpLocks/>
          </p:cNvCxnSpPr>
          <p:nvPr/>
        </p:nvCxnSpPr>
        <p:spPr>
          <a:xfrm>
            <a:off x="8393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89E666-9101-4307-B3C4-CCF3BA8BD6E2}"/>
              </a:ext>
            </a:extLst>
          </p:cNvPr>
          <p:cNvCxnSpPr>
            <a:cxnSpLocks/>
          </p:cNvCxnSpPr>
          <p:nvPr/>
        </p:nvCxnSpPr>
        <p:spPr>
          <a:xfrm>
            <a:off x="17664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B06FA5-D7E2-43EB-8046-0B59F43CB240}"/>
              </a:ext>
            </a:extLst>
          </p:cNvPr>
          <p:cNvCxnSpPr>
            <a:cxnSpLocks/>
          </p:cNvCxnSpPr>
          <p:nvPr/>
        </p:nvCxnSpPr>
        <p:spPr>
          <a:xfrm>
            <a:off x="8520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29ABEF-15E1-4B86-923D-F3685FD84662}"/>
              </a:ext>
            </a:extLst>
          </p:cNvPr>
          <p:cNvCxnSpPr>
            <a:cxnSpLocks/>
          </p:cNvCxnSpPr>
          <p:nvPr/>
        </p:nvCxnSpPr>
        <p:spPr>
          <a:xfrm>
            <a:off x="17791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984CDF-2B21-4788-98FB-CB4F61C91720}"/>
              </a:ext>
            </a:extLst>
          </p:cNvPr>
          <p:cNvCxnSpPr>
            <a:cxnSpLocks/>
          </p:cNvCxnSpPr>
          <p:nvPr/>
        </p:nvCxnSpPr>
        <p:spPr>
          <a:xfrm>
            <a:off x="8520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CA20CB-B367-4564-A395-DA092B487A72}"/>
              </a:ext>
            </a:extLst>
          </p:cNvPr>
          <p:cNvCxnSpPr>
            <a:cxnSpLocks/>
          </p:cNvCxnSpPr>
          <p:nvPr/>
        </p:nvCxnSpPr>
        <p:spPr>
          <a:xfrm>
            <a:off x="17791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D10118-FB99-41A6-983B-846502E218FA}"/>
              </a:ext>
            </a:extLst>
          </p:cNvPr>
          <p:cNvCxnSpPr>
            <a:stCxn id="8" idx="6"/>
          </p:cNvCxnSpPr>
          <p:nvPr/>
        </p:nvCxnSpPr>
        <p:spPr>
          <a:xfrm>
            <a:off x="2693509" y="35193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DB75FD-AE08-47D9-8653-134CE019D0F9}"/>
              </a:ext>
            </a:extLst>
          </p:cNvPr>
          <p:cNvCxnSpPr>
            <a:cxnSpLocks/>
          </p:cNvCxnSpPr>
          <p:nvPr/>
        </p:nvCxnSpPr>
        <p:spPr>
          <a:xfrm>
            <a:off x="2693509" y="40702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D542EB-280E-4115-B3BD-42473387A130}"/>
              </a:ext>
            </a:extLst>
          </p:cNvPr>
          <p:cNvCxnSpPr>
            <a:cxnSpLocks/>
          </p:cNvCxnSpPr>
          <p:nvPr/>
        </p:nvCxnSpPr>
        <p:spPr>
          <a:xfrm>
            <a:off x="2693509" y="46496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9629718-3149-4213-B6C7-EEED71903297}"/>
              </a:ext>
            </a:extLst>
          </p:cNvPr>
          <p:cNvCxnSpPr>
            <a:cxnSpLocks/>
          </p:cNvCxnSpPr>
          <p:nvPr/>
        </p:nvCxnSpPr>
        <p:spPr>
          <a:xfrm>
            <a:off x="2693509" y="5226215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01B83E-03F5-4DCD-B077-D0DEE2AFC951}"/>
              </a:ext>
            </a:extLst>
          </p:cNvPr>
          <p:cNvCxnSpPr>
            <a:cxnSpLocks/>
          </p:cNvCxnSpPr>
          <p:nvPr/>
        </p:nvCxnSpPr>
        <p:spPr>
          <a:xfrm>
            <a:off x="2693509" y="580421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00EE97-D0BB-4B70-A48B-DFC187017C2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664809" y="36209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0F75C8-7DDE-407E-A51E-6B775CDD86A3}"/>
              </a:ext>
            </a:extLst>
          </p:cNvPr>
          <p:cNvCxnSpPr>
            <a:cxnSpLocks/>
          </p:cNvCxnSpPr>
          <p:nvPr/>
        </p:nvCxnSpPr>
        <p:spPr>
          <a:xfrm>
            <a:off x="1664809" y="41972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78E688-7407-40B1-89B4-7FCA6952FADD}"/>
              </a:ext>
            </a:extLst>
          </p:cNvPr>
          <p:cNvCxnSpPr>
            <a:cxnSpLocks/>
          </p:cNvCxnSpPr>
          <p:nvPr/>
        </p:nvCxnSpPr>
        <p:spPr>
          <a:xfrm>
            <a:off x="1664809" y="47498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A8E315-DDA7-4A3B-80EC-D04648D4B6FF}"/>
              </a:ext>
            </a:extLst>
          </p:cNvPr>
          <p:cNvCxnSpPr>
            <a:cxnSpLocks/>
          </p:cNvCxnSpPr>
          <p:nvPr/>
        </p:nvCxnSpPr>
        <p:spPr>
          <a:xfrm>
            <a:off x="1664809" y="53422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BF4D51-9494-4E7A-8835-D7D5FC2543E4}"/>
              </a:ext>
            </a:extLst>
          </p:cNvPr>
          <p:cNvCxnSpPr>
            <a:cxnSpLocks/>
          </p:cNvCxnSpPr>
          <p:nvPr/>
        </p:nvCxnSpPr>
        <p:spPr>
          <a:xfrm>
            <a:off x="2591909" y="36336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8CFFAE5-E549-4B03-99BF-18B6B11363FC}"/>
              </a:ext>
            </a:extLst>
          </p:cNvPr>
          <p:cNvCxnSpPr>
            <a:cxnSpLocks/>
          </p:cNvCxnSpPr>
          <p:nvPr/>
        </p:nvCxnSpPr>
        <p:spPr>
          <a:xfrm>
            <a:off x="2591909" y="42099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F6C2676-7696-482D-AD75-1B32699E70FC}"/>
              </a:ext>
            </a:extLst>
          </p:cNvPr>
          <p:cNvCxnSpPr>
            <a:cxnSpLocks/>
          </p:cNvCxnSpPr>
          <p:nvPr/>
        </p:nvCxnSpPr>
        <p:spPr>
          <a:xfrm>
            <a:off x="2591909" y="47625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F5E11F-DC26-4316-B49C-A5F09FAF4A48}"/>
              </a:ext>
            </a:extLst>
          </p:cNvPr>
          <p:cNvCxnSpPr>
            <a:cxnSpLocks/>
          </p:cNvCxnSpPr>
          <p:nvPr/>
        </p:nvCxnSpPr>
        <p:spPr>
          <a:xfrm>
            <a:off x="2591909" y="53549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8C366-0F24-43F4-BE1E-098378D53E1E}"/>
              </a:ext>
            </a:extLst>
          </p:cNvPr>
          <p:cNvSpPr/>
          <p:nvPr/>
        </p:nvSpPr>
        <p:spPr>
          <a:xfrm>
            <a:off x="1385409" y="3313284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1BB37B-BA06-4F68-8859-B988FB7DDF77}"/>
              </a:ext>
            </a:extLst>
          </p:cNvPr>
          <p:cNvSpPr/>
          <p:nvPr/>
        </p:nvSpPr>
        <p:spPr>
          <a:xfrm>
            <a:off x="1878442" y="5990890"/>
            <a:ext cx="66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C79B9BC-497C-463E-8667-48BC330DD0C9}"/>
              </a:ext>
            </a:extLst>
          </p:cNvPr>
          <p:cNvSpPr/>
          <p:nvPr/>
        </p:nvSpPr>
        <p:spPr>
          <a:xfrm>
            <a:off x="35418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4D0B83-561D-4615-BF40-E41B250FBC4A}"/>
              </a:ext>
            </a:extLst>
          </p:cNvPr>
          <p:cNvSpPr/>
          <p:nvPr/>
        </p:nvSpPr>
        <p:spPr>
          <a:xfrm>
            <a:off x="53960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A01216-BDA8-48E2-B446-8F63B553AFE0}"/>
              </a:ext>
            </a:extLst>
          </p:cNvPr>
          <p:cNvSpPr/>
          <p:nvPr/>
        </p:nvSpPr>
        <p:spPr>
          <a:xfrm>
            <a:off x="35418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DA05CC-F444-48A2-A119-4E328F56285B}"/>
              </a:ext>
            </a:extLst>
          </p:cNvPr>
          <p:cNvSpPr/>
          <p:nvPr/>
        </p:nvSpPr>
        <p:spPr>
          <a:xfrm>
            <a:off x="44689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1FEE26-F343-4E80-B046-17BF1951E325}"/>
              </a:ext>
            </a:extLst>
          </p:cNvPr>
          <p:cNvSpPr/>
          <p:nvPr/>
        </p:nvSpPr>
        <p:spPr>
          <a:xfrm>
            <a:off x="53960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C0D4D40-82B7-4362-9C56-3BD77D37258B}"/>
              </a:ext>
            </a:extLst>
          </p:cNvPr>
          <p:cNvSpPr/>
          <p:nvPr/>
        </p:nvSpPr>
        <p:spPr>
          <a:xfrm>
            <a:off x="35418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05F94E2-361A-462B-A2B3-A779A3CFDA59}"/>
              </a:ext>
            </a:extLst>
          </p:cNvPr>
          <p:cNvSpPr/>
          <p:nvPr/>
        </p:nvSpPr>
        <p:spPr>
          <a:xfrm>
            <a:off x="44689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D881301-6088-4513-8AA5-0EA744953FD0}"/>
              </a:ext>
            </a:extLst>
          </p:cNvPr>
          <p:cNvSpPr/>
          <p:nvPr/>
        </p:nvSpPr>
        <p:spPr>
          <a:xfrm>
            <a:off x="53960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7428CFD-468C-460E-983A-3411C25D3FD7}"/>
              </a:ext>
            </a:extLst>
          </p:cNvPr>
          <p:cNvSpPr/>
          <p:nvPr/>
        </p:nvSpPr>
        <p:spPr>
          <a:xfrm>
            <a:off x="35418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C36159-44C1-4024-9CE6-AD8371F81344}"/>
              </a:ext>
            </a:extLst>
          </p:cNvPr>
          <p:cNvSpPr/>
          <p:nvPr/>
        </p:nvSpPr>
        <p:spPr>
          <a:xfrm>
            <a:off x="44689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1C25B3-1F4A-477F-A64F-39187F801F31}"/>
              </a:ext>
            </a:extLst>
          </p:cNvPr>
          <p:cNvSpPr/>
          <p:nvPr/>
        </p:nvSpPr>
        <p:spPr>
          <a:xfrm>
            <a:off x="53960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9FBC72-58DB-4E71-B3D3-F1A7CCB31D9A}"/>
              </a:ext>
            </a:extLst>
          </p:cNvPr>
          <p:cNvSpPr/>
          <p:nvPr/>
        </p:nvSpPr>
        <p:spPr>
          <a:xfrm>
            <a:off x="35418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678AB4-2086-45AA-8F96-638D08DE6FA6}"/>
              </a:ext>
            </a:extLst>
          </p:cNvPr>
          <p:cNvSpPr/>
          <p:nvPr/>
        </p:nvSpPr>
        <p:spPr>
          <a:xfrm>
            <a:off x="53960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86B779D-FDE2-4347-80B2-34AC454C1D5F}"/>
              </a:ext>
            </a:extLst>
          </p:cNvPr>
          <p:cNvCxnSpPr>
            <a:stCxn id="47" idx="6"/>
          </p:cNvCxnSpPr>
          <p:nvPr/>
        </p:nvCxnSpPr>
        <p:spPr>
          <a:xfrm>
            <a:off x="3745092" y="3543558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1D847C-7326-4678-B450-7287DCB85269}"/>
              </a:ext>
            </a:extLst>
          </p:cNvPr>
          <p:cNvCxnSpPr/>
          <p:nvPr/>
        </p:nvCxnSpPr>
        <p:spPr>
          <a:xfrm>
            <a:off x="37450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AE89CE-3648-405A-8808-7483F21F1D66}"/>
              </a:ext>
            </a:extLst>
          </p:cNvPr>
          <p:cNvCxnSpPr/>
          <p:nvPr/>
        </p:nvCxnSpPr>
        <p:spPr>
          <a:xfrm>
            <a:off x="46721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B4A7B7-6E51-437D-8785-F79293AFE1C9}"/>
              </a:ext>
            </a:extLst>
          </p:cNvPr>
          <p:cNvCxnSpPr/>
          <p:nvPr/>
        </p:nvCxnSpPr>
        <p:spPr>
          <a:xfrm>
            <a:off x="37450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530259-5230-484E-BC71-1A59FA586EB7}"/>
              </a:ext>
            </a:extLst>
          </p:cNvPr>
          <p:cNvCxnSpPr/>
          <p:nvPr/>
        </p:nvCxnSpPr>
        <p:spPr>
          <a:xfrm>
            <a:off x="46721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E6BD5A-8006-4821-8FC7-486E57B4FA33}"/>
              </a:ext>
            </a:extLst>
          </p:cNvPr>
          <p:cNvCxnSpPr/>
          <p:nvPr/>
        </p:nvCxnSpPr>
        <p:spPr>
          <a:xfrm>
            <a:off x="37577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DB66B6-D2AF-4B9D-BC26-FDD25DAD9CD3}"/>
              </a:ext>
            </a:extLst>
          </p:cNvPr>
          <p:cNvCxnSpPr/>
          <p:nvPr/>
        </p:nvCxnSpPr>
        <p:spPr>
          <a:xfrm>
            <a:off x="46848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16E431-9EDE-40DD-BAC3-CC5B54476C82}"/>
              </a:ext>
            </a:extLst>
          </p:cNvPr>
          <p:cNvCxnSpPr>
            <a:stCxn id="58" idx="6"/>
          </p:cNvCxnSpPr>
          <p:nvPr/>
        </p:nvCxnSpPr>
        <p:spPr>
          <a:xfrm flipV="1">
            <a:off x="3745092" y="5815718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BF76AC-972B-4469-80E3-B5E787B3ABD2}"/>
              </a:ext>
            </a:extLst>
          </p:cNvPr>
          <p:cNvCxnSpPr>
            <a:stCxn id="48" idx="6"/>
          </p:cNvCxnSpPr>
          <p:nvPr/>
        </p:nvCxnSpPr>
        <p:spPr>
          <a:xfrm>
            <a:off x="5599292" y="35435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B366C4-3A4E-471E-A58F-D7F4E35265CA}"/>
              </a:ext>
            </a:extLst>
          </p:cNvPr>
          <p:cNvCxnSpPr/>
          <p:nvPr/>
        </p:nvCxnSpPr>
        <p:spPr>
          <a:xfrm>
            <a:off x="5599292" y="409442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9436122-D097-4293-9EF4-65FD5A56C137}"/>
              </a:ext>
            </a:extLst>
          </p:cNvPr>
          <p:cNvCxnSpPr/>
          <p:nvPr/>
        </p:nvCxnSpPr>
        <p:spPr>
          <a:xfrm>
            <a:off x="5599292" y="46738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99C0820-E020-4F37-8E0A-F1A144FCF847}"/>
              </a:ext>
            </a:extLst>
          </p:cNvPr>
          <p:cNvCxnSpPr/>
          <p:nvPr/>
        </p:nvCxnSpPr>
        <p:spPr>
          <a:xfrm>
            <a:off x="5599292" y="52504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1E4223E-3EFB-4A72-A0B9-9662CCD48C03}"/>
              </a:ext>
            </a:extLst>
          </p:cNvPr>
          <p:cNvCxnSpPr/>
          <p:nvPr/>
        </p:nvCxnSpPr>
        <p:spPr>
          <a:xfrm>
            <a:off x="5599292" y="582841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2CED59-C10D-47CF-8202-5A454E4C33CC}"/>
              </a:ext>
            </a:extLst>
          </p:cNvPr>
          <p:cNvCxnSpPr>
            <a:endCxn id="59" idx="2"/>
          </p:cNvCxnSpPr>
          <p:nvPr/>
        </p:nvCxnSpPr>
        <p:spPr>
          <a:xfrm>
            <a:off x="4570592" y="5366449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75361CE-4AE5-4F59-9156-E5B0A1AABDC9}"/>
              </a:ext>
            </a:extLst>
          </p:cNvPr>
          <p:cNvCxnSpPr/>
          <p:nvPr/>
        </p:nvCxnSpPr>
        <p:spPr>
          <a:xfrm flipV="1">
            <a:off x="5497692" y="365785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32C14E2-850A-4174-9ED7-79EA8DA7E6C3}"/>
              </a:ext>
            </a:extLst>
          </p:cNvPr>
          <p:cNvCxnSpPr/>
          <p:nvPr/>
        </p:nvCxnSpPr>
        <p:spPr>
          <a:xfrm flipV="1">
            <a:off x="5497692" y="423412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3011FC-9DFE-4108-870E-BB275867C081}"/>
              </a:ext>
            </a:extLst>
          </p:cNvPr>
          <p:cNvCxnSpPr/>
          <p:nvPr/>
        </p:nvCxnSpPr>
        <p:spPr>
          <a:xfrm flipV="1">
            <a:off x="5497692" y="4786724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9E93E1-627B-4B17-8636-5B74203C707C}"/>
              </a:ext>
            </a:extLst>
          </p:cNvPr>
          <p:cNvCxnSpPr/>
          <p:nvPr/>
        </p:nvCxnSpPr>
        <p:spPr>
          <a:xfrm flipV="1">
            <a:off x="5497692" y="5379149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5F6884-8E88-46BD-A2D0-0FC4B5D98ECE}"/>
              </a:ext>
            </a:extLst>
          </p:cNvPr>
          <p:cNvSpPr/>
          <p:nvPr/>
        </p:nvSpPr>
        <p:spPr>
          <a:xfrm>
            <a:off x="3430108" y="3337490"/>
            <a:ext cx="2321584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E6354F-A440-4226-8BAE-4C37E9A66F4F}"/>
              </a:ext>
            </a:extLst>
          </p:cNvPr>
          <p:cNvCxnSpPr/>
          <p:nvPr/>
        </p:nvCxnSpPr>
        <p:spPr>
          <a:xfrm>
            <a:off x="4586467" y="4230682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52FA3D6-AA42-43FE-B079-668848F501AF}"/>
              </a:ext>
            </a:extLst>
          </p:cNvPr>
          <p:cNvCxnSpPr/>
          <p:nvPr/>
        </p:nvCxnSpPr>
        <p:spPr>
          <a:xfrm>
            <a:off x="4586467" y="4783279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ED7003-1520-45DB-B80D-739A1D39449E}"/>
              </a:ext>
            </a:extLst>
          </p:cNvPr>
          <p:cNvCxnSpPr/>
          <p:nvPr/>
        </p:nvCxnSpPr>
        <p:spPr>
          <a:xfrm>
            <a:off x="4586467" y="5375704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398B236-67FB-4FFC-8418-B6D919680CAB}"/>
              </a:ext>
            </a:extLst>
          </p:cNvPr>
          <p:cNvCxnSpPr/>
          <p:nvPr/>
        </p:nvCxnSpPr>
        <p:spPr>
          <a:xfrm>
            <a:off x="3760967" y="3552813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408">
            <a:extLst>
              <a:ext uri="{FF2B5EF4-FFF2-40B4-BE49-F238E27FC236}">
                <a16:creationId xmlns:a16="http://schemas.microsoft.com/office/drawing/2014/main" id="{5D00D501-1EE2-4CC3-B144-77B24A5F7165}"/>
              </a:ext>
            </a:extLst>
          </p:cNvPr>
          <p:cNvCxnSpPr>
            <a:stCxn id="49" idx="0"/>
            <a:endCxn id="51" idx="0"/>
          </p:cNvCxnSpPr>
          <p:nvPr/>
        </p:nvCxnSpPr>
        <p:spPr>
          <a:xfrm rot="5400000" flipH="1" flipV="1">
            <a:off x="4570592" y="3065727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409">
            <a:extLst>
              <a:ext uri="{FF2B5EF4-FFF2-40B4-BE49-F238E27FC236}">
                <a16:creationId xmlns:a16="http://schemas.microsoft.com/office/drawing/2014/main" id="{50B53D20-EF00-4F75-AA9A-BDB6A4D16902}"/>
              </a:ext>
            </a:extLst>
          </p:cNvPr>
          <p:cNvCxnSpPr/>
          <p:nvPr/>
        </p:nvCxnSpPr>
        <p:spPr>
          <a:xfrm rot="5400000" flipH="1" flipV="1">
            <a:off x="4564242" y="3648809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410">
            <a:extLst>
              <a:ext uri="{FF2B5EF4-FFF2-40B4-BE49-F238E27FC236}">
                <a16:creationId xmlns:a16="http://schemas.microsoft.com/office/drawing/2014/main" id="{7485D4F1-4552-45FE-BAD9-884A9046059B}"/>
              </a:ext>
            </a:extLst>
          </p:cNvPr>
          <p:cNvCxnSpPr/>
          <p:nvPr/>
        </p:nvCxnSpPr>
        <p:spPr>
          <a:xfrm rot="5400000" flipH="1" flipV="1">
            <a:off x="4564242" y="4227531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411">
            <a:extLst>
              <a:ext uri="{FF2B5EF4-FFF2-40B4-BE49-F238E27FC236}">
                <a16:creationId xmlns:a16="http://schemas.microsoft.com/office/drawing/2014/main" id="{460AD646-2121-41BC-AC4A-E251322E323C}"/>
              </a:ext>
            </a:extLst>
          </p:cNvPr>
          <p:cNvCxnSpPr/>
          <p:nvPr/>
        </p:nvCxnSpPr>
        <p:spPr>
          <a:xfrm rot="5400000" flipH="1" flipV="1">
            <a:off x="4557892" y="480062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A3027F-61EC-447B-8980-D7F22AC1588E}"/>
              </a:ext>
            </a:extLst>
          </p:cNvPr>
          <p:cNvSpPr/>
          <p:nvPr/>
        </p:nvSpPr>
        <p:spPr>
          <a:xfrm>
            <a:off x="4304323" y="6055329"/>
            <a:ext cx="825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C66A5D24-4537-496F-9E3B-3A62BE054078}"/>
              </a:ext>
            </a:extLst>
          </p:cNvPr>
          <p:cNvSpPr txBox="1">
            <a:spLocks/>
          </p:cNvSpPr>
          <p:nvPr/>
        </p:nvSpPr>
        <p:spPr>
          <a:xfrm>
            <a:off x="603410" y="1135550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Original FPN : 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Lateral Connections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913E2D0F-970F-4A13-B3E1-9CABD76ED289}"/>
              </a:ext>
            </a:extLst>
          </p:cNvPr>
          <p:cNvSpPr txBox="1">
            <a:spLocks/>
          </p:cNvSpPr>
          <p:nvPr/>
        </p:nvSpPr>
        <p:spPr>
          <a:xfrm>
            <a:off x="3185429" y="955158"/>
            <a:ext cx="4453075" cy="1771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Node(only 1input)</a:t>
            </a:r>
          </a:p>
        </p:txBody>
      </p:sp>
      <p:sp>
        <p:nvSpPr>
          <p:cNvPr id="170" name="제목 1">
            <a:extLst>
              <a:ext uri="{FF2B5EF4-FFF2-40B4-BE49-F238E27FC236}">
                <a16:creationId xmlns:a16="http://schemas.microsoft.com/office/drawing/2014/main" id="{E74D4CA9-0B97-4F24-9426-6EAD9236BA62}"/>
              </a:ext>
            </a:extLst>
          </p:cNvPr>
          <p:cNvSpPr txBox="1">
            <a:spLocks/>
          </p:cNvSpPr>
          <p:nvPr/>
        </p:nvSpPr>
        <p:spPr>
          <a:xfrm>
            <a:off x="6155042" y="880274"/>
            <a:ext cx="5953846" cy="170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FPN :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using Different level features,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can use various features of different resolution.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 various </a:t>
            </a:r>
            <a:r>
              <a:rPr lang="en-US" altLang="ko-KR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simply without any weights.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Those resolutions are different, so it should be different.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D71FA7E3-91DB-4643-A464-4B38E3E1F985}"/>
              </a:ext>
            </a:extLst>
          </p:cNvPr>
          <p:cNvSpPr/>
          <p:nvPr/>
        </p:nvSpPr>
        <p:spPr>
          <a:xfrm>
            <a:off x="8901451" y="3402898"/>
            <a:ext cx="140677" cy="38013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제목 1">
            <a:extLst>
              <a:ext uri="{FF2B5EF4-FFF2-40B4-BE49-F238E27FC236}">
                <a16:creationId xmlns:a16="http://schemas.microsoft.com/office/drawing/2014/main" id="{115B2713-D0B5-4F89-935E-E32CC97198BF}"/>
              </a:ext>
            </a:extLst>
          </p:cNvPr>
          <p:cNvSpPr txBox="1">
            <a:spLocks/>
          </p:cNvSpPr>
          <p:nvPr/>
        </p:nvSpPr>
        <p:spPr>
          <a:xfrm>
            <a:off x="9249116" y="2881729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Various trials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NAS-FPN,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Fully-Connected-FPN,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Panet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E48CBD-C03F-41A6-8223-A608F03C9B7F}"/>
              </a:ext>
            </a:extLst>
          </p:cNvPr>
          <p:cNvSpPr txBox="1">
            <a:spLocks/>
          </p:cNvSpPr>
          <p:nvPr/>
        </p:nvSpPr>
        <p:spPr>
          <a:xfrm>
            <a:off x="6323192" y="4371055"/>
            <a:ext cx="5528106" cy="2082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Weighted bi-directional method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 which has only 1 input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because it’s contribution is low.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Edging at same class(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 in last layer) can make features to be more efficient fusion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976C955-4C23-49F6-B080-D56257C9DAE9}"/>
              </a:ext>
            </a:extLst>
          </p:cNvPr>
          <p:cNvSpPr/>
          <p:nvPr/>
        </p:nvSpPr>
        <p:spPr>
          <a:xfrm>
            <a:off x="3261946" y="2470639"/>
            <a:ext cx="2409092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86A35D1-EA8E-459F-A80D-A0802C4B9F35}"/>
              </a:ext>
            </a:extLst>
          </p:cNvPr>
          <p:cNvSpPr/>
          <p:nvPr/>
        </p:nvSpPr>
        <p:spPr>
          <a:xfrm>
            <a:off x="4468805" y="34546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E667EFD-A146-420F-A2A9-4E5182DE1F06}"/>
              </a:ext>
            </a:extLst>
          </p:cNvPr>
          <p:cNvCxnSpPr>
            <a:cxnSpLocks/>
            <a:stCxn id="139" idx="2"/>
            <a:endCxn id="176" idx="0"/>
          </p:cNvCxnSpPr>
          <p:nvPr/>
        </p:nvCxnSpPr>
        <p:spPr>
          <a:xfrm>
            <a:off x="4466492" y="2687693"/>
            <a:ext cx="103913" cy="766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AB701F81-233D-4B9A-BF43-B876AD222779}"/>
              </a:ext>
            </a:extLst>
          </p:cNvPr>
          <p:cNvSpPr/>
          <p:nvPr/>
        </p:nvSpPr>
        <p:spPr>
          <a:xfrm>
            <a:off x="3264446" y="2253585"/>
            <a:ext cx="2487246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02F041AA-F95C-4302-99BB-7333BA4E72BE}"/>
              </a:ext>
            </a:extLst>
          </p:cNvPr>
          <p:cNvSpPr/>
          <p:nvPr/>
        </p:nvSpPr>
        <p:spPr>
          <a:xfrm>
            <a:off x="3099014" y="2329962"/>
            <a:ext cx="664094" cy="1547446"/>
          </a:xfrm>
          <a:custGeom>
            <a:avLst/>
            <a:gdLst>
              <a:gd name="connsiteX0" fmla="*/ 162932 w 664094"/>
              <a:gd name="connsiteY0" fmla="*/ 0 h 1547446"/>
              <a:gd name="connsiteX1" fmla="*/ 4671 w 664094"/>
              <a:gd name="connsiteY1" fmla="*/ 246184 h 1547446"/>
              <a:gd name="connsiteX2" fmla="*/ 101386 w 664094"/>
              <a:gd name="connsiteY2" fmla="*/ 1143000 h 1547446"/>
              <a:gd name="connsiteX3" fmla="*/ 664094 w 664094"/>
              <a:gd name="connsiteY3" fmla="*/ 1547446 h 154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094" h="1547446">
                <a:moveTo>
                  <a:pt x="162932" y="0"/>
                </a:moveTo>
                <a:cubicBezTo>
                  <a:pt x="88930" y="27842"/>
                  <a:pt x="14929" y="55684"/>
                  <a:pt x="4671" y="246184"/>
                </a:cubicBezTo>
                <a:cubicBezTo>
                  <a:pt x="-5587" y="436684"/>
                  <a:pt x="-8518" y="926123"/>
                  <a:pt x="101386" y="1143000"/>
                </a:cubicBezTo>
                <a:cubicBezTo>
                  <a:pt x="211290" y="1359877"/>
                  <a:pt x="437692" y="1453661"/>
                  <a:pt x="664094" y="154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IoU</a:t>
            </a:r>
            <a:r>
              <a:rPr lang="en-US" altLang="ko-KR" dirty="0"/>
              <a:t> Calculating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4"/>
              </a:rPr>
              <a:t>https://minimin2.tistory.com/144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Default_Box</a:t>
            </a:r>
            <a:r>
              <a:rPr lang="en-US" altLang="ko-KR" dirty="0"/>
              <a:t> creating in SSD: </a:t>
            </a:r>
            <a:r>
              <a:rPr lang="ko-KR" altLang="en-US" dirty="0">
                <a:hlinkClick r:id="rId5"/>
              </a:rPr>
              <a:t>https://github.com/yeomko22/ssd_defaultbox_generator/blob/master/ssd_defaultbox_generator.ipynb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NMS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6"/>
              </a:rPr>
              <a:t>https://dyndy.tistory.com/275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FPN</a:t>
            </a:r>
            <a:r>
              <a:rPr lang="ko-KR" altLang="en-US" dirty="0"/>
              <a:t> </a:t>
            </a:r>
            <a:r>
              <a:rPr lang="en-US" altLang="ko-KR" dirty="0"/>
              <a:t>Logic : </a:t>
            </a:r>
          </a:p>
          <a:p>
            <a:r>
              <a:rPr lang="en-US" altLang="ko-KR" dirty="0">
                <a:hlinkClick r:id="rId7"/>
              </a:rPr>
              <a:t>https://blog.naver.com/PostView.nhn?blogId=jinyuri303&amp;logNo=221865008339&amp;parentCategoryNo=36&amp;categoryNo=38&amp;viewDate=&amp;isShowPopularPosts=false&amp;from=postView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BiFPN</a:t>
            </a:r>
            <a:r>
              <a:rPr lang="en-US" altLang="ko-KR" dirty="0"/>
              <a:t> Logic :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8"/>
              </a:rPr>
              <a:t>https://github.com/zylo117/Yet-Another-EfficientDetPytorch/blob/c533bc2de65135a6fe1d25ca437765c630943afb/efficientdet/model.py#L55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1243</Words>
  <Application>Microsoft Office PowerPoint</Application>
  <PresentationFormat>와이드스크린</PresentationFormat>
  <Paragraphs>261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DefaultBox creating in SSD</vt:lpstr>
      <vt:lpstr>DefaultBox creating in SSD</vt:lpstr>
      <vt:lpstr>Difference between FPN &amp; Bi-FPN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261</cp:revision>
  <dcterms:created xsi:type="dcterms:W3CDTF">2020-04-19T10:49:20Z</dcterms:created>
  <dcterms:modified xsi:type="dcterms:W3CDTF">2021-07-19T06:33:33Z</dcterms:modified>
</cp:coreProperties>
</file>