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3" r:id="rId4"/>
    <p:sldId id="272" r:id="rId5"/>
    <p:sldId id="274" r:id="rId6"/>
    <p:sldId id="275" r:id="rId7"/>
    <p:sldId id="265" r:id="rId8"/>
    <p:sldId id="270" r:id="rId9"/>
    <p:sldId id="267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01" autoAdjust="0"/>
  </p:normalViewPr>
  <p:slideViewPr>
    <p:cSldViewPr snapToGrid="0" snapToObjects="1">
      <p:cViewPr>
        <p:scale>
          <a:sx n="100" d="100"/>
          <a:sy n="100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F099A-8213-430B-9E0F-52BF6640CED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9025E-C61C-4919-BB11-EAB2913BB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07/07/2021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07/07/2021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07/07/2021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07/07/2021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07/07/2021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07/07/2021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07/07/2021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322712"/>
            <a:ext cx="765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Faster_RCNN</a:t>
            </a:r>
            <a:r>
              <a:rPr kumimoji="1" lang="en-US" altLang="ko-KR" sz="48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Practice</a:t>
            </a:r>
          </a:p>
          <a:p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(feat.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Backbone_change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</a:t>
            </a:r>
            <a:endParaRPr kumimoji="1" lang="ko-Kore-KR" altLang="en-US" sz="3200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2021. 07. 09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D4368-9F72-4459-B0AB-7D69D509200D}"/>
              </a:ext>
            </a:extLst>
          </p:cNvPr>
          <p:cNvSpPr/>
          <p:nvPr/>
        </p:nvSpPr>
        <p:spPr>
          <a:xfrm>
            <a:off x="12330861" y="740646"/>
            <a:ext cx="2863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RPN(loss), </a:t>
            </a:r>
          </a:p>
          <a:p>
            <a:r>
              <a:rPr lang="en-US" altLang="ko-KR" dirty="0" err="1"/>
              <a:t>BACKbone</a:t>
            </a:r>
            <a:r>
              <a:rPr lang="en-US" altLang="ko-KR" dirty="0"/>
              <a:t>: resnet50, </a:t>
            </a:r>
          </a:p>
          <a:p>
            <a:r>
              <a:rPr lang="en-US" altLang="ko-KR" dirty="0"/>
              <a:t>Loss </a:t>
            </a:r>
            <a:r>
              <a:rPr lang="ko-KR" altLang="en-US" dirty="0"/>
              <a:t>수렴하게</a:t>
            </a:r>
            <a:endParaRPr lang="en-US" altLang="ko-KR" dirty="0"/>
          </a:p>
          <a:p>
            <a:r>
              <a:rPr lang="en-US" altLang="ko-KR" dirty="0" err="1"/>
              <a:t>fasterRCNN</a:t>
            </a:r>
            <a:r>
              <a:rPr lang="en-US" altLang="ko-KR" dirty="0"/>
              <a:t> </a:t>
            </a:r>
            <a:r>
              <a:rPr lang="ko-KR" altLang="en-US" dirty="0"/>
              <a:t>내용추가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37D540-4C41-47A5-9760-B410FABFA4A9}"/>
              </a:ext>
            </a:extLst>
          </p:cNvPr>
          <p:cNvSpPr/>
          <p:nvPr/>
        </p:nvSpPr>
        <p:spPr>
          <a:xfrm>
            <a:off x="12330861" y="216077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- </a:t>
            </a:r>
            <a:r>
              <a:rPr lang="ko-KR" altLang="en-US" dirty="0" err="1"/>
              <a:t>Bckbone</a:t>
            </a:r>
            <a:r>
              <a:rPr lang="ko-KR" altLang="en-US" dirty="0"/>
              <a:t> : </a:t>
            </a:r>
            <a:r>
              <a:rPr lang="ko-KR" altLang="en-US" dirty="0" err="1"/>
              <a:t>change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Resnet50</a:t>
            </a:r>
          </a:p>
          <a:p>
            <a:r>
              <a:rPr lang="ko-KR" altLang="en-US" dirty="0"/>
              <a:t>   - </a:t>
            </a:r>
            <a:r>
              <a:rPr lang="ko-KR" altLang="en-US" dirty="0" err="1"/>
              <a:t>Loss가</a:t>
            </a:r>
            <a:r>
              <a:rPr lang="ko-KR" altLang="en-US" dirty="0"/>
              <a:t> 코드에서 실제 어떻게 구현됐고 </a:t>
            </a:r>
            <a:r>
              <a:rPr lang="ko-KR" altLang="en-US" dirty="0" err="1"/>
              <a:t>어떻게쓰이는지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</a:t>
            </a:r>
            <a:r>
              <a:rPr lang="ko-KR" altLang="en-US" dirty="0" err="1"/>
              <a:t>Cross_entropy</a:t>
            </a:r>
            <a:r>
              <a:rPr lang="ko-KR" altLang="en-US" dirty="0"/>
              <a:t>, Smooth_L1 실제 </a:t>
            </a:r>
            <a:r>
              <a:rPr lang="ko-KR" altLang="en-US" dirty="0" err="1"/>
              <a:t>파라미터값</a:t>
            </a:r>
            <a:r>
              <a:rPr lang="ko-KR" altLang="en-US" dirty="0"/>
              <a:t>(</a:t>
            </a:r>
            <a:r>
              <a:rPr lang="ko-KR" altLang="en-US" dirty="0" err="1"/>
              <a:t>pi</a:t>
            </a:r>
            <a:r>
              <a:rPr lang="ko-KR" altLang="en-US" dirty="0"/>
              <a:t>, </a:t>
            </a:r>
            <a:r>
              <a:rPr lang="ko-KR" altLang="en-US" dirty="0" err="1"/>
              <a:t>p</a:t>
            </a:r>
            <a:r>
              <a:rPr lang="ko-KR" altLang="en-US" dirty="0"/>
              <a:t>*</a:t>
            </a:r>
            <a:r>
              <a:rPr lang="ko-KR" altLang="en-US" dirty="0" err="1"/>
              <a:t>i</a:t>
            </a:r>
            <a:r>
              <a:rPr lang="ko-KR" altLang="en-US" dirty="0"/>
              <a:t>), (</a:t>
            </a:r>
            <a:r>
              <a:rPr lang="ko-KR" altLang="en-US" dirty="0" err="1"/>
              <a:t>ti,t`i</a:t>
            </a:r>
            <a:r>
              <a:rPr lang="ko-KR" altLang="en-US" dirty="0"/>
              <a:t>) 설명</a:t>
            </a:r>
          </a:p>
          <a:p>
            <a:r>
              <a:rPr lang="ko-KR" altLang="en-US" dirty="0"/>
              <a:t>   - </a:t>
            </a:r>
            <a:r>
              <a:rPr lang="ko-KR" altLang="en-US" dirty="0" err="1"/>
              <a:t>Loss수렴</a:t>
            </a:r>
            <a:r>
              <a:rPr lang="ko-KR" altLang="en-US" dirty="0"/>
              <a:t> </a:t>
            </a:r>
            <a:r>
              <a:rPr lang="ko-KR" altLang="en-US" dirty="0" err="1"/>
              <a:t>smooth하게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Backbone Change : Resnet101   Resnet50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955EADE-5DF4-4AE8-885D-06DD1B54F250}"/>
              </a:ext>
            </a:extLst>
          </p:cNvPr>
          <p:cNvSpPr/>
          <p:nvPr/>
        </p:nvSpPr>
        <p:spPr>
          <a:xfrm>
            <a:off x="7863762" y="431076"/>
            <a:ext cx="355960" cy="13632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https://t1.daumcdn.net/cfile/tistory/99167C335C47F0E315">
            <a:extLst>
              <a:ext uri="{FF2B5EF4-FFF2-40B4-BE49-F238E27FC236}">
                <a16:creationId xmlns:a16="http://schemas.microsoft.com/office/drawing/2014/main" id="{E852D9C6-BA6D-48EF-BB60-EB676844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7" y="898509"/>
            <a:ext cx="11749912" cy="568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10515600" cy="232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9F40E-C5C5-497C-BA2F-2CF7D90757FA}"/>
              </a:ext>
            </a:extLst>
          </p:cNvPr>
          <p:cNvSpPr/>
          <p:nvPr/>
        </p:nvSpPr>
        <p:spPr>
          <a:xfrm>
            <a:off x="5917890" y="1197560"/>
            <a:ext cx="3714382" cy="45995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76AD1BB-BC05-46BF-A0EA-76AA2527E03D}"/>
              </a:ext>
            </a:extLst>
          </p:cNvPr>
          <p:cNvSpPr/>
          <p:nvPr/>
        </p:nvSpPr>
        <p:spPr>
          <a:xfrm>
            <a:off x="5932686" y="3992270"/>
            <a:ext cx="3699586" cy="899326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189209F5-5BE7-47EA-B849-16389E4E37AC}"/>
              </a:ext>
            </a:extLst>
          </p:cNvPr>
          <p:cNvSpPr/>
          <p:nvPr/>
        </p:nvSpPr>
        <p:spPr>
          <a:xfrm>
            <a:off x="116891" y="1935332"/>
            <a:ext cx="326993" cy="3973143"/>
          </a:xfrm>
          <a:custGeom>
            <a:avLst/>
            <a:gdLst>
              <a:gd name="connsiteX0" fmla="*/ 326951 w 326951"/>
              <a:gd name="connsiteY0" fmla="*/ 3861786 h 3861786"/>
              <a:gd name="connsiteX1" fmla="*/ 163475 w 326951"/>
              <a:gd name="connsiteY1" fmla="*/ 3834541 h 3861786"/>
              <a:gd name="connsiteX2" fmla="*/ 163476 w 326951"/>
              <a:gd name="connsiteY2" fmla="*/ 1958138 h 3861786"/>
              <a:gd name="connsiteX3" fmla="*/ 0 w 326951"/>
              <a:gd name="connsiteY3" fmla="*/ 1930893 h 3861786"/>
              <a:gd name="connsiteX4" fmla="*/ 163476 w 326951"/>
              <a:gd name="connsiteY4" fmla="*/ 1903648 h 3861786"/>
              <a:gd name="connsiteX5" fmla="*/ 163476 w 326951"/>
              <a:gd name="connsiteY5" fmla="*/ 27245 h 3861786"/>
              <a:gd name="connsiteX6" fmla="*/ 326952 w 326951"/>
              <a:gd name="connsiteY6" fmla="*/ 0 h 3861786"/>
              <a:gd name="connsiteX7" fmla="*/ 326951 w 326951"/>
              <a:gd name="connsiteY7" fmla="*/ 3861786 h 3861786"/>
              <a:gd name="connsiteX0" fmla="*/ 326951 w 326951"/>
              <a:gd name="connsiteY0" fmla="*/ 3861786 h 3861786"/>
              <a:gd name="connsiteX1" fmla="*/ 163475 w 326951"/>
              <a:gd name="connsiteY1" fmla="*/ 3834541 h 3861786"/>
              <a:gd name="connsiteX2" fmla="*/ 163476 w 326951"/>
              <a:gd name="connsiteY2" fmla="*/ 1958138 h 3861786"/>
              <a:gd name="connsiteX3" fmla="*/ 0 w 326951"/>
              <a:gd name="connsiteY3" fmla="*/ 1930893 h 3861786"/>
              <a:gd name="connsiteX4" fmla="*/ 163476 w 326951"/>
              <a:gd name="connsiteY4" fmla="*/ 1903648 h 3861786"/>
              <a:gd name="connsiteX5" fmla="*/ 163476 w 326951"/>
              <a:gd name="connsiteY5" fmla="*/ 27245 h 3861786"/>
              <a:gd name="connsiteX6" fmla="*/ 326952 w 326951"/>
              <a:gd name="connsiteY6" fmla="*/ 0 h 3861786"/>
              <a:gd name="connsiteX0" fmla="*/ 326960 w 326961"/>
              <a:gd name="connsiteY0" fmla="*/ 3861786 h 3861786"/>
              <a:gd name="connsiteX1" fmla="*/ 163484 w 326961"/>
              <a:gd name="connsiteY1" fmla="*/ 3834541 h 3861786"/>
              <a:gd name="connsiteX2" fmla="*/ 163485 w 326961"/>
              <a:gd name="connsiteY2" fmla="*/ 1958138 h 3861786"/>
              <a:gd name="connsiteX3" fmla="*/ 9 w 326961"/>
              <a:gd name="connsiteY3" fmla="*/ 1930893 h 3861786"/>
              <a:gd name="connsiteX4" fmla="*/ 163485 w 326961"/>
              <a:gd name="connsiteY4" fmla="*/ 1903648 h 3861786"/>
              <a:gd name="connsiteX5" fmla="*/ 163485 w 326961"/>
              <a:gd name="connsiteY5" fmla="*/ 27245 h 3861786"/>
              <a:gd name="connsiteX6" fmla="*/ 326961 w 326961"/>
              <a:gd name="connsiteY6" fmla="*/ 0 h 3861786"/>
              <a:gd name="connsiteX7" fmla="*/ 326960 w 326961"/>
              <a:gd name="connsiteY7" fmla="*/ 3861786 h 3861786"/>
              <a:gd name="connsiteX0" fmla="*/ 326960 w 326961"/>
              <a:gd name="connsiteY0" fmla="*/ 3861786 h 3861786"/>
              <a:gd name="connsiteX1" fmla="*/ 163484 w 326961"/>
              <a:gd name="connsiteY1" fmla="*/ 3834541 h 3861786"/>
              <a:gd name="connsiteX2" fmla="*/ 163485 w 326961"/>
              <a:gd name="connsiteY2" fmla="*/ 1958138 h 3861786"/>
              <a:gd name="connsiteX3" fmla="*/ 9 w 326961"/>
              <a:gd name="connsiteY3" fmla="*/ 1930893 h 3861786"/>
              <a:gd name="connsiteX4" fmla="*/ 172363 w 326961"/>
              <a:gd name="connsiteY4" fmla="*/ 1823749 h 3861786"/>
              <a:gd name="connsiteX5" fmla="*/ 163485 w 326961"/>
              <a:gd name="connsiteY5" fmla="*/ 27245 h 3861786"/>
              <a:gd name="connsiteX6" fmla="*/ 326961 w 326961"/>
              <a:gd name="connsiteY6" fmla="*/ 0 h 3861786"/>
              <a:gd name="connsiteX0" fmla="*/ 326992 w 326993"/>
              <a:gd name="connsiteY0" fmla="*/ 3861786 h 3973143"/>
              <a:gd name="connsiteX1" fmla="*/ 163516 w 326993"/>
              <a:gd name="connsiteY1" fmla="*/ 3834541 h 3973143"/>
              <a:gd name="connsiteX2" fmla="*/ 163517 w 326993"/>
              <a:gd name="connsiteY2" fmla="*/ 1958138 h 3973143"/>
              <a:gd name="connsiteX3" fmla="*/ 41 w 326993"/>
              <a:gd name="connsiteY3" fmla="*/ 1930893 h 3973143"/>
              <a:gd name="connsiteX4" fmla="*/ 163517 w 326993"/>
              <a:gd name="connsiteY4" fmla="*/ 1903648 h 3973143"/>
              <a:gd name="connsiteX5" fmla="*/ 163517 w 326993"/>
              <a:gd name="connsiteY5" fmla="*/ 27245 h 3973143"/>
              <a:gd name="connsiteX6" fmla="*/ 326993 w 326993"/>
              <a:gd name="connsiteY6" fmla="*/ 0 h 3973143"/>
              <a:gd name="connsiteX7" fmla="*/ 326992 w 326993"/>
              <a:gd name="connsiteY7" fmla="*/ 3861786 h 3973143"/>
              <a:gd name="connsiteX0" fmla="*/ 326992 w 326993"/>
              <a:gd name="connsiteY0" fmla="*/ 3861786 h 3973143"/>
              <a:gd name="connsiteX1" fmla="*/ 163516 w 326993"/>
              <a:gd name="connsiteY1" fmla="*/ 3834541 h 3973143"/>
              <a:gd name="connsiteX2" fmla="*/ 154639 w 326993"/>
              <a:gd name="connsiteY2" fmla="*/ 2091303 h 3973143"/>
              <a:gd name="connsiteX3" fmla="*/ 41 w 326993"/>
              <a:gd name="connsiteY3" fmla="*/ 1930893 h 3973143"/>
              <a:gd name="connsiteX4" fmla="*/ 172395 w 326993"/>
              <a:gd name="connsiteY4" fmla="*/ 1823749 h 3973143"/>
              <a:gd name="connsiteX5" fmla="*/ 163517 w 326993"/>
              <a:gd name="connsiteY5" fmla="*/ 27245 h 3973143"/>
              <a:gd name="connsiteX6" fmla="*/ 326993 w 326993"/>
              <a:gd name="connsiteY6" fmla="*/ 0 h 397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993" h="3973143" stroke="0" extrusionOk="0">
                <a:moveTo>
                  <a:pt x="326992" y="3861786"/>
                </a:moveTo>
                <a:cubicBezTo>
                  <a:pt x="236707" y="3861786"/>
                  <a:pt x="163516" y="3849588"/>
                  <a:pt x="163516" y="3834541"/>
                </a:cubicBezTo>
                <a:cubicBezTo>
                  <a:pt x="163516" y="3209073"/>
                  <a:pt x="163517" y="2583606"/>
                  <a:pt x="163517" y="1958138"/>
                </a:cubicBezTo>
                <a:cubicBezTo>
                  <a:pt x="163517" y="1943091"/>
                  <a:pt x="90326" y="1930893"/>
                  <a:pt x="41" y="1930893"/>
                </a:cubicBezTo>
                <a:cubicBezTo>
                  <a:pt x="90326" y="1930893"/>
                  <a:pt x="163517" y="1918695"/>
                  <a:pt x="163517" y="1903648"/>
                </a:cubicBezTo>
                <a:lnTo>
                  <a:pt x="163517" y="27245"/>
                </a:lnTo>
                <a:cubicBezTo>
                  <a:pt x="163517" y="12198"/>
                  <a:pt x="236708" y="0"/>
                  <a:pt x="326993" y="0"/>
                </a:cubicBezTo>
                <a:cubicBezTo>
                  <a:pt x="326993" y="1287262"/>
                  <a:pt x="326992" y="2574524"/>
                  <a:pt x="326992" y="3861786"/>
                </a:cubicBezTo>
                <a:close/>
              </a:path>
              <a:path w="326993" h="3973143" fill="none">
                <a:moveTo>
                  <a:pt x="326992" y="3861786"/>
                </a:moveTo>
                <a:cubicBezTo>
                  <a:pt x="236707" y="3861786"/>
                  <a:pt x="192241" y="4129621"/>
                  <a:pt x="163516" y="3834541"/>
                </a:cubicBezTo>
                <a:cubicBezTo>
                  <a:pt x="134791" y="3539461"/>
                  <a:pt x="154639" y="2716771"/>
                  <a:pt x="154639" y="2091303"/>
                </a:cubicBezTo>
                <a:cubicBezTo>
                  <a:pt x="154639" y="2076256"/>
                  <a:pt x="-2918" y="1975485"/>
                  <a:pt x="41" y="1930893"/>
                </a:cubicBezTo>
                <a:cubicBezTo>
                  <a:pt x="3000" y="1886301"/>
                  <a:pt x="172395" y="1838796"/>
                  <a:pt x="172395" y="1823749"/>
                </a:cubicBezTo>
                <a:cubicBezTo>
                  <a:pt x="172395" y="1198281"/>
                  <a:pt x="163517" y="652713"/>
                  <a:pt x="163517" y="27245"/>
                </a:cubicBezTo>
                <a:cubicBezTo>
                  <a:pt x="163517" y="12198"/>
                  <a:pt x="236708" y="0"/>
                  <a:pt x="326993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CCA9702E-B8AF-44E2-A3B0-A50FBE424A61}"/>
              </a:ext>
            </a:extLst>
          </p:cNvPr>
          <p:cNvSpPr txBox="1">
            <a:spLocks/>
          </p:cNvSpPr>
          <p:nvPr/>
        </p:nvSpPr>
        <p:spPr>
          <a:xfrm>
            <a:off x="-325891" y="1521569"/>
            <a:ext cx="2970086" cy="646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BottleNeck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CFD17378-947E-483E-99C2-29A6BB6F1ED7}"/>
              </a:ext>
            </a:extLst>
          </p:cNvPr>
          <p:cNvSpPr txBox="1">
            <a:spLocks/>
          </p:cNvSpPr>
          <p:nvPr/>
        </p:nvSpPr>
        <p:spPr>
          <a:xfrm>
            <a:off x="7078056" y="6397683"/>
            <a:ext cx="3897551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Difference between 50, 101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E40F69-AE38-4730-BB86-1B568D167365}"/>
              </a:ext>
            </a:extLst>
          </p:cNvPr>
          <p:cNvCxnSpPr>
            <a:cxnSpLocks/>
          </p:cNvCxnSpPr>
          <p:nvPr/>
        </p:nvCxnSpPr>
        <p:spPr>
          <a:xfrm>
            <a:off x="9499107" y="4891596"/>
            <a:ext cx="0" cy="1633491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1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Training with Resnet50 :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Hyper_parameters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9329570-6708-46E0-97F3-9E4B514A9ADF}"/>
              </a:ext>
            </a:extLst>
          </p:cNvPr>
          <p:cNvSpPr txBox="1">
            <a:spLocks/>
          </p:cNvSpPr>
          <p:nvPr/>
        </p:nvSpPr>
        <p:spPr>
          <a:xfrm>
            <a:off x="549719" y="4609485"/>
            <a:ext cx="4558548" cy="1467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Lr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decay : 0.5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Learning Rate : 1e-3(0.001)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Epoch : 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Loss :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Cross_Entropy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Smooth_L1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Optimizer : Adam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11889A-67FC-4114-9595-378230F9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4" y="1176337"/>
            <a:ext cx="6181725" cy="27908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59B2B06-0479-492B-81C2-17EAF2651906}"/>
              </a:ext>
            </a:extLst>
          </p:cNvPr>
          <p:cNvSpPr txBox="1">
            <a:spLocks/>
          </p:cNvSpPr>
          <p:nvPr/>
        </p:nvSpPr>
        <p:spPr>
          <a:xfrm>
            <a:off x="6297006" y="795422"/>
            <a:ext cx="3897551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Torchvision.models.Resnet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Layer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18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7A33A9E-E8E2-48DF-B4DC-A28BF004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103" y="901640"/>
            <a:ext cx="4907403" cy="4023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-1" y="86373"/>
            <a:ext cx="1211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Loss in Regression : Smooth_L1</a:t>
            </a:r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</a:p>
        </p:txBody>
      </p:sp>
      <p:sp>
        <p:nvSpPr>
          <p:cNvPr id="140" name="제목 1">
            <a:extLst>
              <a:ext uri="{FF2B5EF4-FFF2-40B4-BE49-F238E27FC236}">
                <a16:creationId xmlns:a16="http://schemas.microsoft.com/office/drawing/2014/main" id="{CBDFA3DA-5B04-46AF-BC06-83E1BFC6DF9C}"/>
              </a:ext>
            </a:extLst>
          </p:cNvPr>
          <p:cNvSpPr txBox="1">
            <a:spLocks/>
          </p:cNvSpPr>
          <p:nvPr/>
        </p:nvSpPr>
        <p:spPr>
          <a:xfrm>
            <a:off x="12777067" y="3526347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2/5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CB5355-BE78-43E0-BA30-CF3BB3C83FF1}"/>
              </a:ext>
            </a:extLst>
          </p:cNvPr>
          <p:cNvCxnSpPr/>
          <p:nvPr/>
        </p:nvCxnSpPr>
        <p:spPr>
          <a:xfrm flipV="1">
            <a:off x="13486855" y="9637170"/>
            <a:ext cx="0" cy="369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FCF5C4-DFF1-471E-8A53-8374CE5D296C}"/>
              </a:ext>
            </a:extLst>
          </p:cNvPr>
          <p:cNvSpPr/>
          <p:nvPr/>
        </p:nvSpPr>
        <p:spPr>
          <a:xfrm>
            <a:off x="12576533" y="9199158"/>
            <a:ext cx="1796386" cy="3546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256-d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3B0E93-DA1E-4A48-8EA6-0A56257329B8}"/>
              </a:ext>
            </a:extLst>
          </p:cNvPr>
          <p:cNvCxnSpPr>
            <a:cxnSpLocks/>
          </p:cNvCxnSpPr>
          <p:nvPr/>
        </p:nvCxnSpPr>
        <p:spPr>
          <a:xfrm flipH="1" flipV="1">
            <a:off x="12808694" y="8583852"/>
            <a:ext cx="109512" cy="43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40C87E8-C7EA-4174-9E5D-F97D30E463B1}"/>
              </a:ext>
            </a:extLst>
          </p:cNvPr>
          <p:cNvCxnSpPr>
            <a:cxnSpLocks/>
          </p:cNvCxnSpPr>
          <p:nvPr/>
        </p:nvCxnSpPr>
        <p:spPr>
          <a:xfrm flipV="1">
            <a:off x="13893573" y="8623291"/>
            <a:ext cx="72712" cy="420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내용 개체 틀 2">
            <a:extLst>
              <a:ext uri="{FF2B5EF4-FFF2-40B4-BE49-F238E27FC236}">
                <a16:creationId xmlns:a16="http://schemas.microsoft.com/office/drawing/2014/main" id="{FD975D15-51F0-4276-9FD4-C2D37D15A838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10515600" cy="232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Loss </a:t>
            </a:r>
            <a:r>
              <a:rPr lang="en-US" altLang="ko-KR" dirty="0" err="1"/>
              <a:t>functio</a:t>
            </a:r>
            <a:r>
              <a:rPr lang="ko-KR" altLang="en-US" dirty="0"/>
              <a:t>의 변수의미 </a:t>
            </a:r>
            <a:r>
              <a:rPr lang="en-US" altLang="ko-KR" dirty="0"/>
              <a:t>(CE : f(s), Smooth l1 : (</a:t>
            </a:r>
            <a:r>
              <a:rPr lang="en-US" altLang="ko-KR" dirty="0" err="1"/>
              <a:t>ti</a:t>
            </a:r>
            <a:r>
              <a:rPr lang="en-US" altLang="ko-KR" dirty="0"/>
              <a:t>, vi) </a:t>
            </a:r>
            <a:r>
              <a:rPr lang="ko-KR" altLang="en-US" dirty="0"/>
              <a:t>정리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ko-KR" altLang="en-US" dirty="0" err="1"/>
              <a:t>분석후</a:t>
            </a:r>
            <a:r>
              <a:rPr lang="ko-KR" altLang="en-US" dirty="0"/>
              <a:t> 정리</a:t>
            </a:r>
            <a:endParaRPr lang="en-US" altLang="ko-KR" dirty="0"/>
          </a:p>
        </p:txBody>
      </p:sp>
      <p:pic>
        <p:nvPicPr>
          <p:cNvPr id="2056" name="Picture 8" descr="https://blog.kakaocdn.net/dn/bpk9es/btqBp5kSBLg/ikFlnDkasgvuWjSe7a6JQK/img.png">
            <a:extLst>
              <a:ext uri="{FF2B5EF4-FFF2-40B4-BE49-F238E27FC236}">
                <a16:creationId xmlns:a16="http://schemas.microsoft.com/office/drawing/2014/main" id="{208D1321-13DB-4C00-8F20-29979B4B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14" y="1648480"/>
            <a:ext cx="4681998" cy="284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제목 1">
            <a:extLst>
              <a:ext uri="{FF2B5EF4-FFF2-40B4-BE49-F238E27FC236}">
                <a16:creationId xmlns:a16="http://schemas.microsoft.com/office/drawing/2014/main" id="{8EE2647F-6FF0-4050-8817-1E832C3EA4A1}"/>
              </a:ext>
            </a:extLst>
          </p:cNvPr>
          <p:cNvSpPr txBox="1">
            <a:spLocks/>
          </p:cNvSpPr>
          <p:nvPr/>
        </p:nvSpPr>
        <p:spPr>
          <a:xfrm>
            <a:off x="1813628" y="1049550"/>
            <a:ext cx="2970086" cy="646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Regression Loss : Smooth L1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0" name="제목 1">
            <a:extLst>
              <a:ext uri="{FF2B5EF4-FFF2-40B4-BE49-F238E27FC236}">
                <a16:creationId xmlns:a16="http://schemas.microsoft.com/office/drawing/2014/main" id="{5637B118-EC22-4CEA-9280-516B4E9A2725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C912D2C-E846-487A-A816-851516EE1ED0}"/>
              </a:ext>
            </a:extLst>
          </p:cNvPr>
          <p:cNvSpPr/>
          <p:nvPr/>
        </p:nvSpPr>
        <p:spPr>
          <a:xfrm>
            <a:off x="1178211" y="1394234"/>
            <a:ext cx="7974841" cy="1453632"/>
          </a:xfrm>
          <a:custGeom>
            <a:avLst/>
            <a:gdLst>
              <a:gd name="connsiteX0" fmla="*/ 0 w 8419723"/>
              <a:gd name="connsiteY0" fmla="*/ 191635 h 1149790"/>
              <a:gd name="connsiteX1" fmla="*/ 191635 w 8419723"/>
              <a:gd name="connsiteY1" fmla="*/ 0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191635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381758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381758 h 1149790"/>
              <a:gd name="connsiteX0" fmla="*/ 0 w 8419723"/>
              <a:gd name="connsiteY0" fmla="*/ 381902 h 1149934"/>
              <a:gd name="connsiteX1" fmla="*/ 1504388 w 8419723"/>
              <a:gd name="connsiteY1" fmla="*/ 317015 h 1149934"/>
              <a:gd name="connsiteX2" fmla="*/ 4870765 w 8419723"/>
              <a:gd name="connsiteY2" fmla="*/ 163106 h 1149934"/>
              <a:gd name="connsiteX3" fmla="*/ 8228088 w 8419723"/>
              <a:gd name="connsiteY3" fmla="*/ 144 h 1149934"/>
              <a:gd name="connsiteX4" fmla="*/ 8419723 w 8419723"/>
              <a:gd name="connsiteY4" fmla="*/ 191779 h 1149934"/>
              <a:gd name="connsiteX5" fmla="*/ 8419723 w 8419723"/>
              <a:gd name="connsiteY5" fmla="*/ 958299 h 1149934"/>
              <a:gd name="connsiteX6" fmla="*/ 8228088 w 8419723"/>
              <a:gd name="connsiteY6" fmla="*/ 1149934 h 1149934"/>
              <a:gd name="connsiteX7" fmla="*/ 191635 w 8419723"/>
              <a:gd name="connsiteY7" fmla="*/ 1149934 h 1149934"/>
              <a:gd name="connsiteX8" fmla="*/ 0 w 8419723"/>
              <a:gd name="connsiteY8" fmla="*/ 958299 h 1149934"/>
              <a:gd name="connsiteX9" fmla="*/ 0 w 8419723"/>
              <a:gd name="connsiteY9" fmla="*/ 381902 h 1149934"/>
              <a:gd name="connsiteX0" fmla="*/ 0 w 8419723"/>
              <a:gd name="connsiteY0" fmla="*/ 389840 h 1157872"/>
              <a:gd name="connsiteX1" fmla="*/ 1504388 w 8419723"/>
              <a:gd name="connsiteY1" fmla="*/ 324953 h 1157872"/>
              <a:gd name="connsiteX2" fmla="*/ 4707803 w 8419723"/>
              <a:gd name="connsiteY2" fmla="*/ 35242 h 1157872"/>
              <a:gd name="connsiteX3" fmla="*/ 8228088 w 8419723"/>
              <a:gd name="connsiteY3" fmla="*/ 8082 h 1157872"/>
              <a:gd name="connsiteX4" fmla="*/ 8419723 w 8419723"/>
              <a:gd name="connsiteY4" fmla="*/ 199717 h 1157872"/>
              <a:gd name="connsiteX5" fmla="*/ 8419723 w 8419723"/>
              <a:gd name="connsiteY5" fmla="*/ 966237 h 1157872"/>
              <a:gd name="connsiteX6" fmla="*/ 8228088 w 8419723"/>
              <a:gd name="connsiteY6" fmla="*/ 1157872 h 1157872"/>
              <a:gd name="connsiteX7" fmla="*/ 191635 w 8419723"/>
              <a:gd name="connsiteY7" fmla="*/ 1157872 h 1157872"/>
              <a:gd name="connsiteX8" fmla="*/ 0 w 8419723"/>
              <a:gd name="connsiteY8" fmla="*/ 966237 h 1157872"/>
              <a:gd name="connsiteX9" fmla="*/ 0 w 8419723"/>
              <a:gd name="connsiteY9" fmla="*/ 389840 h 1157872"/>
              <a:gd name="connsiteX0" fmla="*/ 0 w 8419723"/>
              <a:gd name="connsiteY0" fmla="*/ 383232 h 1151264"/>
              <a:gd name="connsiteX1" fmla="*/ 1504388 w 8419723"/>
              <a:gd name="connsiteY1" fmla="*/ 318345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383232 h 1151264"/>
              <a:gd name="connsiteX0" fmla="*/ 9940 w 8419723"/>
              <a:gd name="connsiteY0" fmla="*/ 464713 h 1151264"/>
              <a:gd name="connsiteX1" fmla="*/ 1504388 w 8419723"/>
              <a:gd name="connsiteY1" fmla="*/ 318345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9940 w 8419723"/>
              <a:gd name="connsiteY9" fmla="*/ 464713 h 1151264"/>
              <a:gd name="connsiteX0" fmla="*/ 9940 w 8419723"/>
              <a:gd name="connsiteY0" fmla="*/ 464713 h 1151264"/>
              <a:gd name="connsiteX1" fmla="*/ 347922 w 8419723"/>
              <a:gd name="connsiteY1" fmla="*/ 381719 h 1151264"/>
              <a:gd name="connsiteX2" fmla="*/ 1504388 w 8419723"/>
              <a:gd name="connsiteY2" fmla="*/ 318345 h 1151264"/>
              <a:gd name="connsiteX3" fmla="*/ 4707803 w 8419723"/>
              <a:gd name="connsiteY3" fmla="*/ 28634 h 1151264"/>
              <a:gd name="connsiteX4" fmla="*/ 8228088 w 8419723"/>
              <a:gd name="connsiteY4" fmla="*/ 1474 h 1151264"/>
              <a:gd name="connsiteX5" fmla="*/ 8419723 w 8419723"/>
              <a:gd name="connsiteY5" fmla="*/ 193109 h 1151264"/>
              <a:gd name="connsiteX6" fmla="*/ 8419723 w 8419723"/>
              <a:gd name="connsiteY6" fmla="*/ 959629 h 1151264"/>
              <a:gd name="connsiteX7" fmla="*/ 8228088 w 8419723"/>
              <a:gd name="connsiteY7" fmla="*/ 1151264 h 1151264"/>
              <a:gd name="connsiteX8" fmla="*/ 191635 w 8419723"/>
              <a:gd name="connsiteY8" fmla="*/ 1151264 h 1151264"/>
              <a:gd name="connsiteX9" fmla="*/ 0 w 8419723"/>
              <a:gd name="connsiteY9" fmla="*/ 959629 h 1151264"/>
              <a:gd name="connsiteX10" fmla="*/ 9940 w 8419723"/>
              <a:gd name="connsiteY10" fmla="*/ 464713 h 1151264"/>
              <a:gd name="connsiteX0" fmla="*/ 9940 w 8419723"/>
              <a:gd name="connsiteY0" fmla="*/ 464713 h 1151264"/>
              <a:gd name="connsiteX1" fmla="*/ 377744 w 8419723"/>
              <a:gd name="connsiteY1" fmla="*/ 345505 h 1151264"/>
              <a:gd name="connsiteX2" fmla="*/ 1504388 w 8419723"/>
              <a:gd name="connsiteY2" fmla="*/ 318345 h 1151264"/>
              <a:gd name="connsiteX3" fmla="*/ 4707803 w 8419723"/>
              <a:gd name="connsiteY3" fmla="*/ 28634 h 1151264"/>
              <a:gd name="connsiteX4" fmla="*/ 8228088 w 8419723"/>
              <a:gd name="connsiteY4" fmla="*/ 1474 h 1151264"/>
              <a:gd name="connsiteX5" fmla="*/ 8419723 w 8419723"/>
              <a:gd name="connsiteY5" fmla="*/ 193109 h 1151264"/>
              <a:gd name="connsiteX6" fmla="*/ 8419723 w 8419723"/>
              <a:gd name="connsiteY6" fmla="*/ 959629 h 1151264"/>
              <a:gd name="connsiteX7" fmla="*/ 8228088 w 8419723"/>
              <a:gd name="connsiteY7" fmla="*/ 1151264 h 1151264"/>
              <a:gd name="connsiteX8" fmla="*/ 191635 w 8419723"/>
              <a:gd name="connsiteY8" fmla="*/ 1151264 h 1151264"/>
              <a:gd name="connsiteX9" fmla="*/ 0 w 8419723"/>
              <a:gd name="connsiteY9" fmla="*/ 959629 h 1151264"/>
              <a:gd name="connsiteX10" fmla="*/ 9940 w 8419723"/>
              <a:gd name="connsiteY10" fmla="*/ 464713 h 1151264"/>
              <a:gd name="connsiteX0" fmla="*/ 9940 w 8419723"/>
              <a:gd name="connsiteY0" fmla="*/ 464713 h 1159638"/>
              <a:gd name="connsiteX1" fmla="*/ 377744 w 8419723"/>
              <a:gd name="connsiteY1" fmla="*/ 345505 h 1159638"/>
              <a:gd name="connsiteX2" fmla="*/ 1504388 w 8419723"/>
              <a:gd name="connsiteY2" fmla="*/ 318345 h 1159638"/>
              <a:gd name="connsiteX3" fmla="*/ 4707803 w 8419723"/>
              <a:gd name="connsiteY3" fmla="*/ 28634 h 1159638"/>
              <a:gd name="connsiteX4" fmla="*/ 8228088 w 8419723"/>
              <a:gd name="connsiteY4" fmla="*/ 1474 h 1159638"/>
              <a:gd name="connsiteX5" fmla="*/ 8419723 w 8419723"/>
              <a:gd name="connsiteY5" fmla="*/ 193109 h 1159638"/>
              <a:gd name="connsiteX6" fmla="*/ 8419723 w 8419723"/>
              <a:gd name="connsiteY6" fmla="*/ 959629 h 1159638"/>
              <a:gd name="connsiteX7" fmla="*/ 8228088 w 8419723"/>
              <a:gd name="connsiteY7" fmla="*/ 1151264 h 1159638"/>
              <a:gd name="connsiteX8" fmla="*/ 421719 w 8419723"/>
              <a:gd name="connsiteY8" fmla="*/ 1159638 h 1159638"/>
              <a:gd name="connsiteX9" fmla="*/ 0 w 8419723"/>
              <a:gd name="connsiteY9" fmla="*/ 959629 h 1159638"/>
              <a:gd name="connsiteX10" fmla="*/ 9940 w 8419723"/>
              <a:gd name="connsiteY10" fmla="*/ 464713 h 1159638"/>
              <a:gd name="connsiteX0" fmla="*/ 20398 w 8430181"/>
              <a:gd name="connsiteY0" fmla="*/ 464713 h 1159638"/>
              <a:gd name="connsiteX1" fmla="*/ 388202 w 8430181"/>
              <a:gd name="connsiteY1" fmla="*/ 345505 h 1159638"/>
              <a:gd name="connsiteX2" fmla="*/ 1514846 w 8430181"/>
              <a:gd name="connsiteY2" fmla="*/ 318345 h 1159638"/>
              <a:gd name="connsiteX3" fmla="*/ 4718261 w 8430181"/>
              <a:gd name="connsiteY3" fmla="*/ 28634 h 1159638"/>
              <a:gd name="connsiteX4" fmla="*/ 8238546 w 8430181"/>
              <a:gd name="connsiteY4" fmla="*/ 1474 h 1159638"/>
              <a:gd name="connsiteX5" fmla="*/ 8430181 w 8430181"/>
              <a:gd name="connsiteY5" fmla="*/ 193109 h 1159638"/>
              <a:gd name="connsiteX6" fmla="*/ 8430181 w 8430181"/>
              <a:gd name="connsiteY6" fmla="*/ 959629 h 1159638"/>
              <a:gd name="connsiteX7" fmla="*/ 8238546 w 8430181"/>
              <a:gd name="connsiteY7" fmla="*/ 1151264 h 1159638"/>
              <a:gd name="connsiteX8" fmla="*/ 432177 w 8430181"/>
              <a:gd name="connsiteY8" fmla="*/ 1159638 h 1159638"/>
              <a:gd name="connsiteX9" fmla="*/ 0 w 8430181"/>
              <a:gd name="connsiteY9" fmla="*/ 859147 h 1159638"/>
              <a:gd name="connsiteX10" fmla="*/ 20398 w 8430181"/>
              <a:gd name="connsiteY10" fmla="*/ 464713 h 1159638"/>
              <a:gd name="connsiteX0" fmla="*/ 0 w 8441158"/>
              <a:gd name="connsiteY0" fmla="*/ 406098 h 1159638"/>
              <a:gd name="connsiteX1" fmla="*/ 399179 w 8441158"/>
              <a:gd name="connsiteY1" fmla="*/ 345505 h 1159638"/>
              <a:gd name="connsiteX2" fmla="*/ 1525823 w 8441158"/>
              <a:gd name="connsiteY2" fmla="*/ 318345 h 1159638"/>
              <a:gd name="connsiteX3" fmla="*/ 4729238 w 8441158"/>
              <a:gd name="connsiteY3" fmla="*/ 28634 h 1159638"/>
              <a:gd name="connsiteX4" fmla="*/ 8249523 w 8441158"/>
              <a:gd name="connsiteY4" fmla="*/ 1474 h 1159638"/>
              <a:gd name="connsiteX5" fmla="*/ 8441158 w 8441158"/>
              <a:gd name="connsiteY5" fmla="*/ 193109 h 1159638"/>
              <a:gd name="connsiteX6" fmla="*/ 8441158 w 8441158"/>
              <a:gd name="connsiteY6" fmla="*/ 959629 h 1159638"/>
              <a:gd name="connsiteX7" fmla="*/ 8249523 w 8441158"/>
              <a:gd name="connsiteY7" fmla="*/ 1151264 h 1159638"/>
              <a:gd name="connsiteX8" fmla="*/ 443154 w 8441158"/>
              <a:gd name="connsiteY8" fmla="*/ 1159638 h 1159638"/>
              <a:gd name="connsiteX9" fmla="*/ 10977 w 8441158"/>
              <a:gd name="connsiteY9" fmla="*/ 859147 h 1159638"/>
              <a:gd name="connsiteX10" fmla="*/ 0 w 8441158"/>
              <a:gd name="connsiteY10" fmla="*/ 406098 h 1159638"/>
              <a:gd name="connsiteX0" fmla="*/ 0 w 8441158"/>
              <a:gd name="connsiteY0" fmla="*/ 406098 h 1159638"/>
              <a:gd name="connsiteX1" fmla="*/ 399179 w 8441158"/>
              <a:gd name="connsiteY1" fmla="*/ 312011 h 1159638"/>
              <a:gd name="connsiteX2" fmla="*/ 1525823 w 8441158"/>
              <a:gd name="connsiteY2" fmla="*/ 318345 h 1159638"/>
              <a:gd name="connsiteX3" fmla="*/ 4729238 w 8441158"/>
              <a:gd name="connsiteY3" fmla="*/ 28634 h 1159638"/>
              <a:gd name="connsiteX4" fmla="*/ 8249523 w 8441158"/>
              <a:gd name="connsiteY4" fmla="*/ 1474 h 1159638"/>
              <a:gd name="connsiteX5" fmla="*/ 8441158 w 8441158"/>
              <a:gd name="connsiteY5" fmla="*/ 193109 h 1159638"/>
              <a:gd name="connsiteX6" fmla="*/ 8441158 w 8441158"/>
              <a:gd name="connsiteY6" fmla="*/ 959629 h 1159638"/>
              <a:gd name="connsiteX7" fmla="*/ 8249523 w 8441158"/>
              <a:gd name="connsiteY7" fmla="*/ 1151264 h 1159638"/>
              <a:gd name="connsiteX8" fmla="*/ 443154 w 8441158"/>
              <a:gd name="connsiteY8" fmla="*/ 1159638 h 1159638"/>
              <a:gd name="connsiteX9" fmla="*/ 10977 w 8441158"/>
              <a:gd name="connsiteY9" fmla="*/ 859147 h 1159638"/>
              <a:gd name="connsiteX10" fmla="*/ 0 w 8441158"/>
              <a:gd name="connsiteY10" fmla="*/ 406098 h 1159638"/>
              <a:gd name="connsiteX0" fmla="*/ 0 w 8441158"/>
              <a:gd name="connsiteY0" fmla="*/ 406098 h 1159638"/>
              <a:gd name="connsiteX1" fmla="*/ 399179 w 8441158"/>
              <a:gd name="connsiteY1" fmla="*/ 312011 h 1159638"/>
              <a:gd name="connsiteX2" fmla="*/ 1525823 w 8441158"/>
              <a:gd name="connsiteY2" fmla="*/ 242983 h 1159638"/>
              <a:gd name="connsiteX3" fmla="*/ 4729238 w 8441158"/>
              <a:gd name="connsiteY3" fmla="*/ 28634 h 1159638"/>
              <a:gd name="connsiteX4" fmla="*/ 8249523 w 8441158"/>
              <a:gd name="connsiteY4" fmla="*/ 1474 h 1159638"/>
              <a:gd name="connsiteX5" fmla="*/ 8441158 w 8441158"/>
              <a:gd name="connsiteY5" fmla="*/ 193109 h 1159638"/>
              <a:gd name="connsiteX6" fmla="*/ 8441158 w 8441158"/>
              <a:gd name="connsiteY6" fmla="*/ 959629 h 1159638"/>
              <a:gd name="connsiteX7" fmla="*/ 8249523 w 8441158"/>
              <a:gd name="connsiteY7" fmla="*/ 1151264 h 1159638"/>
              <a:gd name="connsiteX8" fmla="*/ 443154 w 8441158"/>
              <a:gd name="connsiteY8" fmla="*/ 1159638 h 1159638"/>
              <a:gd name="connsiteX9" fmla="*/ 10977 w 8441158"/>
              <a:gd name="connsiteY9" fmla="*/ 859147 h 1159638"/>
              <a:gd name="connsiteX10" fmla="*/ 0 w 8441158"/>
              <a:gd name="connsiteY10" fmla="*/ 406098 h 1159638"/>
              <a:gd name="connsiteX0" fmla="*/ 0 w 8430700"/>
              <a:gd name="connsiteY0" fmla="*/ 439592 h 1159638"/>
              <a:gd name="connsiteX1" fmla="*/ 388721 w 8430700"/>
              <a:gd name="connsiteY1" fmla="*/ 312011 h 1159638"/>
              <a:gd name="connsiteX2" fmla="*/ 1515365 w 8430700"/>
              <a:gd name="connsiteY2" fmla="*/ 242983 h 1159638"/>
              <a:gd name="connsiteX3" fmla="*/ 4718780 w 8430700"/>
              <a:gd name="connsiteY3" fmla="*/ 28634 h 1159638"/>
              <a:gd name="connsiteX4" fmla="*/ 8239065 w 8430700"/>
              <a:gd name="connsiteY4" fmla="*/ 1474 h 1159638"/>
              <a:gd name="connsiteX5" fmla="*/ 8430700 w 8430700"/>
              <a:gd name="connsiteY5" fmla="*/ 193109 h 1159638"/>
              <a:gd name="connsiteX6" fmla="*/ 8430700 w 8430700"/>
              <a:gd name="connsiteY6" fmla="*/ 959629 h 1159638"/>
              <a:gd name="connsiteX7" fmla="*/ 8239065 w 8430700"/>
              <a:gd name="connsiteY7" fmla="*/ 1151264 h 1159638"/>
              <a:gd name="connsiteX8" fmla="*/ 432696 w 8430700"/>
              <a:gd name="connsiteY8" fmla="*/ 1159638 h 1159638"/>
              <a:gd name="connsiteX9" fmla="*/ 519 w 8430700"/>
              <a:gd name="connsiteY9" fmla="*/ 859147 h 1159638"/>
              <a:gd name="connsiteX10" fmla="*/ 0 w 8430700"/>
              <a:gd name="connsiteY10" fmla="*/ 439592 h 1159638"/>
              <a:gd name="connsiteX0" fmla="*/ 0 w 8430700"/>
              <a:gd name="connsiteY0" fmla="*/ 439592 h 1159638"/>
              <a:gd name="connsiteX1" fmla="*/ 388721 w 8430700"/>
              <a:gd name="connsiteY1" fmla="*/ 312011 h 1159638"/>
              <a:gd name="connsiteX2" fmla="*/ 2539460 w 8430700"/>
              <a:gd name="connsiteY2" fmla="*/ 228538 h 1159638"/>
              <a:gd name="connsiteX3" fmla="*/ 4718780 w 8430700"/>
              <a:gd name="connsiteY3" fmla="*/ 28634 h 1159638"/>
              <a:gd name="connsiteX4" fmla="*/ 8239065 w 8430700"/>
              <a:gd name="connsiteY4" fmla="*/ 1474 h 1159638"/>
              <a:gd name="connsiteX5" fmla="*/ 8430700 w 8430700"/>
              <a:gd name="connsiteY5" fmla="*/ 193109 h 1159638"/>
              <a:gd name="connsiteX6" fmla="*/ 8430700 w 8430700"/>
              <a:gd name="connsiteY6" fmla="*/ 959629 h 1159638"/>
              <a:gd name="connsiteX7" fmla="*/ 8239065 w 8430700"/>
              <a:gd name="connsiteY7" fmla="*/ 1151264 h 1159638"/>
              <a:gd name="connsiteX8" fmla="*/ 432696 w 8430700"/>
              <a:gd name="connsiteY8" fmla="*/ 1159638 h 1159638"/>
              <a:gd name="connsiteX9" fmla="*/ 519 w 8430700"/>
              <a:gd name="connsiteY9" fmla="*/ 859147 h 1159638"/>
              <a:gd name="connsiteX10" fmla="*/ 0 w 8430700"/>
              <a:gd name="connsiteY10" fmla="*/ 439592 h 115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30700" h="1159638">
                <a:moveTo>
                  <a:pt x="0" y="439592"/>
                </a:moveTo>
                <a:cubicBezTo>
                  <a:pt x="57987" y="343274"/>
                  <a:pt x="139646" y="336406"/>
                  <a:pt x="388721" y="312011"/>
                </a:cubicBezTo>
                <a:cubicBezTo>
                  <a:pt x="637796" y="287616"/>
                  <a:pt x="1812813" y="287385"/>
                  <a:pt x="2539460" y="228538"/>
                </a:cubicBezTo>
                <a:lnTo>
                  <a:pt x="4718780" y="28634"/>
                </a:lnTo>
                <a:cubicBezTo>
                  <a:pt x="5830344" y="2982"/>
                  <a:pt x="7647572" y="-3305"/>
                  <a:pt x="8239065" y="1474"/>
                </a:cubicBezTo>
                <a:cubicBezTo>
                  <a:pt x="8344902" y="1474"/>
                  <a:pt x="8430700" y="87272"/>
                  <a:pt x="8430700" y="193109"/>
                </a:cubicBezTo>
                <a:lnTo>
                  <a:pt x="8430700" y="959629"/>
                </a:lnTo>
                <a:cubicBezTo>
                  <a:pt x="8430700" y="1065466"/>
                  <a:pt x="8344902" y="1151264"/>
                  <a:pt x="8239065" y="1151264"/>
                </a:cubicBezTo>
                <a:lnTo>
                  <a:pt x="432696" y="1159638"/>
                </a:lnTo>
                <a:cubicBezTo>
                  <a:pt x="326859" y="1159638"/>
                  <a:pt x="519" y="964984"/>
                  <a:pt x="519" y="859147"/>
                </a:cubicBezTo>
                <a:lnTo>
                  <a:pt x="0" y="439592"/>
                </a:lnTo>
                <a:close/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3">
            <a:extLst>
              <a:ext uri="{FF2B5EF4-FFF2-40B4-BE49-F238E27FC236}">
                <a16:creationId xmlns:a16="http://schemas.microsoft.com/office/drawing/2014/main" id="{322F89C5-A787-4809-B191-66984EBED2CE}"/>
              </a:ext>
            </a:extLst>
          </p:cNvPr>
          <p:cNvSpPr/>
          <p:nvPr/>
        </p:nvSpPr>
        <p:spPr>
          <a:xfrm>
            <a:off x="1710234" y="2938169"/>
            <a:ext cx="9368272" cy="1916158"/>
          </a:xfrm>
          <a:custGeom>
            <a:avLst/>
            <a:gdLst>
              <a:gd name="connsiteX0" fmla="*/ 0 w 8419723"/>
              <a:gd name="connsiteY0" fmla="*/ 191635 h 1149790"/>
              <a:gd name="connsiteX1" fmla="*/ 191635 w 8419723"/>
              <a:gd name="connsiteY1" fmla="*/ 0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191635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381758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381758 h 1149790"/>
              <a:gd name="connsiteX0" fmla="*/ 0 w 8419723"/>
              <a:gd name="connsiteY0" fmla="*/ 381902 h 1149934"/>
              <a:gd name="connsiteX1" fmla="*/ 1504388 w 8419723"/>
              <a:gd name="connsiteY1" fmla="*/ 317015 h 1149934"/>
              <a:gd name="connsiteX2" fmla="*/ 4870765 w 8419723"/>
              <a:gd name="connsiteY2" fmla="*/ 163106 h 1149934"/>
              <a:gd name="connsiteX3" fmla="*/ 8228088 w 8419723"/>
              <a:gd name="connsiteY3" fmla="*/ 144 h 1149934"/>
              <a:gd name="connsiteX4" fmla="*/ 8419723 w 8419723"/>
              <a:gd name="connsiteY4" fmla="*/ 191779 h 1149934"/>
              <a:gd name="connsiteX5" fmla="*/ 8419723 w 8419723"/>
              <a:gd name="connsiteY5" fmla="*/ 958299 h 1149934"/>
              <a:gd name="connsiteX6" fmla="*/ 8228088 w 8419723"/>
              <a:gd name="connsiteY6" fmla="*/ 1149934 h 1149934"/>
              <a:gd name="connsiteX7" fmla="*/ 191635 w 8419723"/>
              <a:gd name="connsiteY7" fmla="*/ 1149934 h 1149934"/>
              <a:gd name="connsiteX8" fmla="*/ 0 w 8419723"/>
              <a:gd name="connsiteY8" fmla="*/ 958299 h 1149934"/>
              <a:gd name="connsiteX9" fmla="*/ 0 w 8419723"/>
              <a:gd name="connsiteY9" fmla="*/ 381902 h 1149934"/>
              <a:gd name="connsiteX0" fmla="*/ 0 w 8419723"/>
              <a:gd name="connsiteY0" fmla="*/ 389840 h 1157872"/>
              <a:gd name="connsiteX1" fmla="*/ 1504388 w 8419723"/>
              <a:gd name="connsiteY1" fmla="*/ 324953 h 1157872"/>
              <a:gd name="connsiteX2" fmla="*/ 4707803 w 8419723"/>
              <a:gd name="connsiteY2" fmla="*/ 35242 h 1157872"/>
              <a:gd name="connsiteX3" fmla="*/ 8228088 w 8419723"/>
              <a:gd name="connsiteY3" fmla="*/ 8082 h 1157872"/>
              <a:gd name="connsiteX4" fmla="*/ 8419723 w 8419723"/>
              <a:gd name="connsiteY4" fmla="*/ 199717 h 1157872"/>
              <a:gd name="connsiteX5" fmla="*/ 8419723 w 8419723"/>
              <a:gd name="connsiteY5" fmla="*/ 966237 h 1157872"/>
              <a:gd name="connsiteX6" fmla="*/ 8228088 w 8419723"/>
              <a:gd name="connsiteY6" fmla="*/ 1157872 h 1157872"/>
              <a:gd name="connsiteX7" fmla="*/ 191635 w 8419723"/>
              <a:gd name="connsiteY7" fmla="*/ 1157872 h 1157872"/>
              <a:gd name="connsiteX8" fmla="*/ 0 w 8419723"/>
              <a:gd name="connsiteY8" fmla="*/ 966237 h 1157872"/>
              <a:gd name="connsiteX9" fmla="*/ 0 w 8419723"/>
              <a:gd name="connsiteY9" fmla="*/ 389840 h 1157872"/>
              <a:gd name="connsiteX0" fmla="*/ 0 w 8419723"/>
              <a:gd name="connsiteY0" fmla="*/ 383232 h 1151264"/>
              <a:gd name="connsiteX1" fmla="*/ 1504388 w 8419723"/>
              <a:gd name="connsiteY1" fmla="*/ 318345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383232 h 1151264"/>
              <a:gd name="connsiteX0" fmla="*/ 0 w 8419723"/>
              <a:gd name="connsiteY0" fmla="*/ 383232 h 1151264"/>
              <a:gd name="connsiteX1" fmla="*/ 253647 w 8419723"/>
              <a:gd name="connsiteY1" fmla="*/ 37688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383232 h 1151264"/>
              <a:gd name="connsiteX0" fmla="*/ 0 w 8419723"/>
              <a:gd name="connsiteY0" fmla="*/ 184056 h 1151264"/>
              <a:gd name="connsiteX1" fmla="*/ 253647 w 8419723"/>
              <a:gd name="connsiteY1" fmla="*/ 37688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184056 h 1151264"/>
              <a:gd name="connsiteX0" fmla="*/ 0 w 8419723"/>
              <a:gd name="connsiteY0" fmla="*/ 167961 h 1135169"/>
              <a:gd name="connsiteX1" fmla="*/ 253647 w 8419723"/>
              <a:gd name="connsiteY1" fmla="*/ 21593 h 1135169"/>
              <a:gd name="connsiteX2" fmla="*/ 4707803 w 8419723"/>
              <a:gd name="connsiteY2" fmla="*/ 12539 h 1135169"/>
              <a:gd name="connsiteX3" fmla="*/ 8228088 w 8419723"/>
              <a:gd name="connsiteY3" fmla="*/ 12540 h 1135169"/>
              <a:gd name="connsiteX4" fmla="*/ 8419723 w 8419723"/>
              <a:gd name="connsiteY4" fmla="*/ 177014 h 1135169"/>
              <a:gd name="connsiteX5" fmla="*/ 8419723 w 8419723"/>
              <a:gd name="connsiteY5" fmla="*/ 943534 h 1135169"/>
              <a:gd name="connsiteX6" fmla="*/ 8228088 w 8419723"/>
              <a:gd name="connsiteY6" fmla="*/ 1135169 h 1135169"/>
              <a:gd name="connsiteX7" fmla="*/ 191635 w 8419723"/>
              <a:gd name="connsiteY7" fmla="*/ 1135169 h 1135169"/>
              <a:gd name="connsiteX8" fmla="*/ 0 w 8419723"/>
              <a:gd name="connsiteY8" fmla="*/ 943534 h 1135169"/>
              <a:gd name="connsiteX9" fmla="*/ 0 w 8419723"/>
              <a:gd name="connsiteY9" fmla="*/ 167961 h 113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19723" h="1135169">
                <a:moveTo>
                  <a:pt x="0" y="167961"/>
                </a:moveTo>
                <a:cubicBezTo>
                  <a:pt x="0" y="62124"/>
                  <a:pt x="147810" y="21593"/>
                  <a:pt x="253647" y="21593"/>
                </a:cubicBezTo>
                <a:lnTo>
                  <a:pt x="4707803" y="12539"/>
                </a:lnTo>
                <a:cubicBezTo>
                  <a:pt x="5819367" y="-13113"/>
                  <a:pt x="7636595" y="7761"/>
                  <a:pt x="8228088" y="12540"/>
                </a:cubicBezTo>
                <a:cubicBezTo>
                  <a:pt x="8333925" y="12540"/>
                  <a:pt x="8419723" y="71177"/>
                  <a:pt x="8419723" y="177014"/>
                </a:cubicBezTo>
                <a:lnTo>
                  <a:pt x="8419723" y="943534"/>
                </a:lnTo>
                <a:cubicBezTo>
                  <a:pt x="8419723" y="1049371"/>
                  <a:pt x="8333925" y="1135169"/>
                  <a:pt x="8228088" y="1135169"/>
                </a:cubicBezTo>
                <a:lnTo>
                  <a:pt x="191635" y="1135169"/>
                </a:lnTo>
                <a:cubicBezTo>
                  <a:pt x="85798" y="1135169"/>
                  <a:pt x="0" y="1049371"/>
                  <a:pt x="0" y="943534"/>
                </a:cubicBezTo>
                <a:lnTo>
                  <a:pt x="0" y="167961"/>
                </a:lnTo>
                <a:close/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7D16F14-3A0F-4510-8481-D801D8F0E590}"/>
              </a:ext>
            </a:extLst>
          </p:cNvPr>
          <p:cNvSpPr/>
          <p:nvPr/>
        </p:nvSpPr>
        <p:spPr>
          <a:xfrm>
            <a:off x="697948" y="1007673"/>
            <a:ext cx="4681998" cy="4160816"/>
          </a:xfrm>
          <a:prstGeom prst="round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-1" y="86373"/>
            <a:ext cx="1211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Loss in Classification :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Cross_entropy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0" name="제목 1">
            <a:extLst>
              <a:ext uri="{FF2B5EF4-FFF2-40B4-BE49-F238E27FC236}">
                <a16:creationId xmlns:a16="http://schemas.microsoft.com/office/drawing/2014/main" id="{CBDFA3DA-5B04-46AF-BC06-83E1BFC6DF9C}"/>
              </a:ext>
            </a:extLst>
          </p:cNvPr>
          <p:cNvSpPr txBox="1">
            <a:spLocks/>
          </p:cNvSpPr>
          <p:nvPr/>
        </p:nvSpPr>
        <p:spPr>
          <a:xfrm>
            <a:off x="12777067" y="3526347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2/5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CB5355-BE78-43E0-BA30-CF3BB3C83FF1}"/>
              </a:ext>
            </a:extLst>
          </p:cNvPr>
          <p:cNvCxnSpPr/>
          <p:nvPr/>
        </p:nvCxnSpPr>
        <p:spPr>
          <a:xfrm flipV="1">
            <a:off x="13486855" y="9637170"/>
            <a:ext cx="0" cy="369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FCF5C4-DFF1-471E-8A53-8374CE5D296C}"/>
              </a:ext>
            </a:extLst>
          </p:cNvPr>
          <p:cNvSpPr/>
          <p:nvPr/>
        </p:nvSpPr>
        <p:spPr>
          <a:xfrm>
            <a:off x="12576533" y="9199158"/>
            <a:ext cx="1796386" cy="3546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256-d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3B0E93-DA1E-4A48-8EA6-0A56257329B8}"/>
              </a:ext>
            </a:extLst>
          </p:cNvPr>
          <p:cNvCxnSpPr>
            <a:cxnSpLocks/>
          </p:cNvCxnSpPr>
          <p:nvPr/>
        </p:nvCxnSpPr>
        <p:spPr>
          <a:xfrm flipH="1" flipV="1">
            <a:off x="12808694" y="8583852"/>
            <a:ext cx="109512" cy="43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40C87E8-C7EA-4174-9E5D-F97D30E463B1}"/>
              </a:ext>
            </a:extLst>
          </p:cNvPr>
          <p:cNvCxnSpPr>
            <a:cxnSpLocks/>
          </p:cNvCxnSpPr>
          <p:nvPr/>
        </p:nvCxnSpPr>
        <p:spPr>
          <a:xfrm flipV="1">
            <a:off x="13893573" y="8623291"/>
            <a:ext cx="72712" cy="420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내용 개체 틀 2">
            <a:extLst>
              <a:ext uri="{FF2B5EF4-FFF2-40B4-BE49-F238E27FC236}">
                <a16:creationId xmlns:a16="http://schemas.microsoft.com/office/drawing/2014/main" id="{FD975D15-51F0-4276-9FD4-C2D37D15A838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10515600" cy="232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Loss </a:t>
            </a:r>
            <a:r>
              <a:rPr lang="en-US" altLang="ko-KR" dirty="0" err="1"/>
              <a:t>functio</a:t>
            </a:r>
            <a:r>
              <a:rPr lang="ko-KR" altLang="en-US" dirty="0"/>
              <a:t>의 변수의미 </a:t>
            </a:r>
            <a:r>
              <a:rPr lang="en-US" altLang="ko-KR" dirty="0"/>
              <a:t>(CE : f(s), Smooth l1 : (</a:t>
            </a:r>
            <a:r>
              <a:rPr lang="en-US" altLang="ko-KR" dirty="0" err="1"/>
              <a:t>ti</a:t>
            </a:r>
            <a:r>
              <a:rPr lang="en-US" altLang="ko-KR" dirty="0"/>
              <a:t>, vi) </a:t>
            </a:r>
            <a:r>
              <a:rPr lang="ko-KR" altLang="en-US" dirty="0"/>
              <a:t>정리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ko-KR" altLang="en-US" dirty="0" err="1"/>
              <a:t>분석후</a:t>
            </a:r>
            <a:r>
              <a:rPr lang="ko-KR" altLang="en-US" dirty="0"/>
              <a:t> 정리</a:t>
            </a:r>
            <a:endParaRPr lang="en-US" altLang="ko-KR" dirty="0"/>
          </a:p>
        </p:txBody>
      </p:sp>
      <p:sp>
        <p:nvSpPr>
          <p:cNvPr id="160" name="제목 1">
            <a:extLst>
              <a:ext uri="{FF2B5EF4-FFF2-40B4-BE49-F238E27FC236}">
                <a16:creationId xmlns:a16="http://schemas.microsoft.com/office/drawing/2014/main" id="{5637B118-EC22-4CEA-9280-516B4E9A2725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Picture 2" descr="https://gombru.github.io/assets/cross_entropy_loss/softmax_CE_pipeline.png">
            <a:extLst>
              <a:ext uri="{FF2B5EF4-FFF2-40B4-BE49-F238E27FC236}">
                <a16:creationId xmlns:a16="http://schemas.microsoft.com/office/drawing/2014/main" id="{65873993-AFEB-46ED-A6C2-0A5B8A3E9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2" y="1814094"/>
            <a:ext cx="4311668" cy="161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E91F38E0-E26D-499A-BD65-EA35FF2066A9}"/>
              </a:ext>
            </a:extLst>
          </p:cNvPr>
          <p:cNvSpPr txBox="1">
            <a:spLocks/>
          </p:cNvSpPr>
          <p:nvPr/>
        </p:nvSpPr>
        <p:spPr>
          <a:xfrm>
            <a:off x="1191527" y="1167525"/>
            <a:ext cx="2970086" cy="646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Classification Loss :</a:t>
            </a:r>
          </a:p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Cross Entropy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6B2B71B-62CA-4745-880F-7157C53384EF}"/>
              </a:ext>
            </a:extLst>
          </p:cNvPr>
          <p:cNvSpPr/>
          <p:nvPr/>
        </p:nvSpPr>
        <p:spPr>
          <a:xfrm>
            <a:off x="339722" y="1099664"/>
            <a:ext cx="4681998" cy="2493073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5D55AD-0DAA-4644-87BA-084250B9D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08" y="1400868"/>
            <a:ext cx="6363710" cy="6083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CE0342-5511-4FCA-8C7C-DBFA13643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80" y="4352828"/>
            <a:ext cx="6105525" cy="1104304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807D786B-DF4D-4D87-B16A-6F2A7327C98F}"/>
              </a:ext>
            </a:extLst>
          </p:cNvPr>
          <p:cNvSpPr txBox="1">
            <a:spLocks/>
          </p:cNvSpPr>
          <p:nvPr/>
        </p:nvSpPr>
        <p:spPr>
          <a:xfrm>
            <a:off x="339722" y="3997390"/>
            <a:ext cx="6363710" cy="3554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Pytorch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homepage,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nn.CrossEntropyLoss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308730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E8AE5-375D-4699-9F04-2A4321D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7" y="-449432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Loss graph, Inferenced Image, +</a:t>
            </a:r>
            <a:r>
              <a:rPr lang="en-US" altLang="ko-KR" dirty="0" err="1"/>
              <a:t>Precision,score</a:t>
            </a:r>
            <a:r>
              <a:rPr lang="en-US" altLang="ko-KR" dirty="0"/>
              <a:t> </a:t>
            </a:r>
            <a:r>
              <a:rPr lang="ko-KR" altLang="en-US" dirty="0" err="1"/>
              <a:t>뽑는방식</a:t>
            </a:r>
            <a:r>
              <a:rPr lang="en-US" altLang="ko-KR" dirty="0"/>
              <a:t>(score)</a:t>
            </a:r>
          </a:p>
          <a:p>
            <a:r>
              <a:rPr lang="ko-KR" altLang="en-US" dirty="0"/>
              <a:t>사용모델 </a:t>
            </a:r>
            <a:r>
              <a:rPr lang="en-US" altLang="ko-KR" dirty="0"/>
              <a:t>: </a:t>
            </a:r>
            <a:r>
              <a:rPr lang="en-US" altLang="ko-KR" dirty="0" err="1"/>
              <a:t>fasterRCNN</a:t>
            </a:r>
            <a:r>
              <a:rPr lang="en-US" altLang="ko-KR" dirty="0"/>
              <a:t> / backbone : Resnet / pre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Loss </a:t>
            </a:r>
          </a:p>
          <a:p>
            <a:pPr>
              <a:buFontTx/>
              <a:buChar char="-"/>
            </a:pPr>
            <a:r>
              <a:rPr lang="en-US" altLang="ko-KR" dirty="0"/>
              <a:t>L1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절대값 차이를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L2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차이를 제곱한 값을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Smooth_L1 : X</a:t>
            </a:r>
            <a:r>
              <a:rPr lang="ko-KR" altLang="en-US" dirty="0"/>
              <a:t>의 절대값이 </a:t>
            </a:r>
            <a:r>
              <a:rPr lang="en-US" altLang="ko-KR" dirty="0"/>
              <a:t>1</a:t>
            </a:r>
            <a:r>
              <a:rPr lang="ko-KR" altLang="en-US" dirty="0"/>
              <a:t>이하이면 곡선</a:t>
            </a:r>
            <a:r>
              <a:rPr lang="en-US" altLang="ko-KR" dirty="0"/>
              <a:t>, </a:t>
            </a:r>
            <a:r>
              <a:rPr lang="ko-KR" altLang="en-US" dirty="0" err="1"/>
              <a:t>그외에</a:t>
            </a:r>
            <a:r>
              <a:rPr lang="ko-KR" altLang="en-US" dirty="0"/>
              <a:t> 영역에서 직선이다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수정한 것들 </a:t>
            </a:r>
            <a:r>
              <a:rPr lang="en-US" altLang="ko-KR" dirty="0"/>
              <a:t>: SGD -&gt; Adam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결과 </a:t>
            </a:r>
            <a:r>
              <a:rPr lang="en-US" altLang="ko-KR" dirty="0"/>
              <a:t>: Inference Image 3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en-US" altLang="ko-KR" dirty="0" err="1"/>
              <a:t>trainin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셋의 </a:t>
            </a:r>
            <a:r>
              <a:rPr lang="en-US" altLang="ko-KR" dirty="0"/>
              <a:t>loss, </a:t>
            </a:r>
            <a:r>
              <a:rPr lang="en-US" altLang="ko-KR" dirty="0" err="1"/>
              <a:t>mAP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" y="191265"/>
            <a:ext cx="1102042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Hornet_nest</a:t>
            </a:r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Detection </a:t>
            </a:r>
            <a:r>
              <a:rPr kumimoji="1" lang="en-US" altLang="ko-Kore-KR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using Resnet50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1AF83DC-C818-49C9-836D-85524EF4F972}"/>
              </a:ext>
            </a:extLst>
          </p:cNvPr>
          <p:cNvSpPr txBox="1">
            <a:spLocks/>
          </p:cNvSpPr>
          <p:nvPr/>
        </p:nvSpPr>
        <p:spPr>
          <a:xfrm>
            <a:off x="510338" y="1108980"/>
            <a:ext cx="4199164" cy="5204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Used Loss Function </a:t>
            </a:r>
          </a:p>
          <a:p>
            <a:pPr marL="0" indent="0">
              <a:buNone/>
            </a:pPr>
            <a:r>
              <a:rPr lang="en-US" altLang="ko-KR" dirty="0"/>
              <a:t>    : Cross Entropy(Classification)</a:t>
            </a:r>
          </a:p>
          <a:p>
            <a:pPr marL="0" indent="0">
              <a:buNone/>
            </a:pPr>
            <a:r>
              <a:rPr lang="en-US" altLang="ko-KR" dirty="0"/>
              <a:t>    : Smooth_L1(Regression)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700" dirty="0"/>
              <a:t>Backbone CNN : Resnet50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endParaRPr lang="en-US" altLang="ko-KR" dirty="0"/>
          </a:p>
          <a:p>
            <a:r>
              <a:rPr lang="en-US" altLang="ko-KR" dirty="0"/>
              <a:t>Modification </a:t>
            </a:r>
          </a:p>
          <a:p>
            <a:pPr marL="0" indent="0">
              <a:buNone/>
            </a:pPr>
            <a:r>
              <a:rPr lang="en-US" altLang="ko-KR" dirty="0"/>
              <a:t>  : Optimizer (Adam)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</a:p>
          <a:p>
            <a:r>
              <a:rPr lang="en-US" altLang="ko-KR" dirty="0"/>
              <a:t>Results</a:t>
            </a:r>
          </a:p>
          <a:p>
            <a:pPr marL="0" indent="0">
              <a:buNone/>
            </a:pPr>
            <a:r>
              <a:rPr lang="en-US" altLang="ko-KR" dirty="0"/>
              <a:t>    : validation(loss, </a:t>
            </a:r>
            <a:r>
              <a:rPr lang="en-US" altLang="ko-KR" dirty="0" err="1"/>
              <a:t>mAP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      test(</a:t>
            </a:r>
            <a:r>
              <a:rPr lang="en-US" altLang="ko-KR" dirty="0" err="1"/>
              <a:t>mAP</a:t>
            </a:r>
            <a:r>
              <a:rPr lang="en-US" altLang="ko-KR" dirty="0"/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FBDF5-AA33-45E5-A627-1FADFAF38218}"/>
              </a:ext>
            </a:extLst>
          </p:cNvPr>
          <p:cNvSpPr txBox="1">
            <a:spLocks/>
          </p:cNvSpPr>
          <p:nvPr/>
        </p:nvSpPr>
        <p:spPr>
          <a:xfrm>
            <a:off x="11719932" y="2313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36388D-3714-4333-95C8-959CF91AB9A5}"/>
              </a:ext>
            </a:extLst>
          </p:cNvPr>
          <p:cNvSpPr txBox="1">
            <a:spLocks/>
          </p:cNvSpPr>
          <p:nvPr/>
        </p:nvSpPr>
        <p:spPr>
          <a:xfrm>
            <a:off x="4304018" y="876810"/>
            <a:ext cx="7745641" cy="47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Losses(Total, Roi, </a:t>
            </a:r>
            <a:r>
              <a:rPr lang="en-US" altLang="ko-KR" sz="2400" dirty="0" err="1"/>
              <a:t>Rpn</a:t>
            </a:r>
            <a:r>
              <a:rPr lang="en-US" altLang="ko-KR" sz="2400" dirty="0"/>
              <a:t>) for Validation</a:t>
            </a:r>
            <a:endParaRPr lang="ko-KR" altLang="en-US" sz="2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19A2E50-769B-468E-A33F-23D57D4D249D}"/>
              </a:ext>
            </a:extLst>
          </p:cNvPr>
          <p:cNvSpPr txBox="1">
            <a:spLocks/>
          </p:cNvSpPr>
          <p:nvPr/>
        </p:nvSpPr>
        <p:spPr>
          <a:xfrm>
            <a:off x="4279330" y="3634558"/>
            <a:ext cx="7745641" cy="47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/>
              <a:t>mAP</a:t>
            </a:r>
            <a:r>
              <a:rPr lang="en-US" altLang="ko-KR" sz="2400" dirty="0"/>
              <a:t> for Train per epoch</a:t>
            </a:r>
            <a:endParaRPr lang="ko-KR" altLang="en-US" sz="2400" dirty="0"/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blog.kakaocdn.net/dn/bz02fP/btqA3eDjKfT/P8HHzmOivZTkIeGAZnPwBK/img.png">
            <a:extLst>
              <a:ext uri="{FF2B5EF4-FFF2-40B4-BE49-F238E27FC236}">
                <a16:creationId xmlns:a16="http://schemas.microsoft.com/office/drawing/2014/main" id="{846982A7-44AA-4E51-BE75-338499D3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6" y="2059451"/>
            <a:ext cx="3270741" cy="168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C716EC-416F-4D3E-92BE-82C42F7B572B}"/>
              </a:ext>
            </a:extLst>
          </p:cNvPr>
          <p:cNvSpPr/>
          <p:nvPr/>
        </p:nvSpPr>
        <p:spPr>
          <a:xfrm>
            <a:off x="5980494" y="6340110"/>
            <a:ext cx="4471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Test </a:t>
            </a:r>
            <a:r>
              <a:rPr lang="en-US" altLang="ko-KR" sz="2400" dirty="0" err="1"/>
              <a:t>mAP</a:t>
            </a:r>
            <a:r>
              <a:rPr lang="en-US" altLang="ko-KR" sz="2400" dirty="0"/>
              <a:t> : 0.9042567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277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E8AE5-375D-4699-9F04-2A4321D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7" y="-449432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Loss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수렴하게 수정해서 그래프 첨부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FBDF5-AA33-45E5-A627-1FADFAF38218}"/>
              </a:ext>
            </a:extLst>
          </p:cNvPr>
          <p:cNvSpPr txBox="1">
            <a:spLocks/>
          </p:cNvSpPr>
          <p:nvPr/>
        </p:nvSpPr>
        <p:spPr>
          <a:xfrm>
            <a:off x="11719932" y="2313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DB8078-630B-4E98-83DC-88CCD0B1217C}"/>
              </a:ext>
            </a:extLst>
          </p:cNvPr>
          <p:cNvSpPr/>
          <p:nvPr/>
        </p:nvSpPr>
        <p:spPr>
          <a:xfrm>
            <a:off x="3048000" y="15823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- </a:t>
            </a:r>
            <a:r>
              <a:rPr lang="ko-KR" altLang="en-US" dirty="0" err="1"/>
              <a:t>Bckbone</a:t>
            </a:r>
            <a:r>
              <a:rPr lang="ko-KR" altLang="en-US" dirty="0"/>
              <a:t> : </a:t>
            </a:r>
            <a:r>
              <a:rPr lang="ko-KR" altLang="en-US" dirty="0" err="1"/>
              <a:t>change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Resnet50</a:t>
            </a:r>
          </a:p>
          <a:p>
            <a:r>
              <a:rPr lang="ko-KR" altLang="en-US" dirty="0"/>
              <a:t>   - </a:t>
            </a:r>
            <a:r>
              <a:rPr lang="ko-KR" altLang="en-US" dirty="0" err="1"/>
              <a:t>Loss가</a:t>
            </a:r>
            <a:r>
              <a:rPr lang="ko-KR" altLang="en-US" dirty="0"/>
              <a:t> 코드에서 실제 어떻게 구현됐고 </a:t>
            </a:r>
            <a:r>
              <a:rPr lang="ko-KR" altLang="en-US" dirty="0" err="1"/>
              <a:t>어떻게쓰이는지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</a:t>
            </a:r>
            <a:r>
              <a:rPr lang="ko-KR" altLang="en-US" dirty="0" err="1"/>
              <a:t>Cross_entropy</a:t>
            </a:r>
            <a:r>
              <a:rPr lang="ko-KR" altLang="en-US" dirty="0"/>
              <a:t>, Smooth_L1 실제 </a:t>
            </a:r>
            <a:r>
              <a:rPr lang="ko-KR" altLang="en-US" dirty="0" err="1"/>
              <a:t>파라미터값</a:t>
            </a:r>
            <a:r>
              <a:rPr lang="ko-KR" altLang="en-US" dirty="0"/>
              <a:t>(</a:t>
            </a:r>
            <a:r>
              <a:rPr lang="ko-KR" altLang="en-US" dirty="0" err="1"/>
              <a:t>pi</a:t>
            </a:r>
            <a:r>
              <a:rPr lang="ko-KR" altLang="en-US" dirty="0"/>
              <a:t>, </a:t>
            </a:r>
            <a:r>
              <a:rPr lang="ko-KR" altLang="en-US" dirty="0" err="1"/>
              <a:t>p</a:t>
            </a:r>
            <a:r>
              <a:rPr lang="ko-KR" altLang="en-US" dirty="0"/>
              <a:t>*</a:t>
            </a:r>
            <a:r>
              <a:rPr lang="ko-KR" altLang="en-US" dirty="0" err="1"/>
              <a:t>i</a:t>
            </a:r>
            <a:r>
              <a:rPr lang="ko-KR" altLang="en-US" dirty="0"/>
              <a:t>), (</a:t>
            </a:r>
            <a:r>
              <a:rPr lang="ko-KR" altLang="en-US" dirty="0" err="1"/>
              <a:t>ti,t`i</a:t>
            </a:r>
            <a:r>
              <a:rPr lang="ko-KR" altLang="en-US" dirty="0"/>
              <a:t>) 설명</a:t>
            </a:r>
          </a:p>
          <a:p>
            <a:r>
              <a:rPr lang="ko-KR" altLang="en-US" dirty="0"/>
              <a:t>   - </a:t>
            </a:r>
            <a:r>
              <a:rPr lang="ko-KR" altLang="en-US" dirty="0" err="1"/>
              <a:t>Loss수렴</a:t>
            </a:r>
            <a:r>
              <a:rPr lang="ko-KR" altLang="en-US" dirty="0"/>
              <a:t> </a:t>
            </a:r>
            <a:r>
              <a:rPr lang="ko-KR" altLang="en-US" dirty="0" err="1"/>
              <a:t>smooth하게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95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832B23-6F94-4CE9-839C-C034F7D236BB}"/>
              </a:ext>
            </a:extLst>
          </p:cNvPr>
          <p:cNvSpPr txBox="1">
            <a:spLocks/>
          </p:cNvSpPr>
          <p:nvPr/>
        </p:nvSpPr>
        <p:spPr>
          <a:xfrm>
            <a:off x="11648955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F575D6-321B-4600-B68C-76207FE4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4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76771"/>
              </p:ext>
            </p:extLst>
          </p:nvPr>
        </p:nvGraphicFramePr>
        <p:xfrm>
          <a:off x="-1" y="807277"/>
          <a:ext cx="12192001" cy="60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03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2245682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3031958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  <a:gridCol w="3384884">
                  <a:extLst>
                    <a:ext uri="{9D8B030D-6E8A-4147-A177-3AD203B41FA5}">
                      <a16:colId xmlns:a16="http://schemas.microsoft.com/office/drawing/2014/main" val="2513097102"/>
                    </a:ext>
                  </a:extLst>
                </a:gridCol>
                <a:gridCol w="2390274">
                  <a:extLst>
                    <a:ext uri="{9D8B030D-6E8A-4147-A177-3AD203B41FA5}">
                      <a16:colId xmlns:a16="http://schemas.microsoft.com/office/drawing/2014/main" val="533893824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(~7.7)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(~7.9)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(~7.16)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완료못함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레스넷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백본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바꿔서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바꾸는 과정도 코드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어디바꿨는지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로스 코드비교해서 설명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스무스하게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로스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주는거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보여줘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스테이지 이론 리뷰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(YOLO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– V(n),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EfficientDet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실습한 결과 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백본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바꿔가면서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결과내기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(backbone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대조군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결과내기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7366</TotalTime>
  <Words>508</Words>
  <Application>Microsoft Office PowerPoint</Application>
  <PresentationFormat>와이드스크린</PresentationFormat>
  <Paragraphs>108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HY헤드라인M</vt:lpstr>
      <vt:lpstr>NanumSquareOTF ExtraBold</vt:lpstr>
      <vt:lpstr>Malgun Gothic</vt:lpstr>
      <vt:lpstr>Malgun Gothic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Hornet_nest Detection : using Resnet50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master</cp:lastModifiedBy>
  <cp:revision>156</cp:revision>
  <dcterms:created xsi:type="dcterms:W3CDTF">2020-04-19T10:49:20Z</dcterms:created>
  <dcterms:modified xsi:type="dcterms:W3CDTF">2021-07-08T12:14:39Z</dcterms:modified>
</cp:coreProperties>
</file>