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73" r:id="rId4"/>
    <p:sldId id="272" r:id="rId5"/>
    <p:sldId id="274" r:id="rId6"/>
    <p:sldId id="275" r:id="rId7"/>
    <p:sldId id="265" r:id="rId8"/>
    <p:sldId id="267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731" autoAdjust="0"/>
  </p:normalViewPr>
  <p:slideViewPr>
    <p:cSldViewPr snapToGrid="0" snapToObjects="1">
      <p:cViewPr>
        <p:scale>
          <a:sx n="100" d="100"/>
          <a:sy n="100" d="100"/>
        </p:scale>
        <p:origin x="13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F099A-8213-430B-9E0F-52BF6640CED2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9025E-C61C-4919-BB11-EAB2913BB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10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90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400FF-D402-1C44-B7ED-138E14861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6C6102-7F7C-CA40-8362-9E45950CE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BCB3B-1CF9-3C47-A82F-EA937AB2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07/08/2021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95EB0-4E3E-6145-8C7F-C019F861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E41E3-F8A7-DB48-BB4C-B180E92B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407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4CDB4-7530-EE4F-AAA0-EDA3F0D2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895DBF-23B8-1B42-9A4F-CA06C5FC1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2A691-6159-F345-ADE3-9BF6884B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07/08/2021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4F7A4-8A5F-994F-83B5-CEE0B963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1F044-AF4E-674E-B315-93AEAEE8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390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9DBD79-EF6F-4C46-9E32-EF97E6F0E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D4FC7-E59E-C042-99C6-AD96BAB32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4339E-EEB3-B14C-A8FF-E23E3A54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07/08/2021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327CC-D5A6-054B-ADCF-8E789C0D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C9E70-C817-EE45-8603-32DD281C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943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C85B9-AD4F-C641-9815-B823679E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76B06-0C1F-E843-97DA-B950072B7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7E185-F8DA-1A46-8A79-4B925747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07/08/2021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5BD53-0F6A-1A4F-B076-144DCAB2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44C36-A05D-F748-A8E4-8EA64D1A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130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09CB0-1007-8344-9A6F-5277DE6D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95F0E1-42B9-9341-842E-D1658E2C3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AAA27-8DF4-C84D-8177-430AAA1C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07/08/2021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783F85-EDB8-F941-BDFD-1E6E2082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2DA02-62AC-FA4C-A273-40B8CD72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025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8B8CE-B3AB-7148-A26A-F212C567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9B532-2C8F-154F-96E6-0035A938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859B04-CAB1-D24A-A154-587A980E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E712E8-D665-5D4C-A1F0-169D63D8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07/08/2021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CD6E9C-8B60-6B4A-ACDB-571ABA52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4A930-800C-2E4F-B2B3-194A2610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90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587E9-3A8A-3644-AEFF-FDF01AB83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8352A1-7911-3345-A27C-D799CCCF6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9E0B9D-4156-F94E-9F54-BF7BA7BF2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C9E7EF-BA0A-1C47-98E0-DC23C0B37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C56CD2-9777-6E45-8F7A-B46A96F87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1A7A9D-2891-1D40-8811-2833D72B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07/08/2021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9AE99B-23A6-8647-8A6B-A69FC383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7A88E5-0681-1645-ABF4-77932F02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373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7E284-CA0E-FE46-B22B-58EB6AA6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212AEB-183F-8D44-B22D-062F4FE2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07/08/2021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7D8F73-8DA3-4E41-9F1E-15B59747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170164-EC1F-B747-B996-B8A407A0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19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0143C7-A0AD-6042-B44D-D4CDA0B1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07/08/2021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C649DB-0CEE-7B46-BD8F-08DEF700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BEFFBF-6F24-4242-B967-BAD6FB7A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685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08B63-8E1E-7943-B957-D999E8E9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8FD62-1C63-7B43-86D6-61B6446C0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764899-53A3-9543-BFB4-DAC294FFE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FBEB9-89DF-FA4D-8E42-921DA396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07/08/2021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D6FD2A-0E31-EB4E-A97E-7A921BD1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AB1824-58F0-2746-B4F4-C46EB9D0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15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B18E0-6961-3F44-929D-020BDCBF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E20A73-A14B-924F-9758-BF3B1DBCA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378A8-92BE-524E-A5FF-DABDDDB6E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DA88E-2744-3940-B4AF-2DEDDD8A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07/08/2021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C57CF2-D17B-8A41-97A8-3028780D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F493D8-1B87-D541-BF18-95FD18C5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565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25E6F5-0D56-3D45-86BF-8F63A5D7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D52DD7-85A2-4A44-8666-B383C917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088A3-1646-2847-896B-F4E958CB5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A4419-7256-9D4C-9459-57C795D7590D}" type="datetimeFigureOut">
              <a:rPr kumimoji="1" lang="ko-Kore-KR" altLang="en-US" smtClean="0"/>
              <a:t>07/08/2021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E5B51-B2A1-D644-A7F2-40951A3C8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4609E-B298-8543-9EA9-DC27A34A0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831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6B7FDC-DCE7-E74F-90F7-182E3DCB2F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670F8-BA13-A441-A8C0-E319488559B6}"/>
              </a:ext>
            </a:extLst>
          </p:cNvPr>
          <p:cNvSpPr txBox="1"/>
          <p:nvPr/>
        </p:nvSpPr>
        <p:spPr>
          <a:xfrm>
            <a:off x="309943" y="4322712"/>
            <a:ext cx="76542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b="1" dirty="0" err="1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Faster_RCNN</a:t>
            </a:r>
            <a:r>
              <a:rPr kumimoji="1" lang="en-US" altLang="ko-KR" sz="48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Practice</a:t>
            </a:r>
          </a:p>
          <a:p>
            <a:r>
              <a:rPr kumimoji="1" lang="en-US" altLang="en-US" sz="32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(feat. </a:t>
            </a:r>
            <a:r>
              <a:rPr kumimoji="1" lang="en-US" altLang="en-US" sz="3200" b="1" dirty="0" err="1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Backbone_change</a:t>
            </a:r>
            <a:r>
              <a:rPr kumimoji="1" lang="en-US" altLang="en-US" sz="32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)</a:t>
            </a:r>
            <a:endParaRPr kumimoji="1" lang="ko-Kore-KR" altLang="en-US" sz="3200" b="1" dirty="0">
              <a:solidFill>
                <a:schemeClr val="bg1"/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B86E0-17FE-2D47-B874-F6A26AAE26CF}"/>
              </a:ext>
            </a:extLst>
          </p:cNvPr>
          <p:cNvSpPr txBox="1"/>
          <p:nvPr/>
        </p:nvSpPr>
        <p:spPr>
          <a:xfrm>
            <a:off x="9897742" y="6399297"/>
            <a:ext cx="2433119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2021. 07. 09 </a:t>
            </a:r>
            <a:r>
              <a:rPr kumimoji="1" lang="ko-KR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정재형</a:t>
            </a:r>
            <a:endParaRPr kumimoji="1" lang="ko-Kore-KR" altLang="en-US" sz="20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F4E6A28D-62DB-7745-87BE-F92EEB66F89E}"/>
              </a:ext>
            </a:extLst>
          </p:cNvPr>
          <p:cNvCxnSpPr>
            <a:cxnSpLocks/>
          </p:cNvCxnSpPr>
          <p:nvPr/>
        </p:nvCxnSpPr>
        <p:spPr>
          <a:xfrm>
            <a:off x="329913" y="4036075"/>
            <a:ext cx="9757996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ECAC0C-0645-4133-ABF7-8A2C3255F11E}"/>
              </a:ext>
            </a:extLst>
          </p:cNvPr>
          <p:cNvSpPr txBox="1"/>
          <p:nvPr/>
        </p:nvSpPr>
        <p:spPr>
          <a:xfrm>
            <a:off x="3952308" y="0"/>
            <a:ext cx="4287383" cy="11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32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Deep learning Seminar</a:t>
            </a:r>
          </a:p>
          <a:p>
            <a:pPr algn="ctr">
              <a:lnSpc>
                <a:spcPct val="120000"/>
              </a:lnSpc>
            </a:pPr>
            <a:r>
              <a:rPr kumimoji="1" lang="en-US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</a:t>
            </a:r>
            <a:r>
              <a:rPr kumimoji="1" lang="ko-KR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Sierra BASE</a:t>
            </a:r>
            <a:endParaRPr kumimoji="1" lang="ko-Kore-KR" altLang="en-US" sz="28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0D4368-9F72-4459-B0AB-7D69D509200D}"/>
              </a:ext>
            </a:extLst>
          </p:cNvPr>
          <p:cNvSpPr/>
          <p:nvPr/>
        </p:nvSpPr>
        <p:spPr>
          <a:xfrm>
            <a:off x="12330861" y="740646"/>
            <a:ext cx="2863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RPN(loss), </a:t>
            </a:r>
          </a:p>
          <a:p>
            <a:r>
              <a:rPr lang="en-US" altLang="ko-KR" dirty="0" err="1"/>
              <a:t>BACKbone</a:t>
            </a:r>
            <a:r>
              <a:rPr lang="en-US" altLang="ko-KR" dirty="0"/>
              <a:t>: resnet50, </a:t>
            </a:r>
          </a:p>
          <a:p>
            <a:r>
              <a:rPr lang="en-US" altLang="ko-KR" dirty="0"/>
              <a:t>Loss </a:t>
            </a:r>
            <a:r>
              <a:rPr lang="ko-KR" altLang="en-US" dirty="0"/>
              <a:t>수렴하게</a:t>
            </a:r>
            <a:endParaRPr lang="en-US" altLang="ko-KR" dirty="0"/>
          </a:p>
          <a:p>
            <a:r>
              <a:rPr lang="en-US" altLang="ko-KR" dirty="0" err="1"/>
              <a:t>fasterRCNN</a:t>
            </a:r>
            <a:r>
              <a:rPr lang="en-US" altLang="ko-KR" dirty="0"/>
              <a:t> </a:t>
            </a:r>
            <a:r>
              <a:rPr lang="ko-KR" altLang="en-US" dirty="0"/>
              <a:t>내용추가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37D540-4C41-47A5-9760-B410FABFA4A9}"/>
              </a:ext>
            </a:extLst>
          </p:cNvPr>
          <p:cNvSpPr/>
          <p:nvPr/>
        </p:nvSpPr>
        <p:spPr>
          <a:xfrm>
            <a:off x="5191691" y="167285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- </a:t>
            </a:r>
            <a:r>
              <a:rPr lang="ko-KR" altLang="en-US" dirty="0" err="1"/>
              <a:t>Bckbone</a:t>
            </a:r>
            <a:r>
              <a:rPr lang="ko-KR" altLang="en-US" dirty="0"/>
              <a:t> : </a:t>
            </a:r>
            <a:r>
              <a:rPr lang="ko-KR" altLang="en-US" dirty="0" err="1"/>
              <a:t>change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Resnet50</a:t>
            </a:r>
          </a:p>
          <a:p>
            <a:r>
              <a:rPr lang="ko-KR" altLang="en-US" dirty="0"/>
              <a:t>   - </a:t>
            </a:r>
            <a:r>
              <a:rPr lang="ko-KR" altLang="en-US" dirty="0" err="1"/>
              <a:t>Loss가</a:t>
            </a:r>
            <a:r>
              <a:rPr lang="ko-KR" altLang="en-US" dirty="0"/>
              <a:t> 코드에서 실제 어떻게 구현됐고 </a:t>
            </a:r>
            <a:r>
              <a:rPr lang="ko-KR" altLang="en-US" dirty="0" err="1"/>
              <a:t>어떻게쓰이는지</a:t>
            </a:r>
            <a:r>
              <a:rPr lang="ko-KR" altLang="en-US" dirty="0"/>
              <a:t>,</a:t>
            </a:r>
          </a:p>
          <a:p>
            <a:r>
              <a:rPr lang="ko-KR" altLang="en-US" dirty="0"/>
              <a:t>     </a:t>
            </a:r>
            <a:r>
              <a:rPr lang="ko-KR" altLang="en-US" dirty="0" err="1"/>
              <a:t>Cross_entropy</a:t>
            </a:r>
            <a:r>
              <a:rPr lang="ko-KR" altLang="en-US" dirty="0"/>
              <a:t>, Smooth_L1 실제 </a:t>
            </a:r>
            <a:r>
              <a:rPr lang="ko-KR" altLang="en-US" dirty="0" err="1"/>
              <a:t>파라미터값</a:t>
            </a:r>
            <a:r>
              <a:rPr lang="ko-KR" altLang="en-US" dirty="0"/>
              <a:t>(</a:t>
            </a:r>
            <a:r>
              <a:rPr lang="ko-KR" altLang="en-US" dirty="0" err="1"/>
              <a:t>pi</a:t>
            </a:r>
            <a:r>
              <a:rPr lang="ko-KR" altLang="en-US" dirty="0"/>
              <a:t>, </a:t>
            </a:r>
            <a:r>
              <a:rPr lang="ko-KR" altLang="en-US" dirty="0" err="1"/>
              <a:t>p</a:t>
            </a:r>
            <a:r>
              <a:rPr lang="ko-KR" altLang="en-US" dirty="0"/>
              <a:t>*</a:t>
            </a:r>
            <a:r>
              <a:rPr lang="ko-KR" altLang="en-US" dirty="0" err="1"/>
              <a:t>i</a:t>
            </a:r>
            <a:r>
              <a:rPr lang="ko-KR" altLang="en-US" dirty="0"/>
              <a:t>), (</a:t>
            </a:r>
            <a:r>
              <a:rPr lang="ko-KR" altLang="en-US" dirty="0" err="1"/>
              <a:t>ti,t`i</a:t>
            </a:r>
            <a:r>
              <a:rPr lang="ko-KR" altLang="en-US" dirty="0"/>
              <a:t>) 설명</a:t>
            </a:r>
          </a:p>
          <a:p>
            <a:r>
              <a:rPr lang="ko-KR" altLang="en-US" dirty="0"/>
              <a:t>   - </a:t>
            </a:r>
            <a:r>
              <a:rPr lang="ko-KR" altLang="en-US" dirty="0" err="1"/>
              <a:t>Loss수렴</a:t>
            </a:r>
            <a:r>
              <a:rPr lang="ko-KR" altLang="en-US" dirty="0"/>
              <a:t> </a:t>
            </a:r>
            <a:r>
              <a:rPr lang="ko-KR" altLang="en-US" dirty="0" err="1"/>
              <a:t>smooth하게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488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Backbone Change : Resnet101   Resnet50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7955EADE-5DF4-4AE8-885D-06DD1B54F250}"/>
              </a:ext>
            </a:extLst>
          </p:cNvPr>
          <p:cNvSpPr/>
          <p:nvPr/>
        </p:nvSpPr>
        <p:spPr>
          <a:xfrm>
            <a:off x="7863762" y="431076"/>
            <a:ext cx="355960" cy="136322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https://t1.daumcdn.net/cfile/tistory/99167C335C47F0E315">
            <a:extLst>
              <a:ext uri="{FF2B5EF4-FFF2-40B4-BE49-F238E27FC236}">
                <a16:creationId xmlns:a16="http://schemas.microsoft.com/office/drawing/2014/main" id="{E852D9C6-BA6D-48EF-BB60-EB6768449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87" y="898509"/>
            <a:ext cx="11749912" cy="568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10515600" cy="232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D9F40E-C5C5-497C-BA2F-2CF7D90757FA}"/>
              </a:ext>
            </a:extLst>
          </p:cNvPr>
          <p:cNvSpPr/>
          <p:nvPr/>
        </p:nvSpPr>
        <p:spPr>
          <a:xfrm>
            <a:off x="5917890" y="1197560"/>
            <a:ext cx="3714382" cy="45995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76AD1BB-BC05-46BF-A0EA-76AA2527E03D}"/>
              </a:ext>
            </a:extLst>
          </p:cNvPr>
          <p:cNvSpPr/>
          <p:nvPr/>
        </p:nvSpPr>
        <p:spPr>
          <a:xfrm>
            <a:off x="5932686" y="3992270"/>
            <a:ext cx="3699586" cy="899326"/>
          </a:xfrm>
          <a:prstGeom prst="round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189209F5-5BE7-47EA-B849-16389E4E37AC}"/>
              </a:ext>
            </a:extLst>
          </p:cNvPr>
          <p:cNvSpPr/>
          <p:nvPr/>
        </p:nvSpPr>
        <p:spPr>
          <a:xfrm>
            <a:off x="116891" y="1935332"/>
            <a:ext cx="326993" cy="3973143"/>
          </a:xfrm>
          <a:custGeom>
            <a:avLst/>
            <a:gdLst>
              <a:gd name="connsiteX0" fmla="*/ 326951 w 326951"/>
              <a:gd name="connsiteY0" fmla="*/ 3861786 h 3861786"/>
              <a:gd name="connsiteX1" fmla="*/ 163475 w 326951"/>
              <a:gd name="connsiteY1" fmla="*/ 3834541 h 3861786"/>
              <a:gd name="connsiteX2" fmla="*/ 163476 w 326951"/>
              <a:gd name="connsiteY2" fmla="*/ 1958138 h 3861786"/>
              <a:gd name="connsiteX3" fmla="*/ 0 w 326951"/>
              <a:gd name="connsiteY3" fmla="*/ 1930893 h 3861786"/>
              <a:gd name="connsiteX4" fmla="*/ 163476 w 326951"/>
              <a:gd name="connsiteY4" fmla="*/ 1903648 h 3861786"/>
              <a:gd name="connsiteX5" fmla="*/ 163476 w 326951"/>
              <a:gd name="connsiteY5" fmla="*/ 27245 h 3861786"/>
              <a:gd name="connsiteX6" fmla="*/ 326952 w 326951"/>
              <a:gd name="connsiteY6" fmla="*/ 0 h 3861786"/>
              <a:gd name="connsiteX7" fmla="*/ 326951 w 326951"/>
              <a:gd name="connsiteY7" fmla="*/ 3861786 h 3861786"/>
              <a:gd name="connsiteX0" fmla="*/ 326951 w 326951"/>
              <a:gd name="connsiteY0" fmla="*/ 3861786 h 3861786"/>
              <a:gd name="connsiteX1" fmla="*/ 163475 w 326951"/>
              <a:gd name="connsiteY1" fmla="*/ 3834541 h 3861786"/>
              <a:gd name="connsiteX2" fmla="*/ 163476 w 326951"/>
              <a:gd name="connsiteY2" fmla="*/ 1958138 h 3861786"/>
              <a:gd name="connsiteX3" fmla="*/ 0 w 326951"/>
              <a:gd name="connsiteY3" fmla="*/ 1930893 h 3861786"/>
              <a:gd name="connsiteX4" fmla="*/ 163476 w 326951"/>
              <a:gd name="connsiteY4" fmla="*/ 1903648 h 3861786"/>
              <a:gd name="connsiteX5" fmla="*/ 163476 w 326951"/>
              <a:gd name="connsiteY5" fmla="*/ 27245 h 3861786"/>
              <a:gd name="connsiteX6" fmla="*/ 326952 w 326951"/>
              <a:gd name="connsiteY6" fmla="*/ 0 h 3861786"/>
              <a:gd name="connsiteX0" fmla="*/ 326960 w 326961"/>
              <a:gd name="connsiteY0" fmla="*/ 3861786 h 3861786"/>
              <a:gd name="connsiteX1" fmla="*/ 163484 w 326961"/>
              <a:gd name="connsiteY1" fmla="*/ 3834541 h 3861786"/>
              <a:gd name="connsiteX2" fmla="*/ 163485 w 326961"/>
              <a:gd name="connsiteY2" fmla="*/ 1958138 h 3861786"/>
              <a:gd name="connsiteX3" fmla="*/ 9 w 326961"/>
              <a:gd name="connsiteY3" fmla="*/ 1930893 h 3861786"/>
              <a:gd name="connsiteX4" fmla="*/ 163485 w 326961"/>
              <a:gd name="connsiteY4" fmla="*/ 1903648 h 3861786"/>
              <a:gd name="connsiteX5" fmla="*/ 163485 w 326961"/>
              <a:gd name="connsiteY5" fmla="*/ 27245 h 3861786"/>
              <a:gd name="connsiteX6" fmla="*/ 326961 w 326961"/>
              <a:gd name="connsiteY6" fmla="*/ 0 h 3861786"/>
              <a:gd name="connsiteX7" fmla="*/ 326960 w 326961"/>
              <a:gd name="connsiteY7" fmla="*/ 3861786 h 3861786"/>
              <a:gd name="connsiteX0" fmla="*/ 326960 w 326961"/>
              <a:gd name="connsiteY0" fmla="*/ 3861786 h 3861786"/>
              <a:gd name="connsiteX1" fmla="*/ 163484 w 326961"/>
              <a:gd name="connsiteY1" fmla="*/ 3834541 h 3861786"/>
              <a:gd name="connsiteX2" fmla="*/ 163485 w 326961"/>
              <a:gd name="connsiteY2" fmla="*/ 1958138 h 3861786"/>
              <a:gd name="connsiteX3" fmla="*/ 9 w 326961"/>
              <a:gd name="connsiteY3" fmla="*/ 1930893 h 3861786"/>
              <a:gd name="connsiteX4" fmla="*/ 172363 w 326961"/>
              <a:gd name="connsiteY4" fmla="*/ 1823749 h 3861786"/>
              <a:gd name="connsiteX5" fmla="*/ 163485 w 326961"/>
              <a:gd name="connsiteY5" fmla="*/ 27245 h 3861786"/>
              <a:gd name="connsiteX6" fmla="*/ 326961 w 326961"/>
              <a:gd name="connsiteY6" fmla="*/ 0 h 3861786"/>
              <a:gd name="connsiteX0" fmla="*/ 326992 w 326993"/>
              <a:gd name="connsiteY0" fmla="*/ 3861786 h 3973143"/>
              <a:gd name="connsiteX1" fmla="*/ 163516 w 326993"/>
              <a:gd name="connsiteY1" fmla="*/ 3834541 h 3973143"/>
              <a:gd name="connsiteX2" fmla="*/ 163517 w 326993"/>
              <a:gd name="connsiteY2" fmla="*/ 1958138 h 3973143"/>
              <a:gd name="connsiteX3" fmla="*/ 41 w 326993"/>
              <a:gd name="connsiteY3" fmla="*/ 1930893 h 3973143"/>
              <a:gd name="connsiteX4" fmla="*/ 163517 w 326993"/>
              <a:gd name="connsiteY4" fmla="*/ 1903648 h 3973143"/>
              <a:gd name="connsiteX5" fmla="*/ 163517 w 326993"/>
              <a:gd name="connsiteY5" fmla="*/ 27245 h 3973143"/>
              <a:gd name="connsiteX6" fmla="*/ 326993 w 326993"/>
              <a:gd name="connsiteY6" fmla="*/ 0 h 3973143"/>
              <a:gd name="connsiteX7" fmla="*/ 326992 w 326993"/>
              <a:gd name="connsiteY7" fmla="*/ 3861786 h 3973143"/>
              <a:gd name="connsiteX0" fmla="*/ 326992 w 326993"/>
              <a:gd name="connsiteY0" fmla="*/ 3861786 h 3973143"/>
              <a:gd name="connsiteX1" fmla="*/ 163516 w 326993"/>
              <a:gd name="connsiteY1" fmla="*/ 3834541 h 3973143"/>
              <a:gd name="connsiteX2" fmla="*/ 154639 w 326993"/>
              <a:gd name="connsiteY2" fmla="*/ 2091303 h 3973143"/>
              <a:gd name="connsiteX3" fmla="*/ 41 w 326993"/>
              <a:gd name="connsiteY3" fmla="*/ 1930893 h 3973143"/>
              <a:gd name="connsiteX4" fmla="*/ 172395 w 326993"/>
              <a:gd name="connsiteY4" fmla="*/ 1823749 h 3973143"/>
              <a:gd name="connsiteX5" fmla="*/ 163517 w 326993"/>
              <a:gd name="connsiteY5" fmla="*/ 27245 h 3973143"/>
              <a:gd name="connsiteX6" fmla="*/ 326993 w 326993"/>
              <a:gd name="connsiteY6" fmla="*/ 0 h 397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993" h="3973143" stroke="0" extrusionOk="0">
                <a:moveTo>
                  <a:pt x="326992" y="3861786"/>
                </a:moveTo>
                <a:cubicBezTo>
                  <a:pt x="236707" y="3861786"/>
                  <a:pt x="163516" y="3849588"/>
                  <a:pt x="163516" y="3834541"/>
                </a:cubicBezTo>
                <a:cubicBezTo>
                  <a:pt x="163516" y="3209073"/>
                  <a:pt x="163517" y="2583606"/>
                  <a:pt x="163517" y="1958138"/>
                </a:cubicBezTo>
                <a:cubicBezTo>
                  <a:pt x="163517" y="1943091"/>
                  <a:pt x="90326" y="1930893"/>
                  <a:pt x="41" y="1930893"/>
                </a:cubicBezTo>
                <a:cubicBezTo>
                  <a:pt x="90326" y="1930893"/>
                  <a:pt x="163517" y="1918695"/>
                  <a:pt x="163517" y="1903648"/>
                </a:cubicBezTo>
                <a:lnTo>
                  <a:pt x="163517" y="27245"/>
                </a:lnTo>
                <a:cubicBezTo>
                  <a:pt x="163517" y="12198"/>
                  <a:pt x="236708" y="0"/>
                  <a:pt x="326993" y="0"/>
                </a:cubicBezTo>
                <a:cubicBezTo>
                  <a:pt x="326993" y="1287262"/>
                  <a:pt x="326992" y="2574524"/>
                  <a:pt x="326992" y="3861786"/>
                </a:cubicBezTo>
                <a:close/>
              </a:path>
              <a:path w="326993" h="3973143" fill="none">
                <a:moveTo>
                  <a:pt x="326992" y="3861786"/>
                </a:moveTo>
                <a:cubicBezTo>
                  <a:pt x="236707" y="3861786"/>
                  <a:pt x="192241" y="4129621"/>
                  <a:pt x="163516" y="3834541"/>
                </a:cubicBezTo>
                <a:cubicBezTo>
                  <a:pt x="134791" y="3539461"/>
                  <a:pt x="154639" y="2716771"/>
                  <a:pt x="154639" y="2091303"/>
                </a:cubicBezTo>
                <a:cubicBezTo>
                  <a:pt x="154639" y="2076256"/>
                  <a:pt x="-2918" y="1975485"/>
                  <a:pt x="41" y="1930893"/>
                </a:cubicBezTo>
                <a:cubicBezTo>
                  <a:pt x="3000" y="1886301"/>
                  <a:pt x="172395" y="1838796"/>
                  <a:pt x="172395" y="1823749"/>
                </a:cubicBezTo>
                <a:cubicBezTo>
                  <a:pt x="172395" y="1198281"/>
                  <a:pt x="163517" y="652713"/>
                  <a:pt x="163517" y="27245"/>
                </a:cubicBezTo>
                <a:cubicBezTo>
                  <a:pt x="163517" y="12198"/>
                  <a:pt x="236708" y="0"/>
                  <a:pt x="326993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CCA9702E-B8AF-44E2-A3B0-A50FBE424A61}"/>
              </a:ext>
            </a:extLst>
          </p:cNvPr>
          <p:cNvSpPr txBox="1">
            <a:spLocks/>
          </p:cNvSpPr>
          <p:nvPr/>
        </p:nvSpPr>
        <p:spPr>
          <a:xfrm>
            <a:off x="443884" y="1773690"/>
            <a:ext cx="1418905" cy="323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Bottle Neck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CFD17378-947E-483E-99C2-29A6BB6F1ED7}"/>
              </a:ext>
            </a:extLst>
          </p:cNvPr>
          <p:cNvSpPr txBox="1">
            <a:spLocks/>
          </p:cNvSpPr>
          <p:nvPr/>
        </p:nvSpPr>
        <p:spPr>
          <a:xfrm>
            <a:off x="7078056" y="6397683"/>
            <a:ext cx="3897551" cy="380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Difference between 50, 101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2E40F69-AE38-4730-BB86-1B568D167365}"/>
              </a:ext>
            </a:extLst>
          </p:cNvPr>
          <p:cNvCxnSpPr>
            <a:cxnSpLocks/>
          </p:cNvCxnSpPr>
          <p:nvPr/>
        </p:nvCxnSpPr>
        <p:spPr>
          <a:xfrm>
            <a:off x="9499107" y="4891596"/>
            <a:ext cx="0" cy="16334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13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90676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Training with Resnet50 : </a:t>
            </a:r>
            <a:r>
              <a:rPr kumimoji="1" lang="en-US" altLang="ko-Kore-KR" sz="36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Hyper_parameters</a:t>
            </a:r>
            <a:endParaRPr kumimoji="1" lang="en-US" altLang="ko-Kore-KR" sz="36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11889A-67FC-4114-9595-378230F98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971" y="1247859"/>
            <a:ext cx="5334538" cy="2790825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059B2B06-0479-492B-81C2-17EAF2651906}"/>
              </a:ext>
            </a:extLst>
          </p:cNvPr>
          <p:cNvSpPr txBox="1">
            <a:spLocks/>
          </p:cNvSpPr>
          <p:nvPr/>
        </p:nvSpPr>
        <p:spPr>
          <a:xfrm>
            <a:off x="6100537" y="866944"/>
            <a:ext cx="3675314" cy="3809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Torchvision.models.Resnet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Layer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B12D94-EC25-45EE-94BD-852B7AC70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64" y="1066279"/>
            <a:ext cx="5396134" cy="2771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4192EE-5DDC-40C3-BEDB-1667EA88D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714" y="5169471"/>
            <a:ext cx="3705225" cy="1609725"/>
          </a:xfrm>
          <a:prstGeom prst="rect">
            <a:avLst/>
          </a:prstGeom>
        </p:spPr>
      </p:pic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EBF9AFDE-715B-42AA-B5D8-36556B8C4EB8}"/>
              </a:ext>
            </a:extLst>
          </p:cNvPr>
          <p:cNvCxnSpPr>
            <a:cxnSpLocks/>
            <a:stCxn id="10" idx="1"/>
            <a:endCxn id="13" idx="3"/>
          </p:cNvCxnSpPr>
          <p:nvPr/>
        </p:nvCxnSpPr>
        <p:spPr>
          <a:xfrm rot="10800000">
            <a:off x="5748477" y="1841462"/>
            <a:ext cx="409624" cy="393766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16D4492-0927-46C4-BC5E-42DDA1902104}"/>
              </a:ext>
            </a:extLst>
          </p:cNvPr>
          <p:cNvSpPr/>
          <p:nvPr/>
        </p:nvSpPr>
        <p:spPr>
          <a:xfrm>
            <a:off x="533215" y="1518296"/>
            <a:ext cx="5215262" cy="64633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A393CAA1-048E-4355-A559-22FDDACC972B}"/>
              </a:ext>
            </a:extLst>
          </p:cNvPr>
          <p:cNvSpPr txBox="1">
            <a:spLocks/>
          </p:cNvSpPr>
          <p:nvPr/>
        </p:nvSpPr>
        <p:spPr>
          <a:xfrm>
            <a:off x="1670901" y="739376"/>
            <a:ext cx="2284062" cy="380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FasterRCNN.Head</a:t>
            </a:r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2ACD028A-82CB-464F-B58F-442662A88C2F}"/>
              </a:ext>
            </a:extLst>
          </p:cNvPr>
          <p:cNvSpPr txBox="1">
            <a:spLocks/>
          </p:cNvSpPr>
          <p:nvPr/>
        </p:nvSpPr>
        <p:spPr>
          <a:xfrm>
            <a:off x="3654647" y="4858507"/>
            <a:ext cx="1999107" cy="380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FasterRCNN.tail</a:t>
            </a:r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A3EB672-C462-4AB3-95E2-07C5364D394C}"/>
              </a:ext>
            </a:extLst>
          </p:cNvPr>
          <p:cNvSpPr/>
          <p:nvPr/>
        </p:nvSpPr>
        <p:spPr>
          <a:xfrm>
            <a:off x="524336" y="2317027"/>
            <a:ext cx="2893567" cy="64633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13E2DD92-3444-4DC3-B448-5C538D88141C}"/>
              </a:ext>
            </a:extLst>
          </p:cNvPr>
          <p:cNvSpPr txBox="1">
            <a:spLocks/>
          </p:cNvSpPr>
          <p:nvPr/>
        </p:nvSpPr>
        <p:spPr>
          <a:xfrm>
            <a:off x="3417903" y="2388084"/>
            <a:ext cx="2337641" cy="5367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Feature_extractor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(1,4)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기울기 반영 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X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27114EA-C2E0-498B-912B-0738EA2AA810}"/>
              </a:ext>
            </a:extLst>
          </p:cNvPr>
          <p:cNvSpPr/>
          <p:nvPr/>
        </p:nvSpPr>
        <p:spPr>
          <a:xfrm>
            <a:off x="6158515" y="3274316"/>
            <a:ext cx="5595932" cy="791002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8B7CC27-EB1A-40B4-B489-75C9D07C7E55}"/>
              </a:ext>
            </a:extLst>
          </p:cNvPr>
          <p:cNvSpPr/>
          <p:nvPr/>
        </p:nvSpPr>
        <p:spPr>
          <a:xfrm>
            <a:off x="6158101" y="1221225"/>
            <a:ext cx="5595932" cy="202800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E3FD793-1FB5-4F88-A196-8A3BFDE4C6D0}"/>
              </a:ext>
            </a:extLst>
          </p:cNvPr>
          <p:cNvSpPr/>
          <p:nvPr/>
        </p:nvSpPr>
        <p:spPr>
          <a:xfrm>
            <a:off x="5997611" y="3933546"/>
            <a:ext cx="178011" cy="523044"/>
          </a:xfrm>
          <a:custGeom>
            <a:avLst/>
            <a:gdLst>
              <a:gd name="connsiteX0" fmla="*/ 443884 w 443884"/>
              <a:gd name="connsiteY0" fmla="*/ 7149 h 530932"/>
              <a:gd name="connsiteX1" fmla="*/ 372862 w 443884"/>
              <a:gd name="connsiteY1" fmla="*/ 24905 h 530932"/>
              <a:gd name="connsiteX2" fmla="*/ 150920 w 443884"/>
              <a:gd name="connsiteY2" fmla="*/ 211336 h 530932"/>
              <a:gd name="connsiteX3" fmla="*/ 0 w 443884"/>
              <a:gd name="connsiteY3" fmla="*/ 530932 h 530932"/>
              <a:gd name="connsiteX0" fmla="*/ 292993 w 292993"/>
              <a:gd name="connsiteY0" fmla="*/ 7149 h 459911"/>
              <a:gd name="connsiteX1" fmla="*/ 221971 w 292993"/>
              <a:gd name="connsiteY1" fmla="*/ 24905 h 459911"/>
              <a:gd name="connsiteX2" fmla="*/ 29 w 292993"/>
              <a:gd name="connsiteY2" fmla="*/ 211336 h 459911"/>
              <a:gd name="connsiteX3" fmla="*/ 204216 w 292993"/>
              <a:gd name="connsiteY3" fmla="*/ 459911 h 459911"/>
              <a:gd name="connsiteX0" fmla="*/ 177611 w 177611"/>
              <a:gd name="connsiteY0" fmla="*/ 8139 h 460901"/>
              <a:gd name="connsiteX1" fmla="*/ 106589 w 177611"/>
              <a:gd name="connsiteY1" fmla="*/ 25895 h 460901"/>
              <a:gd name="connsiteX2" fmla="*/ 57 w 177611"/>
              <a:gd name="connsiteY2" fmla="*/ 230081 h 460901"/>
              <a:gd name="connsiteX3" fmla="*/ 88834 w 177611"/>
              <a:gd name="connsiteY3" fmla="*/ 460901 h 460901"/>
              <a:gd name="connsiteX0" fmla="*/ 178011 w 178011"/>
              <a:gd name="connsiteY0" fmla="*/ 8139 h 523044"/>
              <a:gd name="connsiteX1" fmla="*/ 106989 w 178011"/>
              <a:gd name="connsiteY1" fmla="*/ 25895 h 523044"/>
              <a:gd name="connsiteX2" fmla="*/ 457 w 178011"/>
              <a:gd name="connsiteY2" fmla="*/ 230081 h 523044"/>
              <a:gd name="connsiteX3" fmla="*/ 151378 w 178011"/>
              <a:gd name="connsiteY3" fmla="*/ 523044 h 52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011" h="523044">
                <a:moveTo>
                  <a:pt x="178011" y="8139"/>
                </a:moveTo>
                <a:cubicBezTo>
                  <a:pt x="166913" y="1"/>
                  <a:pt x="136581" y="-11095"/>
                  <a:pt x="106989" y="25895"/>
                </a:cubicBezTo>
                <a:cubicBezTo>
                  <a:pt x="77397" y="62885"/>
                  <a:pt x="-6941" y="147223"/>
                  <a:pt x="457" y="230081"/>
                </a:cubicBezTo>
                <a:cubicBezTo>
                  <a:pt x="7855" y="312939"/>
                  <a:pt x="173572" y="447584"/>
                  <a:pt x="151378" y="523044"/>
                </a:cubicBezTo>
              </a:path>
            </a:pathLst>
          </a:cu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2F17F212-278D-4B26-A5E3-092325941BDF}"/>
              </a:ext>
            </a:extLst>
          </p:cNvPr>
          <p:cNvSpPr txBox="1">
            <a:spLocks/>
          </p:cNvSpPr>
          <p:nvPr/>
        </p:nvSpPr>
        <p:spPr>
          <a:xfrm>
            <a:off x="6158101" y="4195640"/>
            <a:ext cx="4558548" cy="5367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Backbone CNN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 Extract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 사용하므로 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pooling, dense layer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사용하지 않음</a:t>
            </a:r>
            <a:endParaRPr lang="en-US" altLang="ko-KR" sz="1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BED5120-C72A-4058-A3D0-F340B968B35D}"/>
              </a:ext>
            </a:extLst>
          </p:cNvPr>
          <p:cNvSpPr/>
          <p:nvPr/>
        </p:nvSpPr>
        <p:spPr>
          <a:xfrm>
            <a:off x="507052" y="3163966"/>
            <a:ext cx="5215262" cy="64633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89E3B14-71A9-495F-BB4A-AE949C2EDB07}"/>
              </a:ext>
            </a:extLst>
          </p:cNvPr>
          <p:cNvSpPr/>
          <p:nvPr/>
        </p:nvSpPr>
        <p:spPr>
          <a:xfrm>
            <a:off x="1345066" y="3968827"/>
            <a:ext cx="169030" cy="8354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  <a:sp3d extrusionH="76200" contourW="12700" prstMaterial="metal"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25EB399-644C-4B49-A9FE-271B7696159C}"/>
              </a:ext>
            </a:extLst>
          </p:cNvPr>
          <p:cNvSpPr/>
          <p:nvPr/>
        </p:nvSpPr>
        <p:spPr>
          <a:xfrm>
            <a:off x="1508119" y="3968825"/>
            <a:ext cx="169030" cy="8354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  <a:sp3d extrusionH="76200" contourW="12700" prstMaterial="metal"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9FA711D-130A-45AD-9DD9-17FFBE350DD3}"/>
              </a:ext>
            </a:extLst>
          </p:cNvPr>
          <p:cNvSpPr/>
          <p:nvPr/>
        </p:nvSpPr>
        <p:spPr>
          <a:xfrm>
            <a:off x="1672626" y="4151478"/>
            <a:ext cx="265098" cy="4321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  <a:softEdge rad="0"/>
          </a:effectLst>
          <a:scene3d>
            <a:camera prst="isometricOffAxis2Right"/>
            <a:lightRig rig="threePt" dir="t"/>
          </a:scene3d>
          <a:sp3d extrusionH="133350" contourW="12700" prstMaterial="metal">
            <a:bevelT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DB295EB-59CD-4B1F-B0BA-5E09DBBE7796}"/>
              </a:ext>
            </a:extLst>
          </p:cNvPr>
          <p:cNvSpPr/>
          <p:nvPr/>
        </p:nvSpPr>
        <p:spPr>
          <a:xfrm>
            <a:off x="1893606" y="4156014"/>
            <a:ext cx="265098" cy="4321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  <a:softEdge rad="0"/>
          </a:effectLst>
          <a:scene3d>
            <a:camera prst="isometricOffAxis2Right"/>
            <a:lightRig rig="threePt" dir="t"/>
          </a:scene3d>
          <a:sp3d extrusionH="133350" contourW="12700" prstMaterial="metal">
            <a:bevelT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8ECA440-7699-4015-A313-8738B188E424}"/>
              </a:ext>
            </a:extLst>
          </p:cNvPr>
          <p:cNvSpPr/>
          <p:nvPr/>
        </p:nvSpPr>
        <p:spPr>
          <a:xfrm>
            <a:off x="2114586" y="4160550"/>
            <a:ext cx="265098" cy="4321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  <a:softEdge rad="0"/>
          </a:effectLst>
          <a:scene3d>
            <a:camera prst="isometricOffAxis2Right"/>
            <a:lightRig rig="threePt" dir="t"/>
          </a:scene3d>
          <a:sp3d extrusionH="133350" contourW="12700" prstMaterial="metal">
            <a:bevelT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AC40009-FF24-4498-A3C9-87C15ADF6A41}"/>
              </a:ext>
            </a:extLst>
          </p:cNvPr>
          <p:cNvSpPr/>
          <p:nvPr/>
        </p:nvSpPr>
        <p:spPr>
          <a:xfrm>
            <a:off x="2289287" y="4296549"/>
            <a:ext cx="134571" cy="1711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  <a:sp3d extrusionH="63500" contourW="12700" prstMaterial="metal">
            <a:bevelT w="0" h="0"/>
            <a:bevelB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4A6DD31-C804-428E-8E9B-C8F4A980B1A1}"/>
              </a:ext>
            </a:extLst>
          </p:cNvPr>
          <p:cNvSpPr/>
          <p:nvPr/>
        </p:nvSpPr>
        <p:spPr>
          <a:xfrm>
            <a:off x="2404448" y="4296272"/>
            <a:ext cx="134571" cy="1711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  <a:sp3d extrusionH="63500" contourW="12700" prstMaterial="metal">
            <a:bevelT w="0" h="0"/>
            <a:bevelB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58A55A-246C-4D59-A806-DF38A9100CA2}"/>
              </a:ext>
            </a:extLst>
          </p:cNvPr>
          <p:cNvSpPr/>
          <p:nvPr/>
        </p:nvSpPr>
        <p:spPr>
          <a:xfrm>
            <a:off x="3367517" y="4097452"/>
            <a:ext cx="469937" cy="5259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  <a:sp3d extrusionH="76200" contourW="12700" prstMaterial="metal"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DCC0553-3E7E-401F-ABF9-2FD3B36D3656}"/>
              </a:ext>
            </a:extLst>
          </p:cNvPr>
          <p:cNvSpPr/>
          <p:nvPr/>
        </p:nvSpPr>
        <p:spPr>
          <a:xfrm>
            <a:off x="2518072" y="4293160"/>
            <a:ext cx="134571" cy="1711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  <a:sp3d extrusionH="63500" contourW="12700" prstMaterial="metal">
            <a:bevelT w="0" h="0"/>
            <a:bevelB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F4D0A59-0EA3-4FEC-A81E-AA2651EAECA4}"/>
              </a:ext>
            </a:extLst>
          </p:cNvPr>
          <p:cNvSpPr/>
          <p:nvPr/>
        </p:nvSpPr>
        <p:spPr>
          <a:xfrm>
            <a:off x="2630564" y="4297095"/>
            <a:ext cx="134571" cy="1711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  <a:sp3d extrusionH="63500" contourW="12700" prstMaterial="metal">
            <a:bevelT w="0" h="0"/>
            <a:bevelB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8842190-25CF-48BA-B10F-60A809624BD8}"/>
              </a:ext>
            </a:extLst>
          </p:cNvPr>
          <p:cNvCxnSpPr>
            <a:cxnSpLocks/>
          </p:cNvCxnSpPr>
          <p:nvPr/>
        </p:nvCxnSpPr>
        <p:spPr>
          <a:xfrm>
            <a:off x="4049880" y="-1896297"/>
            <a:ext cx="2165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DAF818BF-22D9-4164-96CE-CA37F2154F61}"/>
              </a:ext>
            </a:extLst>
          </p:cNvPr>
          <p:cNvSpPr/>
          <p:nvPr/>
        </p:nvSpPr>
        <p:spPr>
          <a:xfrm>
            <a:off x="168269" y="1961965"/>
            <a:ext cx="1051116" cy="2490926"/>
          </a:xfrm>
          <a:custGeom>
            <a:avLst/>
            <a:gdLst>
              <a:gd name="connsiteX0" fmla="*/ 337758 w 612966"/>
              <a:gd name="connsiteY0" fmla="*/ 0 h 2414726"/>
              <a:gd name="connsiteX1" fmla="*/ 80306 w 612966"/>
              <a:gd name="connsiteY1" fmla="*/ 710214 h 2414726"/>
              <a:gd name="connsiteX2" fmla="*/ 9284 w 612966"/>
              <a:gd name="connsiteY2" fmla="*/ 1766656 h 2414726"/>
              <a:gd name="connsiteX3" fmla="*/ 257859 w 612966"/>
              <a:gd name="connsiteY3" fmla="*/ 2308194 h 2414726"/>
              <a:gd name="connsiteX4" fmla="*/ 612966 w 612966"/>
              <a:gd name="connsiteY4" fmla="*/ 2414726 h 2414726"/>
              <a:gd name="connsiteX0" fmla="*/ 337758 w 1051116"/>
              <a:gd name="connsiteY0" fmla="*/ 0 h 2490926"/>
              <a:gd name="connsiteX1" fmla="*/ 80306 w 1051116"/>
              <a:gd name="connsiteY1" fmla="*/ 710214 h 2490926"/>
              <a:gd name="connsiteX2" fmla="*/ 9284 w 1051116"/>
              <a:gd name="connsiteY2" fmla="*/ 1766656 h 2490926"/>
              <a:gd name="connsiteX3" fmla="*/ 257859 w 1051116"/>
              <a:gd name="connsiteY3" fmla="*/ 2308194 h 2490926"/>
              <a:gd name="connsiteX4" fmla="*/ 1051116 w 1051116"/>
              <a:gd name="connsiteY4" fmla="*/ 2490926 h 249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1116" h="2490926">
                <a:moveTo>
                  <a:pt x="337758" y="0"/>
                </a:moveTo>
                <a:cubicBezTo>
                  <a:pt x="236405" y="207885"/>
                  <a:pt x="135052" y="415771"/>
                  <a:pt x="80306" y="710214"/>
                </a:cubicBezTo>
                <a:cubicBezTo>
                  <a:pt x="25560" y="1004657"/>
                  <a:pt x="-20308" y="1500326"/>
                  <a:pt x="9284" y="1766656"/>
                </a:cubicBezTo>
                <a:cubicBezTo>
                  <a:pt x="38876" y="2032986"/>
                  <a:pt x="84220" y="2187482"/>
                  <a:pt x="257859" y="2308194"/>
                </a:cubicBezTo>
                <a:cubicBezTo>
                  <a:pt x="431498" y="2428906"/>
                  <a:pt x="988972" y="2437660"/>
                  <a:pt x="1051116" y="2490926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제목 1">
            <a:extLst>
              <a:ext uri="{FF2B5EF4-FFF2-40B4-BE49-F238E27FC236}">
                <a16:creationId xmlns:a16="http://schemas.microsoft.com/office/drawing/2014/main" id="{F81D0AE0-478D-4284-9CA5-1E62788C4334}"/>
              </a:ext>
            </a:extLst>
          </p:cNvPr>
          <p:cNvSpPr txBox="1">
            <a:spLocks/>
          </p:cNvSpPr>
          <p:nvPr/>
        </p:nvSpPr>
        <p:spPr>
          <a:xfrm>
            <a:off x="1324522" y="4371831"/>
            <a:ext cx="1999107" cy="3809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CNN(</a:t>
            </a:r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feature_extract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37D9EB3-824A-4F10-9DCE-1AF3864435FA}"/>
              </a:ext>
            </a:extLst>
          </p:cNvPr>
          <p:cNvCxnSpPr/>
          <p:nvPr/>
        </p:nvCxnSpPr>
        <p:spPr>
          <a:xfrm>
            <a:off x="2878578" y="4367535"/>
            <a:ext cx="4000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제목 1">
            <a:extLst>
              <a:ext uri="{FF2B5EF4-FFF2-40B4-BE49-F238E27FC236}">
                <a16:creationId xmlns:a16="http://schemas.microsoft.com/office/drawing/2014/main" id="{DC41D514-225C-42F4-9A39-1C411773DDA8}"/>
              </a:ext>
            </a:extLst>
          </p:cNvPr>
          <p:cNvSpPr txBox="1">
            <a:spLocks/>
          </p:cNvSpPr>
          <p:nvPr/>
        </p:nvSpPr>
        <p:spPr>
          <a:xfrm>
            <a:off x="3419264" y="4414780"/>
            <a:ext cx="1133064" cy="278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 Map</a:t>
            </a:r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6C7C9B0D-ADB1-411F-85CC-FBE6ACEAE9B2}"/>
              </a:ext>
            </a:extLst>
          </p:cNvPr>
          <p:cNvSpPr/>
          <p:nvPr/>
        </p:nvSpPr>
        <p:spPr>
          <a:xfrm>
            <a:off x="4428204" y="3825317"/>
            <a:ext cx="333375" cy="714375"/>
          </a:xfrm>
          <a:custGeom>
            <a:avLst/>
            <a:gdLst>
              <a:gd name="connsiteX0" fmla="*/ 333375 w 333375"/>
              <a:gd name="connsiteY0" fmla="*/ 0 h 714375"/>
              <a:gd name="connsiteX1" fmla="*/ 238125 w 333375"/>
              <a:gd name="connsiteY1" fmla="*/ 400050 h 714375"/>
              <a:gd name="connsiteX2" fmla="*/ 47625 w 333375"/>
              <a:gd name="connsiteY2" fmla="*/ 647700 h 714375"/>
              <a:gd name="connsiteX3" fmla="*/ 0 w 333375"/>
              <a:gd name="connsiteY3" fmla="*/ 714375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375" h="714375">
                <a:moveTo>
                  <a:pt x="333375" y="0"/>
                </a:moveTo>
                <a:cubicBezTo>
                  <a:pt x="309562" y="146050"/>
                  <a:pt x="285750" y="292100"/>
                  <a:pt x="238125" y="400050"/>
                </a:cubicBezTo>
                <a:cubicBezTo>
                  <a:pt x="190500" y="508000"/>
                  <a:pt x="87312" y="595313"/>
                  <a:pt x="47625" y="647700"/>
                </a:cubicBezTo>
                <a:cubicBezTo>
                  <a:pt x="7937" y="700088"/>
                  <a:pt x="3968" y="707231"/>
                  <a:pt x="0" y="71437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제목 1">
            <a:extLst>
              <a:ext uri="{FF2B5EF4-FFF2-40B4-BE49-F238E27FC236}">
                <a16:creationId xmlns:a16="http://schemas.microsoft.com/office/drawing/2014/main" id="{B532431B-7B94-4B36-A63F-16A918B66A46}"/>
              </a:ext>
            </a:extLst>
          </p:cNvPr>
          <p:cNvSpPr txBox="1">
            <a:spLocks/>
          </p:cNvSpPr>
          <p:nvPr/>
        </p:nvSpPr>
        <p:spPr>
          <a:xfrm>
            <a:off x="6456881" y="5786540"/>
            <a:ext cx="4558548" cy="451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&lt;- </a:t>
            </a:r>
            <a:r>
              <a:rPr lang="ko-KR" altLang="en-US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이건뭐임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 </a:t>
            </a:r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내일 분석해보자</a:t>
            </a:r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018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7A33A9E-E8E2-48DF-B4DC-A28BF0044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878" y="1171117"/>
            <a:ext cx="4907403" cy="40234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-1" y="86373"/>
            <a:ext cx="1211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Loss in Regression : Smooth_L1</a:t>
            </a:r>
            <a:r>
              <a:rPr kumimoji="1" lang="en-US" altLang="ko-Kore-KR" sz="4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</a:p>
        </p:txBody>
      </p:sp>
      <p:sp>
        <p:nvSpPr>
          <p:cNvPr id="140" name="제목 1">
            <a:extLst>
              <a:ext uri="{FF2B5EF4-FFF2-40B4-BE49-F238E27FC236}">
                <a16:creationId xmlns:a16="http://schemas.microsoft.com/office/drawing/2014/main" id="{CBDFA3DA-5B04-46AF-BC06-83E1BFC6DF9C}"/>
              </a:ext>
            </a:extLst>
          </p:cNvPr>
          <p:cNvSpPr txBox="1">
            <a:spLocks/>
          </p:cNvSpPr>
          <p:nvPr/>
        </p:nvSpPr>
        <p:spPr>
          <a:xfrm>
            <a:off x="12777067" y="3526347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2/5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ACB5355-BE78-43E0-BA30-CF3BB3C83FF1}"/>
              </a:ext>
            </a:extLst>
          </p:cNvPr>
          <p:cNvCxnSpPr/>
          <p:nvPr/>
        </p:nvCxnSpPr>
        <p:spPr>
          <a:xfrm flipV="1">
            <a:off x="13486855" y="9637170"/>
            <a:ext cx="0" cy="369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FCF5C4-DFF1-471E-8A53-8374CE5D296C}"/>
              </a:ext>
            </a:extLst>
          </p:cNvPr>
          <p:cNvSpPr/>
          <p:nvPr/>
        </p:nvSpPr>
        <p:spPr>
          <a:xfrm>
            <a:off x="12576533" y="9199158"/>
            <a:ext cx="1796386" cy="3546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256-d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73B0E93-DA1E-4A48-8EA6-0A56257329B8}"/>
              </a:ext>
            </a:extLst>
          </p:cNvPr>
          <p:cNvCxnSpPr>
            <a:cxnSpLocks/>
          </p:cNvCxnSpPr>
          <p:nvPr/>
        </p:nvCxnSpPr>
        <p:spPr>
          <a:xfrm flipH="1" flipV="1">
            <a:off x="12808694" y="8583852"/>
            <a:ext cx="109512" cy="438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A40C87E8-C7EA-4174-9E5D-F97D30E463B1}"/>
              </a:ext>
            </a:extLst>
          </p:cNvPr>
          <p:cNvCxnSpPr>
            <a:cxnSpLocks/>
          </p:cNvCxnSpPr>
          <p:nvPr/>
        </p:nvCxnSpPr>
        <p:spPr>
          <a:xfrm flipV="1">
            <a:off x="13893573" y="8623291"/>
            <a:ext cx="72712" cy="420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내용 개체 틀 2">
            <a:extLst>
              <a:ext uri="{FF2B5EF4-FFF2-40B4-BE49-F238E27FC236}">
                <a16:creationId xmlns:a16="http://schemas.microsoft.com/office/drawing/2014/main" id="{FD975D15-51F0-4276-9FD4-C2D37D15A838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10515600" cy="232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1800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ko-KR" dirty="0"/>
              <a:t>Loss </a:t>
            </a:r>
            <a:r>
              <a:rPr lang="en-US" altLang="ko-KR" dirty="0" err="1"/>
              <a:t>functio</a:t>
            </a:r>
            <a:r>
              <a:rPr lang="ko-KR" altLang="en-US" dirty="0"/>
              <a:t>의 변수의미 </a:t>
            </a:r>
            <a:r>
              <a:rPr lang="en-US" altLang="ko-KR" dirty="0"/>
              <a:t>(CE : f(s), Smooth l1 : (</a:t>
            </a:r>
            <a:r>
              <a:rPr lang="en-US" altLang="ko-KR" dirty="0" err="1"/>
              <a:t>ti</a:t>
            </a:r>
            <a:r>
              <a:rPr lang="en-US" altLang="ko-KR" dirty="0"/>
              <a:t>, vi) </a:t>
            </a:r>
            <a:r>
              <a:rPr lang="ko-KR" altLang="en-US" dirty="0"/>
              <a:t>정리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코드 </a:t>
            </a:r>
            <a:r>
              <a:rPr lang="ko-KR" altLang="en-US" dirty="0" err="1"/>
              <a:t>분석후</a:t>
            </a:r>
            <a:r>
              <a:rPr lang="ko-KR" altLang="en-US" dirty="0"/>
              <a:t> 정리</a:t>
            </a:r>
            <a:endParaRPr lang="en-US" altLang="ko-KR" dirty="0"/>
          </a:p>
        </p:txBody>
      </p:sp>
      <p:pic>
        <p:nvPicPr>
          <p:cNvPr id="2056" name="Picture 8" descr="https://blog.kakaocdn.net/dn/bpk9es/btqBp5kSBLg/ikFlnDkasgvuWjSe7a6JQK/img.png">
            <a:extLst>
              <a:ext uri="{FF2B5EF4-FFF2-40B4-BE49-F238E27FC236}">
                <a16:creationId xmlns:a16="http://schemas.microsoft.com/office/drawing/2014/main" id="{208D1321-13DB-4C00-8F20-29979B4B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89" y="1917957"/>
            <a:ext cx="4681998" cy="284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제목 1">
            <a:extLst>
              <a:ext uri="{FF2B5EF4-FFF2-40B4-BE49-F238E27FC236}">
                <a16:creationId xmlns:a16="http://schemas.microsoft.com/office/drawing/2014/main" id="{8EE2647F-6FF0-4050-8817-1E832C3EA4A1}"/>
              </a:ext>
            </a:extLst>
          </p:cNvPr>
          <p:cNvSpPr txBox="1">
            <a:spLocks/>
          </p:cNvSpPr>
          <p:nvPr/>
        </p:nvSpPr>
        <p:spPr>
          <a:xfrm>
            <a:off x="1918403" y="1319027"/>
            <a:ext cx="2970086" cy="6465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Regression Loss : Smooth L1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0" name="제목 1">
            <a:extLst>
              <a:ext uri="{FF2B5EF4-FFF2-40B4-BE49-F238E27FC236}">
                <a16:creationId xmlns:a16="http://schemas.microsoft.com/office/drawing/2014/main" id="{5637B118-EC22-4CEA-9280-516B4E9A2725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C912D2C-E846-487A-A816-851516EE1ED0}"/>
              </a:ext>
            </a:extLst>
          </p:cNvPr>
          <p:cNvSpPr/>
          <p:nvPr/>
        </p:nvSpPr>
        <p:spPr>
          <a:xfrm>
            <a:off x="1282986" y="1663711"/>
            <a:ext cx="7974841" cy="1453632"/>
          </a:xfrm>
          <a:custGeom>
            <a:avLst/>
            <a:gdLst>
              <a:gd name="connsiteX0" fmla="*/ 0 w 8419723"/>
              <a:gd name="connsiteY0" fmla="*/ 191635 h 1149790"/>
              <a:gd name="connsiteX1" fmla="*/ 191635 w 8419723"/>
              <a:gd name="connsiteY1" fmla="*/ 0 h 1149790"/>
              <a:gd name="connsiteX2" fmla="*/ 8228088 w 8419723"/>
              <a:gd name="connsiteY2" fmla="*/ 0 h 1149790"/>
              <a:gd name="connsiteX3" fmla="*/ 8419723 w 8419723"/>
              <a:gd name="connsiteY3" fmla="*/ 191635 h 1149790"/>
              <a:gd name="connsiteX4" fmla="*/ 8419723 w 8419723"/>
              <a:gd name="connsiteY4" fmla="*/ 958155 h 1149790"/>
              <a:gd name="connsiteX5" fmla="*/ 8228088 w 8419723"/>
              <a:gd name="connsiteY5" fmla="*/ 1149790 h 1149790"/>
              <a:gd name="connsiteX6" fmla="*/ 191635 w 8419723"/>
              <a:gd name="connsiteY6" fmla="*/ 1149790 h 1149790"/>
              <a:gd name="connsiteX7" fmla="*/ 0 w 8419723"/>
              <a:gd name="connsiteY7" fmla="*/ 958155 h 1149790"/>
              <a:gd name="connsiteX8" fmla="*/ 0 w 8419723"/>
              <a:gd name="connsiteY8" fmla="*/ 191635 h 1149790"/>
              <a:gd name="connsiteX0" fmla="*/ 0 w 8419723"/>
              <a:gd name="connsiteY0" fmla="*/ 191635 h 1149790"/>
              <a:gd name="connsiteX1" fmla="*/ 1504388 w 8419723"/>
              <a:gd name="connsiteY1" fmla="*/ 316871 h 1149790"/>
              <a:gd name="connsiteX2" fmla="*/ 8228088 w 8419723"/>
              <a:gd name="connsiteY2" fmla="*/ 0 h 1149790"/>
              <a:gd name="connsiteX3" fmla="*/ 8419723 w 8419723"/>
              <a:gd name="connsiteY3" fmla="*/ 191635 h 1149790"/>
              <a:gd name="connsiteX4" fmla="*/ 8419723 w 8419723"/>
              <a:gd name="connsiteY4" fmla="*/ 958155 h 1149790"/>
              <a:gd name="connsiteX5" fmla="*/ 8228088 w 8419723"/>
              <a:gd name="connsiteY5" fmla="*/ 1149790 h 1149790"/>
              <a:gd name="connsiteX6" fmla="*/ 191635 w 8419723"/>
              <a:gd name="connsiteY6" fmla="*/ 1149790 h 1149790"/>
              <a:gd name="connsiteX7" fmla="*/ 0 w 8419723"/>
              <a:gd name="connsiteY7" fmla="*/ 958155 h 1149790"/>
              <a:gd name="connsiteX8" fmla="*/ 0 w 8419723"/>
              <a:gd name="connsiteY8" fmla="*/ 191635 h 1149790"/>
              <a:gd name="connsiteX0" fmla="*/ 0 w 8419723"/>
              <a:gd name="connsiteY0" fmla="*/ 381758 h 1149790"/>
              <a:gd name="connsiteX1" fmla="*/ 1504388 w 8419723"/>
              <a:gd name="connsiteY1" fmla="*/ 316871 h 1149790"/>
              <a:gd name="connsiteX2" fmla="*/ 8228088 w 8419723"/>
              <a:gd name="connsiteY2" fmla="*/ 0 h 1149790"/>
              <a:gd name="connsiteX3" fmla="*/ 8419723 w 8419723"/>
              <a:gd name="connsiteY3" fmla="*/ 191635 h 1149790"/>
              <a:gd name="connsiteX4" fmla="*/ 8419723 w 8419723"/>
              <a:gd name="connsiteY4" fmla="*/ 958155 h 1149790"/>
              <a:gd name="connsiteX5" fmla="*/ 8228088 w 8419723"/>
              <a:gd name="connsiteY5" fmla="*/ 1149790 h 1149790"/>
              <a:gd name="connsiteX6" fmla="*/ 191635 w 8419723"/>
              <a:gd name="connsiteY6" fmla="*/ 1149790 h 1149790"/>
              <a:gd name="connsiteX7" fmla="*/ 0 w 8419723"/>
              <a:gd name="connsiteY7" fmla="*/ 958155 h 1149790"/>
              <a:gd name="connsiteX8" fmla="*/ 0 w 8419723"/>
              <a:gd name="connsiteY8" fmla="*/ 381758 h 1149790"/>
              <a:gd name="connsiteX0" fmla="*/ 0 w 8419723"/>
              <a:gd name="connsiteY0" fmla="*/ 381902 h 1149934"/>
              <a:gd name="connsiteX1" fmla="*/ 1504388 w 8419723"/>
              <a:gd name="connsiteY1" fmla="*/ 317015 h 1149934"/>
              <a:gd name="connsiteX2" fmla="*/ 4870765 w 8419723"/>
              <a:gd name="connsiteY2" fmla="*/ 163106 h 1149934"/>
              <a:gd name="connsiteX3" fmla="*/ 8228088 w 8419723"/>
              <a:gd name="connsiteY3" fmla="*/ 144 h 1149934"/>
              <a:gd name="connsiteX4" fmla="*/ 8419723 w 8419723"/>
              <a:gd name="connsiteY4" fmla="*/ 191779 h 1149934"/>
              <a:gd name="connsiteX5" fmla="*/ 8419723 w 8419723"/>
              <a:gd name="connsiteY5" fmla="*/ 958299 h 1149934"/>
              <a:gd name="connsiteX6" fmla="*/ 8228088 w 8419723"/>
              <a:gd name="connsiteY6" fmla="*/ 1149934 h 1149934"/>
              <a:gd name="connsiteX7" fmla="*/ 191635 w 8419723"/>
              <a:gd name="connsiteY7" fmla="*/ 1149934 h 1149934"/>
              <a:gd name="connsiteX8" fmla="*/ 0 w 8419723"/>
              <a:gd name="connsiteY8" fmla="*/ 958299 h 1149934"/>
              <a:gd name="connsiteX9" fmla="*/ 0 w 8419723"/>
              <a:gd name="connsiteY9" fmla="*/ 381902 h 1149934"/>
              <a:gd name="connsiteX0" fmla="*/ 0 w 8419723"/>
              <a:gd name="connsiteY0" fmla="*/ 389840 h 1157872"/>
              <a:gd name="connsiteX1" fmla="*/ 1504388 w 8419723"/>
              <a:gd name="connsiteY1" fmla="*/ 324953 h 1157872"/>
              <a:gd name="connsiteX2" fmla="*/ 4707803 w 8419723"/>
              <a:gd name="connsiteY2" fmla="*/ 35242 h 1157872"/>
              <a:gd name="connsiteX3" fmla="*/ 8228088 w 8419723"/>
              <a:gd name="connsiteY3" fmla="*/ 8082 h 1157872"/>
              <a:gd name="connsiteX4" fmla="*/ 8419723 w 8419723"/>
              <a:gd name="connsiteY4" fmla="*/ 199717 h 1157872"/>
              <a:gd name="connsiteX5" fmla="*/ 8419723 w 8419723"/>
              <a:gd name="connsiteY5" fmla="*/ 966237 h 1157872"/>
              <a:gd name="connsiteX6" fmla="*/ 8228088 w 8419723"/>
              <a:gd name="connsiteY6" fmla="*/ 1157872 h 1157872"/>
              <a:gd name="connsiteX7" fmla="*/ 191635 w 8419723"/>
              <a:gd name="connsiteY7" fmla="*/ 1157872 h 1157872"/>
              <a:gd name="connsiteX8" fmla="*/ 0 w 8419723"/>
              <a:gd name="connsiteY8" fmla="*/ 966237 h 1157872"/>
              <a:gd name="connsiteX9" fmla="*/ 0 w 8419723"/>
              <a:gd name="connsiteY9" fmla="*/ 389840 h 1157872"/>
              <a:gd name="connsiteX0" fmla="*/ 0 w 8419723"/>
              <a:gd name="connsiteY0" fmla="*/ 383232 h 1151264"/>
              <a:gd name="connsiteX1" fmla="*/ 1504388 w 8419723"/>
              <a:gd name="connsiteY1" fmla="*/ 318345 h 1151264"/>
              <a:gd name="connsiteX2" fmla="*/ 4707803 w 8419723"/>
              <a:gd name="connsiteY2" fmla="*/ 28634 h 1151264"/>
              <a:gd name="connsiteX3" fmla="*/ 8228088 w 8419723"/>
              <a:gd name="connsiteY3" fmla="*/ 1474 h 1151264"/>
              <a:gd name="connsiteX4" fmla="*/ 8419723 w 8419723"/>
              <a:gd name="connsiteY4" fmla="*/ 193109 h 1151264"/>
              <a:gd name="connsiteX5" fmla="*/ 8419723 w 8419723"/>
              <a:gd name="connsiteY5" fmla="*/ 959629 h 1151264"/>
              <a:gd name="connsiteX6" fmla="*/ 8228088 w 8419723"/>
              <a:gd name="connsiteY6" fmla="*/ 1151264 h 1151264"/>
              <a:gd name="connsiteX7" fmla="*/ 191635 w 8419723"/>
              <a:gd name="connsiteY7" fmla="*/ 1151264 h 1151264"/>
              <a:gd name="connsiteX8" fmla="*/ 0 w 8419723"/>
              <a:gd name="connsiteY8" fmla="*/ 959629 h 1151264"/>
              <a:gd name="connsiteX9" fmla="*/ 0 w 8419723"/>
              <a:gd name="connsiteY9" fmla="*/ 383232 h 1151264"/>
              <a:gd name="connsiteX0" fmla="*/ 9940 w 8419723"/>
              <a:gd name="connsiteY0" fmla="*/ 464713 h 1151264"/>
              <a:gd name="connsiteX1" fmla="*/ 1504388 w 8419723"/>
              <a:gd name="connsiteY1" fmla="*/ 318345 h 1151264"/>
              <a:gd name="connsiteX2" fmla="*/ 4707803 w 8419723"/>
              <a:gd name="connsiteY2" fmla="*/ 28634 h 1151264"/>
              <a:gd name="connsiteX3" fmla="*/ 8228088 w 8419723"/>
              <a:gd name="connsiteY3" fmla="*/ 1474 h 1151264"/>
              <a:gd name="connsiteX4" fmla="*/ 8419723 w 8419723"/>
              <a:gd name="connsiteY4" fmla="*/ 193109 h 1151264"/>
              <a:gd name="connsiteX5" fmla="*/ 8419723 w 8419723"/>
              <a:gd name="connsiteY5" fmla="*/ 959629 h 1151264"/>
              <a:gd name="connsiteX6" fmla="*/ 8228088 w 8419723"/>
              <a:gd name="connsiteY6" fmla="*/ 1151264 h 1151264"/>
              <a:gd name="connsiteX7" fmla="*/ 191635 w 8419723"/>
              <a:gd name="connsiteY7" fmla="*/ 1151264 h 1151264"/>
              <a:gd name="connsiteX8" fmla="*/ 0 w 8419723"/>
              <a:gd name="connsiteY8" fmla="*/ 959629 h 1151264"/>
              <a:gd name="connsiteX9" fmla="*/ 9940 w 8419723"/>
              <a:gd name="connsiteY9" fmla="*/ 464713 h 1151264"/>
              <a:gd name="connsiteX0" fmla="*/ 9940 w 8419723"/>
              <a:gd name="connsiteY0" fmla="*/ 464713 h 1151264"/>
              <a:gd name="connsiteX1" fmla="*/ 347922 w 8419723"/>
              <a:gd name="connsiteY1" fmla="*/ 381719 h 1151264"/>
              <a:gd name="connsiteX2" fmla="*/ 1504388 w 8419723"/>
              <a:gd name="connsiteY2" fmla="*/ 318345 h 1151264"/>
              <a:gd name="connsiteX3" fmla="*/ 4707803 w 8419723"/>
              <a:gd name="connsiteY3" fmla="*/ 28634 h 1151264"/>
              <a:gd name="connsiteX4" fmla="*/ 8228088 w 8419723"/>
              <a:gd name="connsiteY4" fmla="*/ 1474 h 1151264"/>
              <a:gd name="connsiteX5" fmla="*/ 8419723 w 8419723"/>
              <a:gd name="connsiteY5" fmla="*/ 193109 h 1151264"/>
              <a:gd name="connsiteX6" fmla="*/ 8419723 w 8419723"/>
              <a:gd name="connsiteY6" fmla="*/ 959629 h 1151264"/>
              <a:gd name="connsiteX7" fmla="*/ 8228088 w 8419723"/>
              <a:gd name="connsiteY7" fmla="*/ 1151264 h 1151264"/>
              <a:gd name="connsiteX8" fmla="*/ 191635 w 8419723"/>
              <a:gd name="connsiteY8" fmla="*/ 1151264 h 1151264"/>
              <a:gd name="connsiteX9" fmla="*/ 0 w 8419723"/>
              <a:gd name="connsiteY9" fmla="*/ 959629 h 1151264"/>
              <a:gd name="connsiteX10" fmla="*/ 9940 w 8419723"/>
              <a:gd name="connsiteY10" fmla="*/ 464713 h 1151264"/>
              <a:gd name="connsiteX0" fmla="*/ 9940 w 8419723"/>
              <a:gd name="connsiteY0" fmla="*/ 464713 h 1151264"/>
              <a:gd name="connsiteX1" fmla="*/ 377744 w 8419723"/>
              <a:gd name="connsiteY1" fmla="*/ 345505 h 1151264"/>
              <a:gd name="connsiteX2" fmla="*/ 1504388 w 8419723"/>
              <a:gd name="connsiteY2" fmla="*/ 318345 h 1151264"/>
              <a:gd name="connsiteX3" fmla="*/ 4707803 w 8419723"/>
              <a:gd name="connsiteY3" fmla="*/ 28634 h 1151264"/>
              <a:gd name="connsiteX4" fmla="*/ 8228088 w 8419723"/>
              <a:gd name="connsiteY4" fmla="*/ 1474 h 1151264"/>
              <a:gd name="connsiteX5" fmla="*/ 8419723 w 8419723"/>
              <a:gd name="connsiteY5" fmla="*/ 193109 h 1151264"/>
              <a:gd name="connsiteX6" fmla="*/ 8419723 w 8419723"/>
              <a:gd name="connsiteY6" fmla="*/ 959629 h 1151264"/>
              <a:gd name="connsiteX7" fmla="*/ 8228088 w 8419723"/>
              <a:gd name="connsiteY7" fmla="*/ 1151264 h 1151264"/>
              <a:gd name="connsiteX8" fmla="*/ 191635 w 8419723"/>
              <a:gd name="connsiteY8" fmla="*/ 1151264 h 1151264"/>
              <a:gd name="connsiteX9" fmla="*/ 0 w 8419723"/>
              <a:gd name="connsiteY9" fmla="*/ 959629 h 1151264"/>
              <a:gd name="connsiteX10" fmla="*/ 9940 w 8419723"/>
              <a:gd name="connsiteY10" fmla="*/ 464713 h 1151264"/>
              <a:gd name="connsiteX0" fmla="*/ 9940 w 8419723"/>
              <a:gd name="connsiteY0" fmla="*/ 464713 h 1159638"/>
              <a:gd name="connsiteX1" fmla="*/ 377744 w 8419723"/>
              <a:gd name="connsiteY1" fmla="*/ 345505 h 1159638"/>
              <a:gd name="connsiteX2" fmla="*/ 1504388 w 8419723"/>
              <a:gd name="connsiteY2" fmla="*/ 318345 h 1159638"/>
              <a:gd name="connsiteX3" fmla="*/ 4707803 w 8419723"/>
              <a:gd name="connsiteY3" fmla="*/ 28634 h 1159638"/>
              <a:gd name="connsiteX4" fmla="*/ 8228088 w 8419723"/>
              <a:gd name="connsiteY4" fmla="*/ 1474 h 1159638"/>
              <a:gd name="connsiteX5" fmla="*/ 8419723 w 8419723"/>
              <a:gd name="connsiteY5" fmla="*/ 193109 h 1159638"/>
              <a:gd name="connsiteX6" fmla="*/ 8419723 w 8419723"/>
              <a:gd name="connsiteY6" fmla="*/ 959629 h 1159638"/>
              <a:gd name="connsiteX7" fmla="*/ 8228088 w 8419723"/>
              <a:gd name="connsiteY7" fmla="*/ 1151264 h 1159638"/>
              <a:gd name="connsiteX8" fmla="*/ 421719 w 8419723"/>
              <a:gd name="connsiteY8" fmla="*/ 1159638 h 1159638"/>
              <a:gd name="connsiteX9" fmla="*/ 0 w 8419723"/>
              <a:gd name="connsiteY9" fmla="*/ 959629 h 1159638"/>
              <a:gd name="connsiteX10" fmla="*/ 9940 w 8419723"/>
              <a:gd name="connsiteY10" fmla="*/ 464713 h 1159638"/>
              <a:gd name="connsiteX0" fmla="*/ 20398 w 8430181"/>
              <a:gd name="connsiteY0" fmla="*/ 464713 h 1159638"/>
              <a:gd name="connsiteX1" fmla="*/ 388202 w 8430181"/>
              <a:gd name="connsiteY1" fmla="*/ 345505 h 1159638"/>
              <a:gd name="connsiteX2" fmla="*/ 1514846 w 8430181"/>
              <a:gd name="connsiteY2" fmla="*/ 318345 h 1159638"/>
              <a:gd name="connsiteX3" fmla="*/ 4718261 w 8430181"/>
              <a:gd name="connsiteY3" fmla="*/ 28634 h 1159638"/>
              <a:gd name="connsiteX4" fmla="*/ 8238546 w 8430181"/>
              <a:gd name="connsiteY4" fmla="*/ 1474 h 1159638"/>
              <a:gd name="connsiteX5" fmla="*/ 8430181 w 8430181"/>
              <a:gd name="connsiteY5" fmla="*/ 193109 h 1159638"/>
              <a:gd name="connsiteX6" fmla="*/ 8430181 w 8430181"/>
              <a:gd name="connsiteY6" fmla="*/ 959629 h 1159638"/>
              <a:gd name="connsiteX7" fmla="*/ 8238546 w 8430181"/>
              <a:gd name="connsiteY7" fmla="*/ 1151264 h 1159638"/>
              <a:gd name="connsiteX8" fmla="*/ 432177 w 8430181"/>
              <a:gd name="connsiteY8" fmla="*/ 1159638 h 1159638"/>
              <a:gd name="connsiteX9" fmla="*/ 0 w 8430181"/>
              <a:gd name="connsiteY9" fmla="*/ 859147 h 1159638"/>
              <a:gd name="connsiteX10" fmla="*/ 20398 w 8430181"/>
              <a:gd name="connsiteY10" fmla="*/ 464713 h 1159638"/>
              <a:gd name="connsiteX0" fmla="*/ 0 w 8441158"/>
              <a:gd name="connsiteY0" fmla="*/ 406098 h 1159638"/>
              <a:gd name="connsiteX1" fmla="*/ 399179 w 8441158"/>
              <a:gd name="connsiteY1" fmla="*/ 345505 h 1159638"/>
              <a:gd name="connsiteX2" fmla="*/ 1525823 w 8441158"/>
              <a:gd name="connsiteY2" fmla="*/ 318345 h 1159638"/>
              <a:gd name="connsiteX3" fmla="*/ 4729238 w 8441158"/>
              <a:gd name="connsiteY3" fmla="*/ 28634 h 1159638"/>
              <a:gd name="connsiteX4" fmla="*/ 8249523 w 8441158"/>
              <a:gd name="connsiteY4" fmla="*/ 1474 h 1159638"/>
              <a:gd name="connsiteX5" fmla="*/ 8441158 w 8441158"/>
              <a:gd name="connsiteY5" fmla="*/ 193109 h 1159638"/>
              <a:gd name="connsiteX6" fmla="*/ 8441158 w 8441158"/>
              <a:gd name="connsiteY6" fmla="*/ 959629 h 1159638"/>
              <a:gd name="connsiteX7" fmla="*/ 8249523 w 8441158"/>
              <a:gd name="connsiteY7" fmla="*/ 1151264 h 1159638"/>
              <a:gd name="connsiteX8" fmla="*/ 443154 w 8441158"/>
              <a:gd name="connsiteY8" fmla="*/ 1159638 h 1159638"/>
              <a:gd name="connsiteX9" fmla="*/ 10977 w 8441158"/>
              <a:gd name="connsiteY9" fmla="*/ 859147 h 1159638"/>
              <a:gd name="connsiteX10" fmla="*/ 0 w 8441158"/>
              <a:gd name="connsiteY10" fmla="*/ 406098 h 1159638"/>
              <a:gd name="connsiteX0" fmla="*/ 0 w 8441158"/>
              <a:gd name="connsiteY0" fmla="*/ 406098 h 1159638"/>
              <a:gd name="connsiteX1" fmla="*/ 399179 w 8441158"/>
              <a:gd name="connsiteY1" fmla="*/ 312011 h 1159638"/>
              <a:gd name="connsiteX2" fmla="*/ 1525823 w 8441158"/>
              <a:gd name="connsiteY2" fmla="*/ 318345 h 1159638"/>
              <a:gd name="connsiteX3" fmla="*/ 4729238 w 8441158"/>
              <a:gd name="connsiteY3" fmla="*/ 28634 h 1159638"/>
              <a:gd name="connsiteX4" fmla="*/ 8249523 w 8441158"/>
              <a:gd name="connsiteY4" fmla="*/ 1474 h 1159638"/>
              <a:gd name="connsiteX5" fmla="*/ 8441158 w 8441158"/>
              <a:gd name="connsiteY5" fmla="*/ 193109 h 1159638"/>
              <a:gd name="connsiteX6" fmla="*/ 8441158 w 8441158"/>
              <a:gd name="connsiteY6" fmla="*/ 959629 h 1159638"/>
              <a:gd name="connsiteX7" fmla="*/ 8249523 w 8441158"/>
              <a:gd name="connsiteY7" fmla="*/ 1151264 h 1159638"/>
              <a:gd name="connsiteX8" fmla="*/ 443154 w 8441158"/>
              <a:gd name="connsiteY8" fmla="*/ 1159638 h 1159638"/>
              <a:gd name="connsiteX9" fmla="*/ 10977 w 8441158"/>
              <a:gd name="connsiteY9" fmla="*/ 859147 h 1159638"/>
              <a:gd name="connsiteX10" fmla="*/ 0 w 8441158"/>
              <a:gd name="connsiteY10" fmla="*/ 406098 h 1159638"/>
              <a:gd name="connsiteX0" fmla="*/ 0 w 8441158"/>
              <a:gd name="connsiteY0" fmla="*/ 406098 h 1159638"/>
              <a:gd name="connsiteX1" fmla="*/ 399179 w 8441158"/>
              <a:gd name="connsiteY1" fmla="*/ 312011 h 1159638"/>
              <a:gd name="connsiteX2" fmla="*/ 1525823 w 8441158"/>
              <a:gd name="connsiteY2" fmla="*/ 242983 h 1159638"/>
              <a:gd name="connsiteX3" fmla="*/ 4729238 w 8441158"/>
              <a:gd name="connsiteY3" fmla="*/ 28634 h 1159638"/>
              <a:gd name="connsiteX4" fmla="*/ 8249523 w 8441158"/>
              <a:gd name="connsiteY4" fmla="*/ 1474 h 1159638"/>
              <a:gd name="connsiteX5" fmla="*/ 8441158 w 8441158"/>
              <a:gd name="connsiteY5" fmla="*/ 193109 h 1159638"/>
              <a:gd name="connsiteX6" fmla="*/ 8441158 w 8441158"/>
              <a:gd name="connsiteY6" fmla="*/ 959629 h 1159638"/>
              <a:gd name="connsiteX7" fmla="*/ 8249523 w 8441158"/>
              <a:gd name="connsiteY7" fmla="*/ 1151264 h 1159638"/>
              <a:gd name="connsiteX8" fmla="*/ 443154 w 8441158"/>
              <a:gd name="connsiteY8" fmla="*/ 1159638 h 1159638"/>
              <a:gd name="connsiteX9" fmla="*/ 10977 w 8441158"/>
              <a:gd name="connsiteY9" fmla="*/ 859147 h 1159638"/>
              <a:gd name="connsiteX10" fmla="*/ 0 w 8441158"/>
              <a:gd name="connsiteY10" fmla="*/ 406098 h 1159638"/>
              <a:gd name="connsiteX0" fmla="*/ 0 w 8430700"/>
              <a:gd name="connsiteY0" fmla="*/ 439592 h 1159638"/>
              <a:gd name="connsiteX1" fmla="*/ 388721 w 8430700"/>
              <a:gd name="connsiteY1" fmla="*/ 312011 h 1159638"/>
              <a:gd name="connsiteX2" fmla="*/ 1515365 w 8430700"/>
              <a:gd name="connsiteY2" fmla="*/ 242983 h 1159638"/>
              <a:gd name="connsiteX3" fmla="*/ 4718780 w 8430700"/>
              <a:gd name="connsiteY3" fmla="*/ 28634 h 1159638"/>
              <a:gd name="connsiteX4" fmla="*/ 8239065 w 8430700"/>
              <a:gd name="connsiteY4" fmla="*/ 1474 h 1159638"/>
              <a:gd name="connsiteX5" fmla="*/ 8430700 w 8430700"/>
              <a:gd name="connsiteY5" fmla="*/ 193109 h 1159638"/>
              <a:gd name="connsiteX6" fmla="*/ 8430700 w 8430700"/>
              <a:gd name="connsiteY6" fmla="*/ 959629 h 1159638"/>
              <a:gd name="connsiteX7" fmla="*/ 8239065 w 8430700"/>
              <a:gd name="connsiteY7" fmla="*/ 1151264 h 1159638"/>
              <a:gd name="connsiteX8" fmla="*/ 432696 w 8430700"/>
              <a:gd name="connsiteY8" fmla="*/ 1159638 h 1159638"/>
              <a:gd name="connsiteX9" fmla="*/ 519 w 8430700"/>
              <a:gd name="connsiteY9" fmla="*/ 859147 h 1159638"/>
              <a:gd name="connsiteX10" fmla="*/ 0 w 8430700"/>
              <a:gd name="connsiteY10" fmla="*/ 439592 h 1159638"/>
              <a:gd name="connsiteX0" fmla="*/ 0 w 8430700"/>
              <a:gd name="connsiteY0" fmla="*/ 439592 h 1159638"/>
              <a:gd name="connsiteX1" fmla="*/ 388721 w 8430700"/>
              <a:gd name="connsiteY1" fmla="*/ 312011 h 1159638"/>
              <a:gd name="connsiteX2" fmla="*/ 2539460 w 8430700"/>
              <a:gd name="connsiteY2" fmla="*/ 228538 h 1159638"/>
              <a:gd name="connsiteX3" fmla="*/ 4718780 w 8430700"/>
              <a:gd name="connsiteY3" fmla="*/ 28634 h 1159638"/>
              <a:gd name="connsiteX4" fmla="*/ 8239065 w 8430700"/>
              <a:gd name="connsiteY4" fmla="*/ 1474 h 1159638"/>
              <a:gd name="connsiteX5" fmla="*/ 8430700 w 8430700"/>
              <a:gd name="connsiteY5" fmla="*/ 193109 h 1159638"/>
              <a:gd name="connsiteX6" fmla="*/ 8430700 w 8430700"/>
              <a:gd name="connsiteY6" fmla="*/ 959629 h 1159638"/>
              <a:gd name="connsiteX7" fmla="*/ 8239065 w 8430700"/>
              <a:gd name="connsiteY7" fmla="*/ 1151264 h 1159638"/>
              <a:gd name="connsiteX8" fmla="*/ 432696 w 8430700"/>
              <a:gd name="connsiteY8" fmla="*/ 1159638 h 1159638"/>
              <a:gd name="connsiteX9" fmla="*/ 519 w 8430700"/>
              <a:gd name="connsiteY9" fmla="*/ 859147 h 1159638"/>
              <a:gd name="connsiteX10" fmla="*/ 0 w 8430700"/>
              <a:gd name="connsiteY10" fmla="*/ 439592 h 115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430700" h="1159638">
                <a:moveTo>
                  <a:pt x="0" y="439592"/>
                </a:moveTo>
                <a:cubicBezTo>
                  <a:pt x="57987" y="343274"/>
                  <a:pt x="139646" y="336406"/>
                  <a:pt x="388721" y="312011"/>
                </a:cubicBezTo>
                <a:cubicBezTo>
                  <a:pt x="637796" y="287616"/>
                  <a:pt x="1812813" y="287385"/>
                  <a:pt x="2539460" y="228538"/>
                </a:cubicBezTo>
                <a:lnTo>
                  <a:pt x="4718780" y="28634"/>
                </a:lnTo>
                <a:cubicBezTo>
                  <a:pt x="5830344" y="2982"/>
                  <a:pt x="7647572" y="-3305"/>
                  <a:pt x="8239065" y="1474"/>
                </a:cubicBezTo>
                <a:cubicBezTo>
                  <a:pt x="8344902" y="1474"/>
                  <a:pt x="8430700" y="87272"/>
                  <a:pt x="8430700" y="193109"/>
                </a:cubicBezTo>
                <a:lnTo>
                  <a:pt x="8430700" y="959629"/>
                </a:lnTo>
                <a:cubicBezTo>
                  <a:pt x="8430700" y="1065466"/>
                  <a:pt x="8344902" y="1151264"/>
                  <a:pt x="8239065" y="1151264"/>
                </a:cubicBezTo>
                <a:lnTo>
                  <a:pt x="432696" y="1159638"/>
                </a:lnTo>
                <a:cubicBezTo>
                  <a:pt x="326859" y="1159638"/>
                  <a:pt x="519" y="964984"/>
                  <a:pt x="519" y="859147"/>
                </a:cubicBezTo>
                <a:lnTo>
                  <a:pt x="0" y="439592"/>
                </a:lnTo>
                <a:close/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3">
            <a:extLst>
              <a:ext uri="{FF2B5EF4-FFF2-40B4-BE49-F238E27FC236}">
                <a16:creationId xmlns:a16="http://schemas.microsoft.com/office/drawing/2014/main" id="{322F89C5-A787-4809-B191-66984EBED2CE}"/>
              </a:ext>
            </a:extLst>
          </p:cNvPr>
          <p:cNvSpPr/>
          <p:nvPr/>
        </p:nvSpPr>
        <p:spPr>
          <a:xfrm>
            <a:off x="1815009" y="3207646"/>
            <a:ext cx="9368272" cy="1916158"/>
          </a:xfrm>
          <a:custGeom>
            <a:avLst/>
            <a:gdLst>
              <a:gd name="connsiteX0" fmla="*/ 0 w 8419723"/>
              <a:gd name="connsiteY0" fmla="*/ 191635 h 1149790"/>
              <a:gd name="connsiteX1" fmla="*/ 191635 w 8419723"/>
              <a:gd name="connsiteY1" fmla="*/ 0 h 1149790"/>
              <a:gd name="connsiteX2" fmla="*/ 8228088 w 8419723"/>
              <a:gd name="connsiteY2" fmla="*/ 0 h 1149790"/>
              <a:gd name="connsiteX3" fmla="*/ 8419723 w 8419723"/>
              <a:gd name="connsiteY3" fmla="*/ 191635 h 1149790"/>
              <a:gd name="connsiteX4" fmla="*/ 8419723 w 8419723"/>
              <a:gd name="connsiteY4" fmla="*/ 958155 h 1149790"/>
              <a:gd name="connsiteX5" fmla="*/ 8228088 w 8419723"/>
              <a:gd name="connsiteY5" fmla="*/ 1149790 h 1149790"/>
              <a:gd name="connsiteX6" fmla="*/ 191635 w 8419723"/>
              <a:gd name="connsiteY6" fmla="*/ 1149790 h 1149790"/>
              <a:gd name="connsiteX7" fmla="*/ 0 w 8419723"/>
              <a:gd name="connsiteY7" fmla="*/ 958155 h 1149790"/>
              <a:gd name="connsiteX8" fmla="*/ 0 w 8419723"/>
              <a:gd name="connsiteY8" fmla="*/ 191635 h 1149790"/>
              <a:gd name="connsiteX0" fmla="*/ 0 w 8419723"/>
              <a:gd name="connsiteY0" fmla="*/ 191635 h 1149790"/>
              <a:gd name="connsiteX1" fmla="*/ 1504388 w 8419723"/>
              <a:gd name="connsiteY1" fmla="*/ 316871 h 1149790"/>
              <a:gd name="connsiteX2" fmla="*/ 8228088 w 8419723"/>
              <a:gd name="connsiteY2" fmla="*/ 0 h 1149790"/>
              <a:gd name="connsiteX3" fmla="*/ 8419723 w 8419723"/>
              <a:gd name="connsiteY3" fmla="*/ 191635 h 1149790"/>
              <a:gd name="connsiteX4" fmla="*/ 8419723 w 8419723"/>
              <a:gd name="connsiteY4" fmla="*/ 958155 h 1149790"/>
              <a:gd name="connsiteX5" fmla="*/ 8228088 w 8419723"/>
              <a:gd name="connsiteY5" fmla="*/ 1149790 h 1149790"/>
              <a:gd name="connsiteX6" fmla="*/ 191635 w 8419723"/>
              <a:gd name="connsiteY6" fmla="*/ 1149790 h 1149790"/>
              <a:gd name="connsiteX7" fmla="*/ 0 w 8419723"/>
              <a:gd name="connsiteY7" fmla="*/ 958155 h 1149790"/>
              <a:gd name="connsiteX8" fmla="*/ 0 w 8419723"/>
              <a:gd name="connsiteY8" fmla="*/ 191635 h 1149790"/>
              <a:gd name="connsiteX0" fmla="*/ 0 w 8419723"/>
              <a:gd name="connsiteY0" fmla="*/ 381758 h 1149790"/>
              <a:gd name="connsiteX1" fmla="*/ 1504388 w 8419723"/>
              <a:gd name="connsiteY1" fmla="*/ 316871 h 1149790"/>
              <a:gd name="connsiteX2" fmla="*/ 8228088 w 8419723"/>
              <a:gd name="connsiteY2" fmla="*/ 0 h 1149790"/>
              <a:gd name="connsiteX3" fmla="*/ 8419723 w 8419723"/>
              <a:gd name="connsiteY3" fmla="*/ 191635 h 1149790"/>
              <a:gd name="connsiteX4" fmla="*/ 8419723 w 8419723"/>
              <a:gd name="connsiteY4" fmla="*/ 958155 h 1149790"/>
              <a:gd name="connsiteX5" fmla="*/ 8228088 w 8419723"/>
              <a:gd name="connsiteY5" fmla="*/ 1149790 h 1149790"/>
              <a:gd name="connsiteX6" fmla="*/ 191635 w 8419723"/>
              <a:gd name="connsiteY6" fmla="*/ 1149790 h 1149790"/>
              <a:gd name="connsiteX7" fmla="*/ 0 w 8419723"/>
              <a:gd name="connsiteY7" fmla="*/ 958155 h 1149790"/>
              <a:gd name="connsiteX8" fmla="*/ 0 w 8419723"/>
              <a:gd name="connsiteY8" fmla="*/ 381758 h 1149790"/>
              <a:gd name="connsiteX0" fmla="*/ 0 w 8419723"/>
              <a:gd name="connsiteY0" fmla="*/ 381902 h 1149934"/>
              <a:gd name="connsiteX1" fmla="*/ 1504388 w 8419723"/>
              <a:gd name="connsiteY1" fmla="*/ 317015 h 1149934"/>
              <a:gd name="connsiteX2" fmla="*/ 4870765 w 8419723"/>
              <a:gd name="connsiteY2" fmla="*/ 163106 h 1149934"/>
              <a:gd name="connsiteX3" fmla="*/ 8228088 w 8419723"/>
              <a:gd name="connsiteY3" fmla="*/ 144 h 1149934"/>
              <a:gd name="connsiteX4" fmla="*/ 8419723 w 8419723"/>
              <a:gd name="connsiteY4" fmla="*/ 191779 h 1149934"/>
              <a:gd name="connsiteX5" fmla="*/ 8419723 w 8419723"/>
              <a:gd name="connsiteY5" fmla="*/ 958299 h 1149934"/>
              <a:gd name="connsiteX6" fmla="*/ 8228088 w 8419723"/>
              <a:gd name="connsiteY6" fmla="*/ 1149934 h 1149934"/>
              <a:gd name="connsiteX7" fmla="*/ 191635 w 8419723"/>
              <a:gd name="connsiteY7" fmla="*/ 1149934 h 1149934"/>
              <a:gd name="connsiteX8" fmla="*/ 0 w 8419723"/>
              <a:gd name="connsiteY8" fmla="*/ 958299 h 1149934"/>
              <a:gd name="connsiteX9" fmla="*/ 0 w 8419723"/>
              <a:gd name="connsiteY9" fmla="*/ 381902 h 1149934"/>
              <a:gd name="connsiteX0" fmla="*/ 0 w 8419723"/>
              <a:gd name="connsiteY0" fmla="*/ 389840 h 1157872"/>
              <a:gd name="connsiteX1" fmla="*/ 1504388 w 8419723"/>
              <a:gd name="connsiteY1" fmla="*/ 324953 h 1157872"/>
              <a:gd name="connsiteX2" fmla="*/ 4707803 w 8419723"/>
              <a:gd name="connsiteY2" fmla="*/ 35242 h 1157872"/>
              <a:gd name="connsiteX3" fmla="*/ 8228088 w 8419723"/>
              <a:gd name="connsiteY3" fmla="*/ 8082 h 1157872"/>
              <a:gd name="connsiteX4" fmla="*/ 8419723 w 8419723"/>
              <a:gd name="connsiteY4" fmla="*/ 199717 h 1157872"/>
              <a:gd name="connsiteX5" fmla="*/ 8419723 w 8419723"/>
              <a:gd name="connsiteY5" fmla="*/ 966237 h 1157872"/>
              <a:gd name="connsiteX6" fmla="*/ 8228088 w 8419723"/>
              <a:gd name="connsiteY6" fmla="*/ 1157872 h 1157872"/>
              <a:gd name="connsiteX7" fmla="*/ 191635 w 8419723"/>
              <a:gd name="connsiteY7" fmla="*/ 1157872 h 1157872"/>
              <a:gd name="connsiteX8" fmla="*/ 0 w 8419723"/>
              <a:gd name="connsiteY8" fmla="*/ 966237 h 1157872"/>
              <a:gd name="connsiteX9" fmla="*/ 0 w 8419723"/>
              <a:gd name="connsiteY9" fmla="*/ 389840 h 1157872"/>
              <a:gd name="connsiteX0" fmla="*/ 0 w 8419723"/>
              <a:gd name="connsiteY0" fmla="*/ 383232 h 1151264"/>
              <a:gd name="connsiteX1" fmla="*/ 1504388 w 8419723"/>
              <a:gd name="connsiteY1" fmla="*/ 318345 h 1151264"/>
              <a:gd name="connsiteX2" fmla="*/ 4707803 w 8419723"/>
              <a:gd name="connsiteY2" fmla="*/ 28634 h 1151264"/>
              <a:gd name="connsiteX3" fmla="*/ 8228088 w 8419723"/>
              <a:gd name="connsiteY3" fmla="*/ 1474 h 1151264"/>
              <a:gd name="connsiteX4" fmla="*/ 8419723 w 8419723"/>
              <a:gd name="connsiteY4" fmla="*/ 193109 h 1151264"/>
              <a:gd name="connsiteX5" fmla="*/ 8419723 w 8419723"/>
              <a:gd name="connsiteY5" fmla="*/ 959629 h 1151264"/>
              <a:gd name="connsiteX6" fmla="*/ 8228088 w 8419723"/>
              <a:gd name="connsiteY6" fmla="*/ 1151264 h 1151264"/>
              <a:gd name="connsiteX7" fmla="*/ 191635 w 8419723"/>
              <a:gd name="connsiteY7" fmla="*/ 1151264 h 1151264"/>
              <a:gd name="connsiteX8" fmla="*/ 0 w 8419723"/>
              <a:gd name="connsiteY8" fmla="*/ 959629 h 1151264"/>
              <a:gd name="connsiteX9" fmla="*/ 0 w 8419723"/>
              <a:gd name="connsiteY9" fmla="*/ 383232 h 1151264"/>
              <a:gd name="connsiteX0" fmla="*/ 0 w 8419723"/>
              <a:gd name="connsiteY0" fmla="*/ 383232 h 1151264"/>
              <a:gd name="connsiteX1" fmla="*/ 253647 w 8419723"/>
              <a:gd name="connsiteY1" fmla="*/ 37688 h 1151264"/>
              <a:gd name="connsiteX2" fmla="*/ 4707803 w 8419723"/>
              <a:gd name="connsiteY2" fmla="*/ 28634 h 1151264"/>
              <a:gd name="connsiteX3" fmla="*/ 8228088 w 8419723"/>
              <a:gd name="connsiteY3" fmla="*/ 1474 h 1151264"/>
              <a:gd name="connsiteX4" fmla="*/ 8419723 w 8419723"/>
              <a:gd name="connsiteY4" fmla="*/ 193109 h 1151264"/>
              <a:gd name="connsiteX5" fmla="*/ 8419723 w 8419723"/>
              <a:gd name="connsiteY5" fmla="*/ 959629 h 1151264"/>
              <a:gd name="connsiteX6" fmla="*/ 8228088 w 8419723"/>
              <a:gd name="connsiteY6" fmla="*/ 1151264 h 1151264"/>
              <a:gd name="connsiteX7" fmla="*/ 191635 w 8419723"/>
              <a:gd name="connsiteY7" fmla="*/ 1151264 h 1151264"/>
              <a:gd name="connsiteX8" fmla="*/ 0 w 8419723"/>
              <a:gd name="connsiteY8" fmla="*/ 959629 h 1151264"/>
              <a:gd name="connsiteX9" fmla="*/ 0 w 8419723"/>
              <a:gd name="connsiteY9" fmla="*/ 383232 h 1151264"/>
              <a:gd name="connsiteX0" fmla="*/ 0 w 8419723"/>
              <a:gd name="connsiteY0" fmla="*/ 184056 h 1151264"/>
              <a:gd name="connsiteX1" fmla="*/ 253647 w 8419723"/>
              <a:gd name="connsiteY1" fmla="*/ 37688 h 1151264"/>
              <a:gd name="connsiteX2" fmla="*/ 4707803 w 8419723"/>
              <a:gd name="connsiteY2" fmla="*/ 28634 h 1151264"/>
              <a:gd name="connsiteX3" fmla="*/ 8228088 w 8419723"/>
              <a:gd name="connsiteY3" fmla="*/ 1474 h 1151264"/>
              <a:gd name="connsiteX4" fmla="*/ 8419723 w 8419723"/>
              <a:gd name="connsiteY4" fmla="*/ 193109 h 1151264"/>
              <a:gd name="connsiteX5" fmla="*/ 8419723 w 8419723"/>
              <a:gd name="connsiteY5" fmla="*/ 959629 h 1151264"/>
              <a:gd name="connsiteX6" fmla="*/ 8228088 w 8419723"/>
              <a:gd name="connsiteY6" fmla="*/ 1151264 h 1151264"/>
              <a:gd name="connsiteX7" fmla="*/ 191635 w 8419723"/>
              <a:gd name="connsiteY7" fmla="*/ 1151264 h 1151264"/>
              <a:gd name="connsiteX8" fmla="*/ 0 w 8419723"/>
              <a:gd name="connsiteY8" fmla="*/ 959629 h 1151264"/>
              <a:gd name="connsiteX9" fmla="*/ 0 w 8419723"/>
              <a:gd name="connsiteY9" fmla="*/ 184056 h 1151264"/>
              <a:gd name="connsiteX0" fmla="*/ 0 w 8419723"/>
              <a:gd name="connsiteY0" fmla="*/ 167961 h 1135169"/>
              <a:gd name="connsiteX1" fmla="*/ 253647 w 8419723"/>
              <a:gd name="connsiteY1" fmla="*/ 21593 h 1135169"/>
              <a:gd name="connsiteX2" fmla="*/ 4707803 w 8419723"/>
              <a:gd name="connsiteY2" fmla="*/ 12539 h 1135169"/>
              <a:gd name="connsiteX3" fmla="*/ 8228088 w 8419723"/>
              <a:gd name="connsiteY3" fmla="*/ 12540 h 1135169"/>
              <a:gd name="connsiteX4" fmla="*/ 8419723 w 8419723"/>
              <a:gd name="connsiteY4" fmla="*/ 177014 h 1135169"/>
              <a:gd name="connsiteX5" fmla="*/ 8419723 w 8419723"/>
              <a:gd name="connsiteY5" fmla="*/ 943534 h 1135169"/>
              <a:gd name="connsiteX6" fmla="*/ 8228088 w 8419723"/>
              <a:gd name="connsiteY6" fmla="*/ 1135169 h 1135169"/>
              <a:gd name="connsiteX7" fmla="*/ 191635 w 8419723"/>
              <a:gd name="connsiteY7" fmla="*/ 1135169 h 1135169"/>
              <a:gd name="connsiteX8" fmla="*/ 0 w 8419723"/>
              <a:gd name="connsiteY8" fmla="*/ 943534 h 1135169"/>
              <a:gd name="connsiteX9" fmla="*/ 0 w 8419723"/>
              <a:gd name="connsiteY9" fmla="*/ 167961 h 113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19723" h="1135169">
                <a:moveTo>
                  <a:pt x="0" y="167961"/>
                </a:moveTo>
                <a:cubicBezTo>
                  <a:pt x="0" y="62124"/>
                  <a:pt x="147810" y="21593"/>
                  <a:pt x="253647" y="21593"/>
                </a:cubicBezTo>
                <a:lnTo>
                  <a:pt x="4707803" y="12539"/>
                </a:lnTo>
                <a:cubicBezTo>
                  <a:pt x="5819367" y="-13113"/>
                  <a:pt x="7636595" y="7761"/>
                  <a:pt x="8228088" y="12540"/>
                </a:cubicBezTo>
                <a:cubicBezTo>
                  <a:pt x="8333925" y="12540"/>
                  <a:pt x="8419723" y="71177"/>
                  <a:pt x="8419723" y="177014"/>
                </a:cubicBezTo>
                <a:lnTo>
                  <a:pt x="8419723" y="943534"/>
                </a:lnTo>
                <a:cubicBezTo>
                  <a:pt x="8419723" y="1049371"/>
                  <a:pt x="8333925" y="1135169"/>
                  <a:pt x="8228088" y="1135169"/>
                </a:cubicBezTo>
                <a:lnTo>
                  <a:pt x="191635" y="1135169"/>
                </a:lnTo>
                <a:cubicBezTo>
                  <a:pt x="85798" y="1135169"/>
                  <a:pt x="0" y="1049371"/>
                  <a:pt x="0" y="943534"/>
                </a:cubicBezTo>
                <a:lnTo>
                  <a:pt x="0" y="167961"/>
                </a:lnTo>
                <a:close/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7D16F14-3A0F-4510-8481-D801D8F0E590}"/>
              </a:ext>
            </a:extLst>
          </p:cNvPr>
          <p:cNvSpPr/>
          <p:nvPr/>
        </p:nvSpPr>
        <p:spPr>
          <a:xfrm>
            <a:off x="926548" y="1277150"/>
            <a:ext cx="4788452" cy="4160816"/>
          </a:xfrm>
          <a:prstGeom prst="round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-1" y="86373"/>
            <a:ext cx="1211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Loss in Classification : </a:t>
            </a:r>
            <a:r>
              <a:rPr kumimoji="1" lang="en-US" altLang="ko-Kore-KR" sz="36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Cross_entropy</a:t>
            </a:r>
            <a:endParaRPr kumimoji="1" lang="en-US" altLang="ko-Kore-KR" sz="36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0" name="제목 1">
            <a:extLst>
              <a:ext uri="{FF2B5EF4-FFF2-40B4-BE49-F238E27FC236}">
                <a16:creationId xmlns:a16="http://schemas.microsoft.com/office/drawing/2014/main" id="{CBDFA3DA-5B04-46AF-BC06-83E1BFC6DF9C}"/>
              </a:ext>
            </a:extLst>
          </p:cNvPr>
          <p:cNvSpPr txBox="1">
            <a:spLocks/>
          </p:cNvSpPr>
          <p:nvPr/>
        </p:nvSpPr>
        <p:spPr>
          <a:xfrm>
            <a:off x="12777067" y="3526347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2/5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ACB5355-BE78-43E0-BA30-CF3BB3C83FF1}"/>
              </a:ext>
            </a:extLst>
          </p:cNvPr>
          <p:cNvCxnSpPr/>
          <p:nvPr/>
        </p:nvCxnSpPr>
        <p:spPr>
          <a:xfrm flipV="1">
            <a:off x="13486855" y="9637170"/>
            <a:ext cx="0" cy="369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FCF5C4-DFF1-471E-8A53-8374CE5D296C}"/>
              </a:ext>
            </a:extLst>
          </p:cNvPr>
          <p:cNvSpPr/>
          <p:nvPr/>
        </p:nvSpPr>
        <p:spPr>
          <a:xfrm>
            <a:off x="12576533" y="9199158"/>
            <a:ext cx="1796386" cy="3546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256-d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73B0E93-DA1E-4A48-8EA6-0A56257329B8}"/>
              </a:ext>
            </a:extLst>
          </p:cNvPr>
          <p:cNvCxnSpPr>
            <a:cxnSpLocks/>
          </p:cNvCxnSpPr>
          <p:nvPr/>
        </p:nvCxnSpPr>
        <p:spPr>
          <a:xfrm flipH="1" flipV="1">
            <a:off x="12808694" y="8583852"/>
            <a:ext cx="109512" cy="438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A40C87E8-C7EA-4174-9E5D-F97D30E463B1}"/>
              </a:ext>
            </a:extLst>
          </p:cNvPr>
          <p:cNvCxnSpPr>
            <a:cxnSpLocks/>
          </p:cNvCxnSpPr>
          <p:nvPr/>
        </p:nvCxnSpPr>
        <p:spPr>
          <a:xfrm flipV="1">
            <a:off x="13893573" y="8623291"/>
            <a:ext cx="72712" cy="420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내용 개체 틀 2">
            <a:extLst>
              <a:ext uri="{FF2B5EF4-FFF2-40B4-BE49-F238E27FC236}">
                <a16:creationId xmlns:a16="http://schemas.microsoft.com/office/drawing/2014/main" id="{FD975D15-51F0-4276-9FD4-C2D37D15A838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10515600" cy="232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1800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ko-KR" dirty="0"/>
              <a:t>Loss </a:t>
            </a:r>
            <a:r>
              <a:rPr lang="en-US" altLang="ko-KR" dirty="0" err="1"/>
              <a:t>functio</a:t>
            </a:r>
            <a:r>
              <a:rPr lang="ko-KR" altLang="en-US" dirty="0"/>
              <a:t>의 변수의미 </a:t>
            </a:r>
            <a:r>
              <a:rPr lang="en-US" altLang="ko-KR" dirty="0"/>
              <a:t>(CE : f(s), Smooth l1 : (</a:t>
            </a:r>
            <a:r>
              <a:rPr lang="en-US" altLang="ko-KR" dirty="0" err="1"/>
              <a:t>ti</a:t>
            </a:r>
            <a:r>
              <a:rPr lang="en-US" altLang="ko-KR" dirty="0"/>
              <a:t>, vi) </a:t>
            </a:r>
            <a:r>
              <a:rPr lang="ko-KR" altLang="en-US" dirty="0"/>
              <a:t>정리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코드 </a:t>
            </a:r>
            <a:r>
              <a:rPr lang="ko-KR" altLang="en-US" dirty="0" err="1"/>
              <a:t>분석후</a:t>
            </a:r>
            <a:r>
              <a:rPr lang="ko-KR" altLang="en-US" dirty="0"/>
              <a:t> 정리</a:t>
            </a:r>
            <a:endParaRPr lang="en-US" altLang="ko-KR" dirty="0"/>
          </a:p>
        </p:txBody>
      </p:sp>
      <p:sp>
        <p:nvSpPr>
          <p:cNvPr id="160" name="제목 1">
            <a:extLst>
              <a:ext uri="{FF2B5EF4-FFF2-40B4-BE49-F238E27FC236}">
                <a16:creationId xmlns:a16="http://schemas.microsoft.com/office/drawing/2014/main" id="{5637B118-EC22-4CEA-9280-516B4E9A2725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5" name="Picture 2" descr="https://gombru.github.io/assets/cross_entropy_loss/softmax_CE_pipeline.png">
            <a:extLst>
              <a:ext uri="{FF2B5EF4-FFF2-40B4-BE49-F238E27FC236}">
                <a16:creationId xmlns:a16="http://schemas.microsoft.com/office/drawing/2014/main" id="{65873993-AFEB-46ED-A6C2-0A5B8A3E9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2" y="1899819"/>
            <a:ext cx="4311668" cy="161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E91F38E0-E26D-499A-BD65-EA35FF2066A9}"/>
              </a:ext>
            </a:extLst>
          </p:cNvPr>
          <p:cNvSpPr txBox="1">
            <a:spLocks/>
          </p:cNvSpPr>
          <p:nvPr/>
        </p:nvSpPr>
        <p:spPr>
          <a:xfrm>
            <a:off x="1248677" y="1253250"/>
            <a:ext cx="2970086" cy="6465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Classification Loss :</a:t>
            </a:r>
          </a:p>
          <a:p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Cross Entropy</a:t>
            </a:r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6B2B71B-62CA-4745-880F-7157C53384EF}"/>
              </a:ext>
            </a:extLst>
          </p:cNvPr>
          <p:cNvSpPr/>
          <p:nvPr/>
        </p:nvSpPr>
        <p:spPr>
          <a:xfrm>
            <a:off x="396872" y="1185389"/>
            <a:ext cx="4681998" cy="2493073"/>
          </a:xfrm>
          <a:prstGeom prst="roundRect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5D55AD-0DAA-4644-87BA-084250B9D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208" y="1849058"/>
            <a:ext cx="6363710" cy="6083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CE0342-5511-4FCA-8C7C-DBFA13643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678" y="5120459"/>
            <a:ext cx="6105525" cy="1104304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807D786B-DF4D-4D87-B16A-6F2A7327C98F}"/>
              </a:ext>
            </a:extLst>
          </p:cNvPr>
          <p:cNvSpPr txBox="1">
            <a:spLocks/>
          </p:cNvSpPr>
          <p:nvPr/>
        </p:nvSpPr>
        <p:spPr>
          <a:xfrm>
            <a:off x="2733720" y="4765021"/>
            <a:ext cx="6363710" cy="35543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 </a:t>
            </a:r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Pytorch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homepage, </a:t>
            </a:r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nn.CrossEntropyLoss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tables.</a:t>
            </a:r>
          </a:p>
        </p:txBody>
      </p:sp>
    </p:spTree>
    <p:extLst>
      <p:ext uri="{BB962C8B-B14F-4D97-AF65-F5344CB8AC3E}">
        <p14:creationId xmlns:p14="http://schemas.microsoft.com/office/powerpoint/2010/main" val="308730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E8AE5-375D-4699-9F04-2A4321DF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57" y="-4494326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Loss graph, Inferenced Image, +</a:t>
            </a:r>
            <a:r>
              <a:rPr lang="en-US" altLang="ko-KR" dirty="0" err="1"/>
              <a:t>Precision,score</a:t>
            </a:r>
            <a:r>
              <a:rPr lang="en-US" altLang="ko-KR" dirty="0"/>
              <a:t> </a:t>
            </a:r>
            <a:r>
              <a:rPr lang="ko-KR" altLang="en-US" dirty="0" err="1"/>
              <a:t>뽑는방식</a:t>
            </a:r>
            <a:r>
              <a:rPr lang="en-US" altLang="ko-KR" dirty="0"/>
              <a:t>(score)</a:t>
            </a:r>
          </a:p>
          <a:p>
            <a:r>
              <a:rPr lang="ko-KR" altLang="en-US" dirty="0"/>
              <a:t>사용모델 </a:t>
            </a:r>
            <a:r>
              <a:rPr lang="en-US" altLang="ko-KR" dirty="0"/>
              <a:t>: </a:t>
            </a:r>
            <a:r>
              <a:rPr lang="en-US" altLang="ko-KR" dirty="0" err="1"/>
              <a:t>fasterRCNN</a:t>
            </a:r>
            <a:r>
              <a:rPr lang="en-US" altLang="ko-KR" dirty="0"/>
              <a:t> / backbone : Resnet / pre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Loss </a:t>
            </a:r>
          </a:p>
          <a:p>
            <a:pPr>
              <a:buFontTx/>
              <a:buChar char="-"/>
            </a:pPr>
            <a:r>
              <a:rPr lang="en-US" altLang="ko-KR" dirty="0"/>
              <a:t>L1 : </a:t>
            </a:r>
            <a:r>
              <a:rPr lang="ko-KR" altLang="en-US" dirty="0"/>
              <a:t>정답 </a:t>
            </a:r>
            <a:r>
              <a:rPr lang="en-US" altLang="ko-KR" dirty="0"/>
              <a:t>label</a:t>
            </a:r>
            <a:r>
              <a:rPr lang="ko-KR" altLang="en-US" dirty="0"/>
              <a:t>과 예측한 값의 절대값 차이를 모두 더해 </a:t>
            </a:r>
            <a:r>
              <a:rPr lang="en-US" altLang="ko-KR" dirty="0"/>
              <a:t>loss</a:t>
            </a:r>
            <a:r>
              <a:rPr lang="ko-KR" altLang="en-US" dirty="0"/>
              <a:t>로 정의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L2 : </a:t>
            </a:r>
            <a:r>
              <a:rPr lang="ko-KR" altLang="en-US" dirty="0"/>
              <a:t>정답 </a:t>
            </a:r>
            <a:r>
              <a:rPr lang="en-US" altLang="ko-KR" dirty="0"/>
              <a:t>label</a:t>
            </a:r>
            <a:r>
              <a:rPr lang="ko-KR" altLang="en-US" dirty="0"/>
              <a:t>과 예측한 값의 차이를 제곱한 값을 모두 더해 </a:t>
            </a:r>
            <a:r>
              <a:rPr lang="en-US" altLang="ko-KR" dirty="0"/>
              <a:t>loss</a:t>
            </a:r>
            <a:r>
              <a:rPr lang="ko-KR" altLang="en-US" dirty="0"/>
              <a:t>로 정의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Smooth_L1 : X</a:t>
            </a:r>
            <a:r>
              <a:rPr lang="ko-KR" altLang="en-US" dirty="0"/>
              <a:t>의 절대값이 </a:t>
            </a:r>
            <a:r>
              <a:rPr lang="en-US" altLang="ko-KR" dirty="0"/>
              <a:t>1</a:t>
            </a:r>
            <a:r>
              <a:rPr lang="ko-KR" altLang="en-US" dirty="0"/>
              <a:t>이하이면 곡선</a:t>
            </a:r>
            <a:r>
              <a:rPr lang="en-US" altLang="ko-KR" dirty="0"/>
              <a:t>, </a:t>
            </a:r>
            <a:r>
              <a:rPr lang="ko-KR" altLang="en-US" dirty="0" err="1"/>
              <a:t>그외에</a:t>
            </a:r>
            <a:r>
              <a:rPr lang="ko-KR" altLang="en-US" dirty="0"/>
              <a:t> 영역에서 직선이다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수정한 것들 </a:t>
            </a:r>
            <a:r>
              <a:rPr lang="en-US" altLang="ko-KR" dirty="0"/>
              <a:t>: SGD -&gt; Adam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결과 </a:t>
            </a:r>
            <a:r>
              <a:rPr lang="en-US" altLang="ko-KR" dirty="0"/>
              <a:t>: Inference Image 3</a:t>
            </a:r>
            <a:r>
              <a:rPr lang="ko-KR" altLang="en-US" dirty="0"/>
              <a:t>장</a:t>
            </a:r>
            <a:r>
              <a:rPr lang="en-US" altLang="ko-KR" dirty="0"/>
              <a:t>, </a:t>
            </a:r>
            <a:r>
              <a:rPr lang="en-US" altLang="ko-KR" dirty="0" err="1"/>
              <a:t>trainin</a:t>
            </a:r>
            <a:r>
              <a:rPr lang="ko-KR" altLang="en-US" dirty="0"/>
              <a:t>과 </a:t>
            </a:r>
            <a:r>
              <a:rPr lang="en-US" altLang="ko-KR" dirty="0"/>
              <a:t>test</a:t>
            </a:r>
            <a:r>
              <a:rPr lang="ko-KR" altLang="en-US" dirty="0"/>
              <a:t>셋의 </a:t>
            </a:r>
            <a:r>
              <a:rPr lang="en-US" altLang="ko-KR" dirty="0"/>
              <a:t>loss, </a:t>
            </a:r>
            <a:r>
              <a:rPr lang="en-US" altLang="ko-KR" dirty="0" err="1"/>
              <a:t>mAP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 </a:t>
            </a:r>
            <a:r>
              <a:rPr lang="ko-KR" altLang="en-US" dirty="0"/>
              <a:t> 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4417BFE-9AF6-4989-88F9-933BA1D959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750" y="218965"/>
            <a:ext cx="1102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Results with (Loss, </a:t>
            </a:r>
            <a:r>
              <a:rPr kumimoji="1" lang="en-US" altLang="ko-Kore-KR" sz="40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Hyper_Parameters</a:t>
            </a:r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)</a:t>
            </a:r>
            <a:endParaRPr kumimoji="1" lang="en-US" altLang="ko-Kore-KR" sz="36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1AF83DC-C818-49C9-836D-85524EF4F972}"/>
              </a:ext>
            </a:extLst>
          </p:cNvPr>
          <p:cNvSpPr txBox="1">
            <a:spLocks/>
          </p:cNvSpPr>
          <p:nvPr/>
        </p:nvSpPr>
        <p:spPr>
          <a:xfrm>
            <a:off x="510338" y="1108979"/>
            <a:ext cx="4199164" cy="5530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200" dirty="0"/>
              <a:t>Loss Function </a:t>
            </a:r>
          </a:p>
          <a:p>
            <a:pPr marL="0" indent="0">
              <a:buNone/>
            </a:pPr>
            <a:r>
              <a:rPr lang="en-US" altLang="ko-KR" sz="6200" dirty="0"/>
              <a:t>    : Cross Entropy(Classification)</a:t>
            </a:r>
          </a:p>
          <a:p>
            <a:pPr marL="0" indent="0">
              <a:buNone/>
            </a:pPr>
            <a:r>
              <a:rPr lang="en-US" altLang="ko-KR" sz="6200" dirty="0"/>
              <a:t>    : Smooth_L1(Regression)</a:t>
            </a:r>
          </a:p>
          <a:p>
            <a:pPr marL="0" indent="0">
              <a:buNone/>
            </a:pPr>
            <a:endParaRPr lang="en-US" altLang="ko-KR" sz="6200" dirty="0"/>
          </a:p>
          <a:p>
            <a:pPr marL="0" indent="0">
              <a:buNone/>
            </a:pPr>
            <a:endParaRPr lang="en-US" altLang="ko-KR" sz="6200" dirty="0"/>
          </a:p>
          <a:p>
            <a:pPr marL="0" indent="0">
              <a:buNone/>
            </a:pPr>
            <a:endParaRPr lang="en-US" altLang="ko-KR" sz="6200" dirty="0"/>
          </a:p>
          <a:p>
            <a:pPr marL="0" indent="0">
              <a:buNone/>
            </a:pPr>
            <a:endParaRPr lang="en-US" altLang="ko-KR" sz="6200" dirty="0"/>
          </a:p>
          <a:p>
            <a:pPr marL="0" indent="0">
              <a:buNone/>
            </a:pPr>
            <a:endParaRPr lang="en-US" altLang="ko-KR" sz="6200" dirty="0"/>
          </a:p>
          <a:p>
            <a:pPr marL="0" indent="0">
              <a:buNone/>
            </a:pPr>
            <a:endParaRPr lang="en-US" altLang="ko-KR" sz="6200" dirty="0"/>
          </a:p>
          <a:p>
            <a:r>
              <a:rPr lang="en-US" altLang="ko-KR" sz="6200" dirty="0"/>
              <a:t>Backbone CNN : Resnet50</a:t>
            </a:r>
          </a:p>
          <a:p>
            <a:r>
              <a:rPr lang="en-US" altLang="ko-KR" sz="6200" dirty="0" err="1"/>
              <a:t>Hyper_Parameters</a:t>
            </a:r>
            <a:r>
              <a:rPr lang="en-US" altLang="ko-KR" sz="6200" dirty="0"/>
              <a:t>:</a:t>
            </a:r>
          </a:p>
          <a:p>
            <a:pPr>
              <a:buFontTx/>
              <a:buChar char="-"/>
            </a:pPr>
            <a:r>
              <a:rPr lang="en-US" altLang="ko-KR" sz="4400" dirty="0" err="1"/>
              <a:t>Lr</a:t>
            </a:r>
            <a:r>
              <a:rPr lang="en-US" altLang="ko-KR" sz="4400" dirty="0"/>
              <a:t> decay : 0.5</a:t>
            </a:r>
          </a:p>
          <a:p>
            <a:pPr>
              <a:buFontTx/>
              <a:buChar char="-"/>
            </a:pPr>
            <a:r>
              <a:rPr lang="en-US" altLang="ko-KR" sz="4400" dirty="0"/>
              <a:t>Learning Rate : 1e-3 (=0.001)</a:t>
            </a:r>
          </a:p>
          <a:p>
            <a:pPr>
              <a:buFontTx/>
              <a:buChar char="-"/>
            </a:pPr>
            <a:r>
              <a:rPr lang="en-US" altLang="ko-KR" sz="4400" dirty="0"/>
              <a:t>Epoch : 20</a:t>
            </a:r>
          </a:p>
          <a:p>
            <a:pPr>
              <a:buFontTx/>
              <a:buChar char="-"/>
            </a:pPr>
            <a:r>
              <a:rPr lang="en-US" altLang="ko-KR" sz="4400" dirty="0"/>
              <a:t>Optimizer : Adam</a:t>
            </a:r>
          </a:p>
          <a:p>
            <a:pPr marL="0" indent="0">
              <a:buNone/>
            </a:pPr>
            <a:endParaRPr lang="en-US" altLang="ko-KR" b="1" dirty="0"/>
          </a:p>
          <a:p>
            <a:r>
              <a:rPr lang="en-US" altLang="ko-KR" sz="6200" dirty="0"/>
              <a:t>Results :</a:t>
            </a:r>
          </a:p>
          <a:p>
            <a:pPr marL="0" indent="0">
              <a:buNone/>
            </a:pPr>
            <a:r>
              <a:rPr lang="en-US" altLang="ko-KR" sz="6200" dirty="0"/>
              <a:t>     validation(loss, </a:t>
            </a:r>
            <a:r>
              <a:rPr lang="en-US" altLang="ko-KR" sz="6200" dirty="0" err="1"/>
              <a:t>mAP</a:t>
            </a:r>
            <a:r>
              <a:rPr lang="en-US" altLang="ko-KR" sz="6200" dirty="0"/>
              <a:t>),</a:t>
            </a:r>
          </a:p>
          <a:p>
            <a:pPr marL="0" indent="0">
              <a:buNone/>
            </a:pPr>
            <a:r>
              <a:rPr lang="en-US" altLang="ko-KR" sz="6200" dirty="0"/>
              <a:t>     test(</a:t>
            </a:r>
            <a:r>
              <a:rPr lang="en-US" altLang="ko-KR" sz="6200" dirty="0" err="1"/>
              <a:t>mAP</a:t>
            </a:r>
            <a:r>
              <a:rPr lang="en-US" altLang="ko-KR" sz="6200" dirty="0"/>
              <a:t>)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A6FBDF5-AA33-45E5-A627-1FADFAF38218}"/>
              </a:ext>
            </a:extLst>
          </p:cNvPr>
          <p:cNvSpPr txBox="1">
            <a:spLocks/>
          </p:cNvSpPr>
          <p:nvPr/>
        </p:nvSpPr>
        <p:spPr>
          <a:xfrm>
            <a:off x="11719932" y="2313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836388D-3714-4333-95C8-959CF91AB9A5}"/>
              </a:ext>
            </a:extLst>
          </p:cNvPr>
          <p:cNvSpPr txBox="1">
            <a:spLocks/>
          </p:cNvSpPr>
          <p:nvPr/>
        </p:nvSpPr>
        <p:spPr>
          <a:xfrm>
            <a:off x="4304018" y="876810"/>
            <a:ext cx="7745641" cy="477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Losses(Total, Roi, </a:t>
            </a:r>
            <a:r>
              <a:rPr lang="en-US" altLang="ko-KR" sz="2400" dirty="0" err="1"/>
              <a:t>Rpn</a:t>
            </a:r>
            <a:r>
              <a:rPr lang="en-US" altLang="ko-KR" sz="2400" dirty="0"/>
              <a:t>) for Validation</a:t>
            </a:r>
            <a:endParaRPr lang="ko-KR" altLang="en-US" sz="2400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619A2E50-769B-468E-A33F-23D57D4D249D}"/>
              </a:ext>
            </a:extLst>
          </p:cNvPr>
          <p:cNvSpPr txBox="1">
            <a:spLocks/>
          </p:cNvSpPr>
          <p:nvPr/>
        </p:nvSpPr>
        <p:spPr>
          <a:xfrm>
            <a:off x="4279330" y="3634558"/>
            <a:ext cx="7745641" cy="477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err="1"/>
              <a:t>mAP</a:t>
            </a:r>
            <a:r>
              <a:rPr lang="en-US" altLang="ko-KR" sz="2400" dirty="0"/>
              <a:t> for Train per epoch</a:t>
            </a:r>
            <a:endParaRPr lang="ko-KR" altLang="en-US" sz="2400" dirty="0"/>
          </a:p>
        </p:txBody>
      </p:sp>
      <p:pic>
        <p:nvPicPr>
          <p:cNvPr id="6149" name="Picture 5" descr="https://blog.kakaocdn.net/dn/mMXyy/btqA7p4rrSa/eVJIWobila1lIvJQBBalz1/img.png">
            <a:extLst>
              <a:ext uri="{FF2B5EF4-FFF2-40B4-BE49-F238E27FC236}">
                <a16:creationId xmlns:a16="http://schemas.microsoft.com/office/drawing/2014/main" id="{C95A94A7-0550-49D8-908C-0BD0E87A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147483648"/>
            <a:ext cx="1409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blog.kakaocdn.net/dn/bQQwPG/btqA6pKCNUZ/BnpbQZpxawlpclWPJw3GT1/img.png">
            <a:extLst>
              <a:ext uri="{FF2B5EF4-FFF2-40B4-BE49-F238E27FC236}">
                <a16:creationId xmlns:a16="http://schemas.microsoft.com/office/drawing/2014/main" id="{F888189A-6222-456D-9485-FF03A746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2379100"/>
            <a:ext cx="14763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blog.kakaocdn.net/dn/bz02fP/btqA3eDjKfT/P8HHzmOivZTkIeGAZnPwBK/img.png">
            <a:extLst>
              <a:ext uri="{FF2B5EF4-FFF2-40B4-BE49-F238E27FC236}">
                <a16:creationId xmlns:a16="http://schemas.microsoft.com/office/drawing/2014/main" id="{846982A7-44AA-4E51-BE75-338499D34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6" y="2059451"/>
            <a:ext cx="3270741" cy="168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C716EC-416F-4D3E-92BE-82C42F7B572B}"/>
              </a:ext>
            </a:extLst>
          </p:cNvPr>
          <p:cNvSpPr/>
          <p:nvPr/>
        </p:nvSpPr>
        <p:spPr>
          <a:xfrm>
            <a:off x="5980494" y="6340110"/>
            <a:ext cx="4471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Test </a:t>
            </a:r>
            <a:r>
              <a:rPr lang="en-US" altLang="ko-KR" sz="2400" dirty="0" err="1"/>
              <a:t>mAP</a:t>
            </a:r>
            <a:r>
              <a:rPr lang="en-US" altLang="ko-KR" sz="2400" dirty="0"/>
              <a:t> : 0.9042567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2773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E8AE5-375D-4699-9F04-2A4321DF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57" y="-449432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Loss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수렴하게 수정해서 그래프 첨부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 </a:t>
            </a:r>
            <a:r>
              <a:rPr lang="ko-KR" altLang="en-US" dirty="0"/>
              <a:t> 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A6FBDF5-AA33-45E5-A627-1FADFAF38218}"/>
              </a:ext>
            </a:extLst>
          </p:cNvPr>
          <p:cNvSpPr txBox="1">
            <a:spLocks/>
          </p:cNvSpPr>
          <p:nvPr/>
        </p:nvSpPr>
        <p:spPr>
          <a:xfrm>
            <a:off x="11719932" y="2313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149" name="Picture 5" descr="https://blog.kakaocdn.net/dn/mMXyy/btqA7p4rrSa/eVJIWobila1lIvJQBBalz1/img.png">
            <a:extLst>
              <a:ext uri="{FF2B5EF4-FFF2-40B4-BE49-F238E27FC236}">
                <a16:creationId xmlns:a16="http://schemas.microsoft.com/office/drawing/2014/main" id="{C95A94A7-0550-49D8-908C-0BD0E87A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147483648"/>
            <a:ext cx="1409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blog.kakaocdn.net/dn/bQQwPG/btqA6pKCNUZ/BnpbQZpxawlpclWPJw3GT1/img.png">
            <a:extLst>
              <a:ext uri="{FF2B5EF4-FFF2-40B4-BE49-F238E27FC236}">
                <a16:creationId xmlns:a16="http://schemas.microsoft.com/office/drawing/2014/main" id="{F888189A-6222-456D-9485-FF03A746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2379100"/>
            <a:ext cx="14763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0DB8078-630B-4E98-83DC-88CCD0B1217C}"/>
              </a:ext>
            </a:extLst>
          </p:cNvPr>
          <p:cNvSpPr/>
          <p:nvPr/>
        </p:nvSpPr>
        <p:spPr>
          <a:xfrm>
            <a:off x="3048000" y="158234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- </a:t>
            </a:r>
            <a:r>
              <a:rPr lang="ko-KR" altLang="en-US" dirty="0" err="1"/>
              <a:t>Bckbone</a:t>
            </a:r>
            <a:r>
              <a:rPr lang="ko-KR" altLang="en-US" dirty="0"/>
              <a:t> : </a:t>
            </a:r>
            <a:r>
              <a:rPr lang="ko-KR" altLang="en-US" dirty="0" err="1"/>
              <a:t>change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Resnet50</a:t>
            </a:r>
          </a:p>
          <a:p>
            <a:r>
              <a:rPr lang="ko-KR" altLang="en-US" dirty="0"/>
              <a:t>   - </a:t>
            </a:r>
            <a:r>
              <a:rPr lang="ko-KR" altLang="en-US" dirty="0" err="1"/>
              <a:t>Loss가</a:t>
            </a:r>
            <a:r>
              <a:rPr lang="ko-KR" altLang="en-US" dirty="0"/>
              <a:t> 코드에서 실제 어떻게 구현됐고 </a:t>
            </a:r>
            <a:r>
              <a:rPr lang="ko-KR" altLang="en-US" dirty="0" err="1"/>
              <a:t>어떻게쓰이는지</a:t>
            </a:r>
            <a:r>
              <a:rPr lang="ko-KR" altLang="en-US" dirty="0"/>
              <a:t>,</a:t>
            </a:r>
          </a:p>
          <a:p>
            <a:r>
              <a:rPr lang="ko-KR" altLang="en-US" dirty="0"/>
              <a:t>     </a:t>
            </a:r>
            <a:r>
              <a:rPr lang="ko-KR" altLang="en-US" dirty="0" err="1"/>
              <a:t>Cross_entropy</a:t>
            </a:r>
            <a:r>
              <a:rPr lang="ko-KR" altLang="en-US" dirty="0"/>
              <a:t>, Smooth_L1 실제 </a:t>
            </a:r>
            <a:r>
              <a:rPr lang="ko-KR" altLang="en-US" dirty="0" err="1"/>
              <a:t>파라미터값</a:t>
            </a:r>
            <a:r>
              <a:rPr lang="ko-KR" altLang="en-US" dirty="0"/>
              <a:t>(</a:t>
            </a:r>
            <a:r>
              <a:rPr lang="ko-KR" altLang="en-US" dirty="0" err="1"/>
              <a:t>pi</a:t>
            </a:r>
            <a:r>
              <a:rPr lang="ko-KR" altLang="en-US" dirty="0"/>
              <a:t>, </a:t>
            </a:r>
            <a:r>
              <a:rPr lang="ko-KR" altLang="en-US" dirty="0" err="1"/>
              <a:t>p</a:t>
            </a:r>
            <a:r>
              <a:rPr lang="ko-KR" altLang="en-US" dirty="0"/>
              <a:t>*</a:t>
            </a:r>
            <a:r>
              <a:rPr lang="ko-KR" altLang="en-US" dirty="0" err="1"/>
              <a:t>i</a:t>
            </a:r>
            <a:r>
              <a:rPr lang="ko-KR" altLang="en-US" dirty="0"/>
              <a:t>), (</a:t>
            </a:r>
            <a:r>
              <a:rPr lang="ko-KR" altLang="en-US" dirty="0" err="1"/>
              <a:t>ti,t`i</a:t>
            </a:r>
            <a:r>
              <a:rPr lang="ko-KR" altLang="en-US" dirty="0"/>
              <a:t>) 설명</a:t>
            </a:r>
          </a:p>
          <a:p>
            <a:r>
              <a:rPr lang="ko-KR" altLang="en-US" dirty="0"/>
              <a:t>   - </a:t>
            </a:r>
            <a:r>
              <a:rPr lang="ko-KR" altLang="en-US" dirty="0" err="1"/>
              <a:t>Loss수렴</a:t>
            </a:r>
            <a:r>
              <a:rPr lang="ko-KR" altLang="en-US" dirty="0"/>
              <a:t> </a:t>
            </a:r>
            <a:r>
              <a:rPr lang="ko-KR" altLang="en-US" dirty="0" err="1"/>
              <a:t>smooth하게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495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C761B3-4000-4FE2-928E-E56A419D5358}"/>
              </a:ext>
            </a:extLst>
          </p:cNvPr>
          <p:cNvSpPr txBox="1"/>
          <p:nvPr/>
        </p:nvSpPr>
        <p:spPr>
          <a:xfrm>
            <a:off x="165100" y="4969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Work Schedule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55E093E-CE7C-4D2F-905E-1A9F909AF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137485"/>
              </p:ext>
            </p:extLst>
          </p:nvPr>
        </p:nvGraphicFramePr>
        <p:xfrm>
          <a:off x="-1" y="807277"/>
          <a:ext cx="12192002" cy="604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02">
                  <a:extLst>
                    <a:ext uri="{9D8B030D-6E8A-4147-A177-3AD203B41FA5}">
                      <a16:colId xmlns:a16="http://schemas.microsoft.com/office/drawing/2014/main" val="2695891289"/>
                    </a:ext>
                  </a:extLst>
                </a:gridCol>
                <a:gridCol w="2237173">
                  <a:extLst>
                    <a:ext uri="{9D8B030D-6E8A-4147-A177-3AD203B41FA5}">
                      <a16:colId xmlns:a16="http://schemas.microsoft.com/office/drawing/2014/main" val="173989202"/>
                    </a:ext>
                  </a:extLst>
                </a:gridCol>
                <a:gridCol w="3040109">
                  <a:extLst>
                    <a:ext uri="{9D8B030D-6E8A-4147-A177-3AD203B41FA5}">
                      <a16:colId xmlns:a16="http://schemas.microsoft.com/office/drawing/2014/main" val="3959949338"/>
                    </a:ext>
                  </a:extLst>
                </a:gridCol>
                <a:gridCol w="3040109">
                  <a:extLst>
                    <a:ext uri="{9D8B030D-6E8A-4147-A177-3AD203B41FA5}">
                      <a16:colId xmlns:a16="http://schemas.microsoft.com/office/drawing/2014/main" val="2513097102"/>
                    </a:ext>
                  </a:extLst>
                </a:gridCol>
                <a:gridCol w="3040109">
                  <a:extLst>
                    <a:ext uri="{9D8B030D-6E8A-4147-A177-3AD203B41FA5}">
                      <a16:colId xmlns:a16="http://schemas.microsoft.com/office/drawing/2014/main" val="533893824"/>
                    </a:ext>
                  </a:extLst>
                </a:gridCol>
              </a:tblGrid>
              <a:tr h="55706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(~7.7)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(~7.9)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(~7.14)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(~7.16)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766907"/>
                  </a:ext>
                </a:extLst>
              </a:tr>
              <a:tr h="548777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완료못함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레스넷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50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백본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바꿔서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바꾸는 과정도 코드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어디바꿨는지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로스 코드비교해서 설명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스무스하게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로스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주는거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보여줘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스테이지 이론 리뷰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(YOLO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– V(n),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</a:rPr>
                        <a:t>EfficientDet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실습한 결과 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백본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바꿔가면서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결과내기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(backbone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대조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결과비교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22034"/>
                  </a:ext>
                </a:extLst>
              </a:tr>
            </a:tbl>
          </a:graphicData>
        </a:graphic>
      </p:graphicFrame>
      <p:sp>
        <p:nvSpPr>
          <p:cNvPr id="20" name="제목 1">
            <a:extLst>
              <a:ext uri="{FF2B5EF4-FFF2-40B4-BE49-F238E27FC236}">
                <a16:creationId xmlns:a16="http://schemas.microsoft.com/office/drawing/2014/main" id="{F0425CB2-95DE-45D3-A965-13812555EF11}"/>
              </a:ext>
            </a:extLst>
          </p:cNvPr>
          <p:cNvSpPr txBox="1">
            <a:spLocks/>
          </p:cNvSpPr>
          <p:nvPr/>
        </p:nvSpPr>
        <p:spPr>
          <a:xfrm>
            <a:off x="11677411" y="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3394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Autofit/>
      </a:bodyPr>
      <a:lstStyle>
        <a:defPPr algn="l">
          <a:defRPr sz="1400" dirty="0">
            <a:latin typeface="HY헤드라인M" panose="02030600000101010101" pitchFamily="18" charset="-127"/>
            <a:ea typeface="HY헤드라인M" panose="0203060000010101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7438</TotalTime>
  <Words>541</Words>
  <Application>Microsoft Office PowerPoint</Application>
  <PresentationFormat>와이드스크린</PresentationFormat>
  <Paragraphs>112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HY헤드라인M</vt:lpstr>
      <vt:lpstr>NanumSquareOTF ExtraBold</vt:lpstr>
      <vt:lpstr>Malgun Gothic</vt:lpstr>
      <vt:lpstr>Malgun Gothic</vt:lpstr>
      <vt:lpstr>Arial</vt:lpstr>
      <vt:lpstr>Arial Black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Results with (Loss, Hyper_Parameters)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희석</dc:creator>
  <cp:lastModifiedBy>master</cp:lastModifiedBy>
  <cp:revision>170</cp:revision>
  <dcterms:created xsi:type="dcterms:W3CDTF">2020-04-19T10:49:20Z</dcterms:created>
  <dcterms:modified xsi:type="dcterms:W3CDTF">2021-07-08T13:28:23Z</dcterms:modified>
</cp:coreProperties>
</file>