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71" r:id="rId3"/>
    <p:sldId id="277" r:id="rId4"/>
    <p:sldId id="278" r:id="rId5"/>
    <p:sldId id="290" r:id="rId6"/>
    <p:sldId id="284" r:id="rId7"/>
    <p:sldId id="285" r:id="rId8"/>
    <p:sldId id="286" r:id="rId9"/>
    <p:sldId id="279" r:id="rId10"/>
    <p:sldId id="287" r:id="rId11"/>
    <p:sldId id="288" r:id="rId12"/>
    <p:sldId id="289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03C5A-3920-49F7-B5D5-94E0B113E9A7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D7A71-2D0E-4AB6-B1D8-71BF162B6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0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90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380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568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222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494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981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71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048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783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245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53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A313A-CBF5-4F4B-848D-050A4611B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90BFD2-85B0-4F15-A5C9-992B00DD2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51E8C-4F36-42B2-924E-DCD1480C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CA475-FA07-429E-93C3-CAE6181C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31EDA-0339-4801-8962-89484619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13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11E2B-042D-4FF1-AE0F-D7FC056C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AEE4C1-E265-4F86-8C10-726DFB185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CF68ED-360E-45A0-BF73-4CB42847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4B671-6623-4974-A6E3-11ADD57B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D42B0-B639-436F-A072-D3111FF0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89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D1E58B-6B4D-4BAF-AFE5-217082848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397407-EBEF-488C-95FA-C5CFA9989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F00538-1B81-42BB-9E91-E2E6C9F76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9BFC0-9646-4EE6-A917-23B51863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A348B-84EC-4E5E-954D-185073AC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0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99676-743D-495E-91ED-06FA15C9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50366-C4A4-43E0-BF52-110B6BD88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485DF3-7676-401F-BE15-37A60A15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0E8A8-2A2B-47AA-BA63-B611464D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7703B-CD11-4D51-AFED-59649B91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10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5F03E-136A-4456-AA58-B5763727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E4FA1-EEC3-41A1-9E91-4B99B9440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1722F-2246-4B02-AD4F-988E5380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8FB83-06C0-4086-B3D2-9DFE1E3D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B6991-D661-47DF-9213-F9000077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3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46610-B3B4-42A6-ABC5-032AF256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A4C62-A2A8-44C0-A681-5CD146240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2A5FA5-9D24-4641-80A1-C631F77B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AF050B-0A88-4858-ABAF-78C00E91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253F87-6E05-40FE-99FB-6ED6EC1E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6C6ECA-2DF6-40ED-AE1C-0172ABD9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39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C30F7-3629-451D-A63A-A9F63129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35F529-2179-4D9E-BCA6-CC8BDE7FA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25A099-A58A-4867-9976-0954ED36F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D1BF2-D67B-42A2-A2A8-66728ACB8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0AC7CA-75B6-4659-B1BB-EE2BCDAC6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7B8DB4-3EAD-4A8F-886E-70020C9E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6AA25E-541F-4E5D-9285-BD983374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A11656-5BA7-4460-9FC6-8276678E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88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21ACB-9ABD-4131-8C88-9D151394E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46EA58-56A2-43F3-8651-70B5FCDC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7B474F-3021-4C27-8F86-B920EC47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F424EF-B425-42A5-A94F-D5B1AF30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24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B8EE51-18A6-4E71-8757-F81CCE96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E89AFF-C6E8-4C69-9D55-C90DA62D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0DF315-4BE5-4463-996D-01FF96A9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5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3ACE4-D212-4541-ADA8-C80121E59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6C81E-6FA5-44AF-B0BD-93DD4D56E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F81145-AC3E-49A4-BFC2-560C3A7C0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481269-3F01-4A9C-B319-AF67BE55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25C081-78DE-4A0B-BBDC-D5A38ED4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64F367-4D7A-4906-A576-CEC14E54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44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30A36-6B9B-4112-BEEB-AAD8E4DF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19D13A-B7BF-49CA-8CD0-154EAE4C5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FC31FA-E707-476C-BCE7-664C577EF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0F68B7-9750-480B-9FE8-2C108186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FEDD50-51E5-4ED4-B907-0547DAFB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88800C-6A96-486F-B737-424B636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03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02B8F5-954B-4BB4-BB9D-7D7819EC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D7551E-0C3E-44ED-AB59-49DF96052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630CF-9425-47A4-B9C3-9FB957C48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0FB65-6187-4C9B-9B67-2ADD8A9E9DE6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2817C-ACAC-4C1E-A78D-1B5E95C60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4B510-7613-4B82-9081-B07FA6A48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45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6B7FDC-DCE7-E74F-90F7-182E3DCB2F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670F8-BA13-A441-A8C0-E319488559B6}"/>
              </a:ext>
            </a:extLst>
          </p:cNvPr>
          <p:cNvSpPr txBox="1"/>
          <p:nvPr/>
        </p:nvSpPr>
        <p:spPr>
          <a:xfrm>
            <a:off x="309943" y="4322712"/>
            <a:ext cx="104958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1Stage_Detection</a:t>
            </a:r>
          </a:p>
          <a:p>
            <a:r>
              <a:rPr kumimoji="1" lang="en-US" altLang="en-US" sz="32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(Yolo-v1, SSD, </a:t>
            </a:r>
            <a:r>
              <a:rPr kumimoji="1" lang="en-US" altLang="en-US" sz="3200" b="1" dirty="0" err="1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EfficientDet</a:t>
            </a:r>
            <a:r>
              <a:rPr kumimoji="1" lang="en-US" altLang="en-US" sz="32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(with </a:t>
            </a:r>
            <a:r>
              <a:rPr kumimoji="1" lang="en-US" altLang="en-US" sz="3200" b="1" dirty="0" err="1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Effinet</a:t>
            </a:r>
            <a:r>
              <a:rPr kumimoji="1" lang="en-US" altLang="en-US" sz="32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), +FPN</a:t>
            </a:r>
            <a:endParaRPr kumimoji="1" lang="ko-Kore-KR" altLang="en-US" sz="3200" b="1" dirty="0">
              <a:solidFill>
                <a:schemeClr val="bg1"/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B86E0-17FE-2D47-B874-F6A26AAE26CF}"/>
              </a:ext>
            </a:extLst>
          </p:cNvPr>
          <p:cNvSpPr txBox="1"/>
          <p:nvPr/>
        </p:nvSpPr>
        <p:spPr>
          <a:xfrm>
            <a:off x="9897742" y="6399297"/>
            <a:ext cx="2433119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2021. 07. 14 </a:t>
            </a:r>
            <a:r>
              <a:rPr kumimoji="1" lang="ko-KR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정재형</a:t>
            </a:r>
            <a:endParaRPr kumimoji="1" lang="ko-Kore-KR" altLang="en-US" sz="20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F4E6A28D-62DB-7745-87BE-F92EEB66F89E}"/>
              </a:ext>
            </a:extLst>
          </p:cNvPr>
          <p:cNvCxnSpPr>
            <a:cxnSpLocks/>
          </p:cNvCxnSpPr>
          <p:nvPr/>
        </p:nvCxnSpPr>
        <p:spPr>
          <a:xfrm>
            <a:off x="329913" y="4036075"/>
            <a:ext cx="9757996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CAC0C-0645-4133-ABF7-8A2C3255F11E}"/>
              </a:ext>
            </a:extLst>
          </p:cNvPr>
          <p:cNvSpPr txBox="1"/>
          <p:nvPr/>
        </p:nvSpPr>
        <p:spPr>
          <a:xfrm>
            <a:off x="3952308" y="0"/>
            <a:ext cx="4287383" cy="11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32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Deep learning Seminar</a:t>
            </a:r>
          </a:p>
          <a:p>
            <a:pPr algn="ctr">
              <a:lnSpc>
                <a:spcPct val="120000"/>
              </a:lnSpc>
            </a:pPr>
            <a:r>
              <a:rPr kumimoji="1" lang="en-US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</a:t>
            </a:r>
            <a:r>
              <a:rPr kumimoji="1" lang="ko-KR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Sierra BASE</a:t>
            </a:r>
            <a:endParaRPr kumimoji="1" lang="ko-Kore-KR" altLang="en-US" sz="28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488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FPN : Feature Extractor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6484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EfficientNet</a:t>
            </a:r>
            <a:endParaRPr kumimoji="1" lang="en-US" altLang="ko-Kore-KR" sz="36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1123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EfficientDet</a:t>
            </a:r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: FPN + </a:t>
            </a:r>
            <a:r>
              <a:rPr kumimoji="1" lang="en-US" altLang="ko-Kore-KR" sz="36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EfficientNet</a:t>
            </a:r>
            <a:endParaRPr kumimoji="1" lang="en-US" altLang="ko-Kore-KR" sz="36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34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C761B3-4000-4FE2-928E-E56A419D5358}"/>
              </a:ext>
            </a:extLst>
          </p:cNvPr>
          <p:cNvSpPr txBox="1"/>
          <p:nvPr/>
        </p:nvSpPr>
        <p:spPr>
          <a:xfrm>
            <a:off x="165100" y="4969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Work Schedule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5E093E-CE7C-4D2F-905E-1A9F909AF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202627"/>
              </p:ext>
            </p:extLst>
          </p:nvPr>
        </p:nvGraphicFramePr>
        <p:xfrm>
          <a:off x="-1" y="807277"/>
          <a:ext cx="12192002" cy="604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02">
                  <a:extLst>
                    <a:ext uri="{9D8B030D-6E8A-4147-A177-3AD203B41FA5}">
                      <a16:colId xmlns:a16="http://schemas.microsoft.com/office/drawing/2014/main" val="2695891289"/>
                    </a:ext>
                  </a:extLst>
                </a:gridCol>
                <a:gridCol w="2237173">
                  <a:extLst>
                    <a:ext uri="{9D8B030D-6E8A-4147-A177-3AD203B41FA5}">
                      <a16:colId xmlns:a16="http://schemas.microsoft.com/office/drawing/2014/main" val="173989202"/>
                    </a:ext>
                  </a:extLst>
                </a:gridCol>
                <a:gridCol w="3040109">
                  <a:extLst>
                    <a:ext uri="{9D8B030D-6E8A-4147-A177-3AD203B41FA5}">
                      <a16:colId xmlns:a16="http://schemas.microsoft.com/office/drawing/2014/main" val="3959949338"/>
                    </a:ext>
                  </a:extLst>
                </a:gridCol>
                <a:gridCol w="3040109">
                  <a:extLst>
                    <a:ext uri="{9D8B030D-6E8A-4147-A177-3AD203B41FA5}">
                      <a16:colId xmlns:a16="http://schemas.microsoft.com/office/drawing/2014/main" val="2513097102"/>
                    </a:ext>
                  </a:extLst>
                </a:gridCol>
                <a:gridCol w="3040109">
                  <a:extLst>
                    <a:ext uri="{9D8B030D-6E8A-4147-A177-3AD203B41FA5}">
                      <a16:colId xmlns:a16="http://schemas.microsoft.com/office/drawing/2014/main" val="533893824"/>
                    </a:ext>
                  </a:extLst>
                </a:gridCol>
              </a:tblGrid>
              <a:tr h="55706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(~7.7)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(~7.9)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(~7.14)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(~7.16)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66907"/>
                  </a:ext>
                </a:extLst>
              </a:tr>
              <a:tr h="548777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완료못함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레스넷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50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백본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바꿔서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바꾸는 과정도 코드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어디바꿨는지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로스 코드비교해서 설명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스무스하게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로스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주는거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보여줘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스테이지 이론 리뷰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(YOLO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– V(n),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EfficientDet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실습한 결과 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백본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바꿔가면서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결과내기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(backbone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대조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결과비교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Loss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스무스하게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수렴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(step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별로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, (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train,val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따로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22034"/>
                  </a:ext>
                </a:extLst>
              </a:tr>
            </a:tbl>
          </a:graphicData>
        </a:graphic>
      </p:graphicFrame>
      <p:sp>
        <p:nvSpPr>
          <p:cNvPr id="20" name="제목 1">
            <a:extLst>
              <a:ext uri="{FF2B5EF4-FFF2-40B4-BE49-F238E27FC236}">
                <a16:creationId xmlns:a16="http://schemas.microsoft.com/office/drawing/2014/main" id="{F0425CB2-95DE-45D3-A965-13812555EF11}"/>
              </a:ext>
            </a:extLst>
          </p:cNvPr>
          <p:cNvSpPr txBox="1">
            <a:spLocks/>
          </p:cNvSpPr>
          <p:nvPr/>
        </p:nvSpPr>
        <p:spPr>
          <a:xfrm>
            <a:off x="11677411" y="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39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1Stage_Detection : YOLO_V1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FFAD69-2DE3-4CDD-BCED-CC478037F91E}"/>
              </a:ext>
            </a:extLst>
          </p:cNvPr>
          <p:cNvSpPr/>
          <p:nvPr/>
        </p:nvSpPr>
        <p:spPr>
          <a:xfrm>
            <a:off x="5382781" y="-113557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에스파</a:t>
            </a:r>
            <a:endParaRPr lang="ko-KR" altLang="en-US" dirty="0"/>
          </a:p>
        </p:txBody>
      </p:sp>
      <p:pic>
        <p:nvPicPr>
          <p:cNvPr id="1032" name="Picture 8" descr="Conf score of bounding boxes &amp; Class prob of grid cells">
            <a:extLst>
              <a:ext uri="{FF2B5EF4-FFF2-40B4-BE49-F238E27FC236}">
                <a16:creationId xmlns:a16="http://schemas.microsoft.com/office/drawing/2014/main" id="{677553BE-9460-4974-A20C-58C78E289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1" y="995653"/>
            <a:ext cx="6790769" cy="542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49ABA279-F6B6-401E-AF10-BA8F9AB4CA12}"/>
              </a:ext>
            </a:extLst>
          </p:cNvPr>
          <p:cNvSpPr txBox="1">
            <a:spLocks/>
          </p:cNvSpPr>
          <p:nvPr/>
        </p:nvSpPr>
        <p:spPr>
          <a:xfrm>
            <a:off x="7302371" y="2437361"/>
            <a:ext cx="4576432" cy="25672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arenR"/>
            </a:pP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Divide Input image into S * S grid</a:t>
            </a:r>
          </a:p>
          <a:p>
            <a:pPr algn="l"/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2) Each grid cell predicts 2 bounding         boxes, confidence scores </a:t>
            </a:r>
          </a:p>
          <a:p>
            <a:pPr algn="l"/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3) Each BB predicts 5parameters</a:t>
            </a:r>
          </a:p>
          <a:p>
            <a:pPr algn="l"/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4) Each grid cell predicts (</a:t>
            </a:r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Class_Probabilities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per cell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10C38A-52A2-4B96-9EB7-EF9C99017FD3}"/>
              </a:ext>
            </a:extLst>
          </p:cNvPr>
          <p:cNvSpPr/>
          <p:nvPr/>
        </p:nvSpPr>
        <p:spPr>
          <a:xfrm>
            <a:off x="8242300" y="5248121"/>
            <a:ext cx="3009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Pr</a:t>
            </a:r>
            <a:r>
              <a:rPr lang="ko-KR" altLang="en-US" b="1" dirty="0"/>
              <a:t>(</a:t>
            </a:r>
            <a:r>
              <a:rPr lang="ko-KR" altLang="en-US" b="1" dirty="0" err="1"/>
              <a:t>object</a:t>
            </a:r>
            <a:r>
              <a:rPr lang="ko-KR" altLang="en-US" b="1" dirty="0"/>
              <a:t>)∗IOU(</a:t>
            </a:r>
            <a:r>
              <a:rPr lang="ko-KR" altLang="en-US" b="1" dirty="0" err="1"/>
              <a:t>pred,truth</a:t>
            </a:r>
            <a:r>
              <a:rPr lang="ko-KR" altLang="en-US" b="1" dirty="0"/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4C6472-4B67-4839-82BB-1345A93AD2D8}"/>
              </a:ext>
            </a:extLst>
          </p:cNvPr>
          <p:cNvSpPr/>
          <p:nvPr/>
        </p:nvSpPr>
        <p:spPr>
          <a:xfrm>
            <a:off x="8255258" y="5248121"/>
            <a:ext cx="30099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EA7B4EE-9E01-4963-AE89-3F220F1FBBCC}"/>
              </a:ext>
            </a:extLst>
          </p:cNvPr>
          <p:cNvSpPr/>
          <p:nvPr/>
        </p:nvSpPr>
        <p:spPr>
          <a:xfrm>
            <a:off x="8255130" y="3313991"/>
            <a:ext cx="2273300" cy="3048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AAE98F4C-F463-4E8D-A316-6F8504DC8E94}"/>
              </a:ext>
            </a:extLst>
          </p:cNvPr>
          <p:cNvSpPr/>
          <p:nvPr/>
        </p:nvSpPr>
        <p:spPr>
          <a:xfrm>
            <a:off x="10553701" y="3441700"/>
            <a:ext cx="1261028" cy="1955800"/>
          </a:xfrm>
          <a:custGeom>
            <a:avLst/>
            <a:gdLst>
              <a:gd name="connsiteX0" fmla="*/ 0 w 2956343"/>
              <a:gd name="connsiteY0" fmla="*/ 2146300 h 2146300"/>
              <a:gd name="connsiteX1" fmla="*/ 1524000 w 2956343"/>
              <a:gd name="connsiteY1" fmla="*/ 2044700 h 2146300"/>
              <a:gd name="connsiteX2" fmla="*/ 2463800 w 2956343"/>
              <a:gd name="connsiteY2" fmla="*/ 1701800 h 2146300"/>
              <a:gd name="connsiteX3" fmla="*/ 2908300 w 2956343"/>
              <a:gd name="connsiteY3" fmla="*/ 698500 h 2146300"/>
              <a:gd name="connsiteX4" fmla="*/ 2895600 w 2956343"/>
              <a:gd name="connsiteY4" fmla="*/ 228600 h 2146300"/>
              <a:gd name="connsiteX5" fmla="*/ 2476500 w 2956343"/>
              <a:gd name="connsiteY5" fmla="*/ 76200 h 2146300"/>
              <a:gd name="connsiteX6" fmla="*/ 1968500 w 2956343"/>
              <a:gd name="connsiteY6" fmla="*/ 0 h 2146300"/>
              <a:gd name="connsiteX0" fmla="*/ 0 w 2956343"/>
              <a:gd name="connsiteY0" fmla="*/ 2146300 h 2146300"/>
              <a:gd name="connsiteX1" fmla="*/ 1524000 w 2956343"/>
              <a:gd name="connsiteY1" fmla="*/ 2044700 h 2146300"/>
              <a:gd name="connsiteX2" fmla="*/ 2463800 w 2956343"/>
              <a:gd name="connsiteY2" fmla="*/ 1701800 h 2146300"/>
              <a:gd name="connsiteX3" fmla="*/ 2908300 w 2956343"/>
              <a:gd name="connsiteY3" fmla="*/ 698500 h 2146300"/>
              <a:gd name="connsiteX4" fmla="*/ 2895600 w 2956343"/>
              <a:gd name="connsiteY4" fmla="*/ 228600 h 2146300"/>
              <a:gd name="connsiteX5" fmla="*/ 2476500 w 2956343"/>
              <a:gd name="connsiteY5" fmla="*/ 76200 h 2146300"/>
              <a:gd name="connsiteX6" fmla="*/ 1955800 w 2956343"/>
              <a:gd name="connsiteY6" fmla="*/ 0 h 2146300"/>
              <a:gd name="connsiteX0" fmla="*/ 1208387 w 1434230"/>
              <a:gd name="connsiteY0" fmla="*/ 2273300 h 2273300"/>
              <a:gd name="connsiteX1" fmla="*/ 1887 w 1434230"/>
              <a:gd name="connsiteY1" fmla="*/ 2044700 h 2273300"/>
              <a:gd name="connsiteX2" fmla="*/ 941687 w 1434230"/>
              <a:gd name="connsiteY2" fmla="*/ 1701800 h 2273300"/>
              <a:gd name="connsiteX3" fmla="*/ 1386187 w 1434230"/>
              <a:gd name="connsiteY3" fmla="*/ 698500 h 2273300"/>
              <a:gd name="connsiteX4" fmla="*/ 1373487 w 1434230"/>
              <a:gd name="connsiteY4" fmla="*/ 228600 h 2273300"/>
              <a:gd name="connsiteX5" fmla="*/ 954387 w 1434230"/>
              <a:gd name="connsiteY5" fmla="*/ 76200 h 2273300"/>
              <a:gd name="connsiteX6" fmla="*/ 433687 w 1434230"/>
              <a:gd name="connsiteY6" fmla="*/ 0 h 2273300"/>
              <a:gd name="connsiteX0" fmla="*/ 1209194 w 1765583"/>
              <a:gd name="connsiteY0" fmla="*/ 2273300 h 2273300"/>
              <a:gd name="connsiteX1" fmla="*/ 2694 w 1765583"/>
              <a:gd name="connsiteY1" fmla="*/ 2044700 h 2273300"/>
              <a:gd name="connsiteX2" fmla="*/ 1704494 w 1765583"/>
              <a:gd name="connsiteY2" fmla="*/ 1270000 h 2273300"/>
              <a:gd name="connsiteX3" fmla="*/ 1386994 w 1765583"/>
              <a:gd name="connsiteY3" fmla="*/ 698500 h 2273300"/>
              <a:gd name="connsiteX4" fmla="*/ 1374294 w 1765583"/>
              <a:gd name="connsiteY4" fmla="*/ 228600 h 2273300"/>
              <a:gd name="connsiteX5" fmla="*/ 955194 w 1765583"/>
              <a:gd name="connsiteY5" fmla="*/ 76200 h 2273300"/>
              <a:gd name="connsiteX6" fmla="*/ 434494 w 1765583"/>
              <a:gd name="connsiteY6" fmla="*/ 0 h 2273300"/>
              <a:gd name="connsiteX0" fmla="*/ 1209194 w 1810641"/>
              <a:gd name="connsiteY0" fmla="*/ 2273300 h 2273300"/>
              <a:gd name="connsiteX1" fmla="*/ 2694 w 1810641"/>
              <a:gd name="connsiteY1" fmla="*/ 2044700 h 2273300"/>
              <a:gd name="connsiteX2" fmla="*/ 1704494 w 1810641"/>
              <a:gd name="connsiteY2" fmla="*/ 1270000 h 2273300"/>
              <a:gd name="connsiteX3" fmla="*/ 1602894 w 1810641"/>
              <a:gd name="connsiteY3" fmla="*/ 533400 h 2273300"/>
              <a:gd name="connsiteX4" fmla="*/ 1374294 w 1810641"/>
              <a:gd name="connsiteY4" fmla="*/ 228600 h 2273300"/>
              <a:gd name="connsiteX5" fmla="*/ 955194 w 1810641"/>
              <a:gd name="connsiteY5" fmla="*/ 76200 h 2273300"/>
              <a:gd name="connsiteX6" fmla="*/ 434494 w 1810641"/>
              <a:gd name="connsiteY6" fmla="*/ 0 h 2273300"/>
              <a:gd name="connsiteX0" fmla="*/ 774700 w 1272787"/>
              <a:gd name="connsiteY0" fmla="*/ 2273300 h 2273300"/>
              <a:gd name="connsiteX1" fmla="*/ 1066800 w 1272787"/>
              <a:gd name="connsiteY1" fmla="*/ 1955800 h 2273300"/>
              <a:gd name="connsiteX2" fmla="*/ 1270000 w 1272787"/>
              <a:gd name="connsiteY2" fmla="*/ 1270000 h 2273300"/>
              <a:gd name="connsiteX3" fmla="*/ 1168400 w 1272787"/>
              <a:gd name="connsiteY3" fmla="*/ 533400 h 2273300"/>
              <a:gd name="connsiteX4" fmla="*/ 939800 w 1272787"/>
              <a:gd name="connsiteY4" fmla="*/ 228600 h 2273300"/>
              <a:gd name="connsiteX5" fmla="*/ 520700 w 1272787"/>
              <a:gd name="connsiteY5" fmla="*/ 76200 h 2273300"/>
              <a:gd name="connsiteX6" fmla="*/ 0 w 1272787"/>
              <a:gd name="connsiteY6" fmla="*/ 0 h 2273300"/>
              <a:gd name="connsiteX0" fmla="*/ 749300 w 1272787"/>
              <a:gd name="connsiteY0" fmla="*/ 2209800 h 2209800"/>
              <a:gd name="connsiteX1" fmla="*/ 1066800 w 1272787"/>
              <a:gd name="connsiteY1" fmla="*/ 1955800 h 2209800"/>
              <a:gd name="connsiteX2" fmla="*/ 1270000 w 1272787"/>
              <a:gd name="connsiteY2" fmla="*/ 1270000 h 2209800"/>
              <a:gd name="connsiteX3" fmla="*/ 1168400 w 1272787"/>
              <a:gd name="connsiteY3" fmla="*/ 533400 h 2209800"/>
              <a:gd name="connsiteX4" fmla="*/ 939800 w 1272787"/>
              <a:gd name="connsiteY4" fmla="*/ 228600 h 2209800"/>
              <a:gd name="connsiteX5" fmla="*/ 520700 w 1272787"/>
              <a:gd name="connsiteY5" fmla="*/ 76200 h 2209800"/>
              <a:gd name="connsiteX6" fmla="*/ 0 w 1272787"/>
              <a:gd name="connsiteY6" fmla="*/ 0 h 2209800"/>
              <a:gd name="connsiteX0" fmla="*/ 749300 w 1291692"/>
              <a:gd name="connsiteY0" fmla="*/ 2209800 h 2209800"/>
              <a:gd name="connsiteX1" fmla="*/ 1270000 w 1291692"/>
              <a:gd name="connsiteY1" fmla="*/ 1270000 h 2209800"/>
              <a:gd name="connsiteX2" fmla="*/ 1168400 w 1291692"/>
              <a:gd name="connsiteY2" fmla="*/ 533400 h 2209800"/>
              <a:gd name="connsiteX3" fmla="*/ 939800 w 1291692"/>
              <a:gd name="connsiteY3" fmla="*/ 228600 h 2209800"/>
              <a:gd name="connsiteX4" fmla="*/ 520700 w 1291692"/>
              <a:gd name="connsiteY4" fmla="*/ 76200 h 2209800"/>
              <a:gd name="connsiteX5" fmla="*/ 0 w 1291692"/>
              <a:gd name="connsiteY5" fmla="*/ 0 h 2209800"/>
              <a:gd name="connsiteX0" fmla="*/ 698500 w 1240892"/>
              <a:gd name="connsiteY0" fmla="*/ 2136065 h 2136065"/>
              <a:gd name="connsiteX1" fmla="*/ 1219200 w 1240892"/>
              <a:gd name="connsiteY1" fmla="*/ 1196265 h 2136065"/>
              <a:gd name="connsiteX2" fmla="*/ 1117600 w 1240892"/>
              <a:gd name="connsiteY2" fmla="*/ 459665 h 2136065"/>
              <a:gd name="connsiteX3" fmla="*/ 889000 w 1240892"/>
              <a:gd name="connsiteY3" fmla="*/ 154865 h 2136065"/>
              <a:gd name="connsiteX4" fmla="*/ 469900 w 1240892"/>
              <a:gd name="connsiteY4" fmla="*/ 2465 h 2136065"/>
              <a:gd name="connsiteX5" fmla="*/ 0 w 1240892"/>
              <a:gd name="connsiteY5" fmla="*/ 269165 h 2136065"/>
              <a:gd name="connsiteX0" fmla="*/ 723900 w 1266292"/>
              <a:gd name="connsiteY0" fmla="*/ 2133761 h 2133761"/>
              <a:gd name="connsiteX1" fmla="*/ 1244600 w 1266292"/>
              <a:gd name="connsiteY1" fmla="*/ 1193961 h 2133761"/>
              <a:gd name="connsiteX2" fmla="*/ 1143000 w 1266292"/>
              <a:gd name="connsiteY2" fmla="*/ 457361 h 2133761"/>
              <a:gd name="connsiteX3" fmla="*/ 914400 w 1266292"/>
              <a:gd name="connsiteY3" fmla="*/ 152561 h 2133761"/>
              <a:gd name="connsiteX4" fmla="*/ 495300 w 1266292"/>
              <a:gd name="connsiteY4" fmla="*/ 161 h 2133761"/>
              <a:gd name="connsiteX5" fmla="*/ 0 w 1266292"/>
              <a:gd name="connsiteY5" fmla="*/ 177961 h 2133761"/>
              <a:gd name="connsiteX0" fmla="*/ 723900 w 1169395"/>
              <a:gd name="connsiteY0" fmla="*/ 2133761 h 2133761"/>
              <a:gd name="connsiteX1" fmla="*/ 1117600 w 1169395"/>
              <a:gd name="connsiteY1" fmla="*/ 1613061 h 2133761"/>
              <a:gd name="connsiteX2" fmla="*/ 1143000 w 1169395"/>
              <a:gd name="connsiteY2" fmla="*/ 457361 h 2133761"/>
              <a:gd name="connsiteX3" fmla="*/ 914400 w 1169395"/>
              <a:gd name="connsiteY3" fmla="*/ 152561 h 2133761"/>
              <a:gd name="connsiteX4" fmla="*/ 495300 w 1169395"/>
              <a:gd name="connsiteY4" fmla="*/ 161 h 2133761"/>
              <a:gd name="connsiteX5" fmla="*/ 0 w 1169395"/>
              <a:gd name="connsiteY5" fmla="*/ 177961 h 2133761"/>
              <a:gd name="connsiteX0" fmla="*/ 723900 w 1264930"/>
              <a:gd name="connsiteY0" fmla="*/ 2134086 h 2134086"/>
              <a:gd name="connsiteX1" fmla="*/ 1117600 w 1264930"/>
              <a:gd name="connsiteY1" fmla="*/ 1613386 h 2134086"/>
              <a:gd name="connsiteX2" fmla="*/ 1257300 w 1264930"/>
              <a:gd name="connsiteY2" fmla="*/ 813286 h 2134086"/>
              <a:gd name="connsiteX3" fmla="*/ 914400 w 1264930"/>
              <a:gd name="connsiteY3" fmla="*/ 152886 h 2134086"/>
              <a:gd name="connsiteX4" fmla="*/ 495300 w 1264930"/>
              <a:gd name="connsiteY4" fmla="*/ 486 h 2134086"/>
              <a:gd name="connsiteX5" fmla="*/ 0 w 1264930"/>
              <a:gd name="connsiteY5" fmla="*/ 178286 h 2134086"/>
              <a:gd name="connsiteX0" fmla="*/ 723900 w 1261028"/>
              <a:gd name="connsiteY0" fmla="*/ 2137000 h 2137000"/>
              <a:gd name="connsiteX1" fmla="*/ 1117600 w 1261028"/>
              <a:gd name="connsiteY1" fmla="*/ 1616300 h 2137000"/>
              <a:gd name="connsiteX2" fmla="*/ 1257300 w 1261028"/>
              <a:gd name="connsiteY2" fmla="*/ 816200 h 2137000"/>
              <a:gd name="connsiteX3" fmla="*/ 990600 w 1261028"/>
              <a:gd name="connsiteY3" fmla="*/ 384400 h 2137000"/>
              <a:gd name="connsiteX4" fmla="*/ 495300 w 1261028"/>
              <a:gd name="connsiteY4" fmla="*/ 3400 h 2137000"/>
              <a:gd name="connsiteX5" fmla="*/ 0 w 1261028"/>
              <a:gd name="connsiteY5" fmla="*/ 181200 h 2137000"/>
              <a:gd name="connsiteX0" fmla="*/ 723900 w 1261028"/>
              <a:gd name="connsiteY0" fmla="*/ 1955800 h 1955800"/>
              <a:gd name="connsiteX1" fmla="*/ 1117600 w 1261028"/>
              <a:gd name="connsiteY1" fmla="*/ 1435100 h 1955800"/>
              <a:gd name="connsiteX2" fmla="*/ 1257300 w 1261028"/>
              <a:gd name="connsiteY2" fmla="*/ 635000 h 1955800"/>
              <a:gd name="connsiteX3" fmla="*/ 990600 w 1261028"/>
              <a:gd name="connsiteY3" fmla="*/ 203200 h 1955800"/>
              <a:gd name="connsiteX4" fmla="*/ 508000 w 1261028"/>
              <a:gd name="connsiteY4" fmla="*/ 76200 h 1955800"/>
              <a:gd name="connsiteX5" fmla="*/ 0 w 1261028"/>
              <a:gd name="connsiteY5" fmla="*/ 0 h 195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1028" h="1955800">
                <a:moveTo>
                  <a:pt x="723900" y="1955800"/>
                </a:moveTo>
                <a:cubicBezTo>
                  <a:pt x="832379" y="1760008"/>
                  <a:pt x="1028700" y="1655233"/>
                  <a:pt x="1117600" y="1435100"/>
                </a:cubicBezTo>
                <a:cubicBezTo>
                  <a:pt x="1206500" y="1214967"/>
                  <a:pt x="1278467" y="840317"/>
                  <a:pt x="1257300" y="635000"/>
                </a:cubicBezTo>
                <a:cubicBezTo>
                  <a:pt x="1236133" y="429683"/>
                  <a:pt x="1115483" y="296333"/>
                  <a:pt x="990600" y="203200"/>
                </a:cubicBezTo>
                <a:cubicBezTo>
                  <a:pt x="865717" y="110067"/>
                  <a:pt x="673100" y="110067"/>
                  <a:pt x="508000" y="76200"/>
                </a:cubicBezTo>
                <a:cubicBezTo>
                  <a:pt x="342900" y="42333"/>
                  <a:pt x="176741" y="1905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FD9EF9-6874-45E1-97C3-2E89F21821EB}"/>
              </a:ext>
            </a:extLst>
          </p:cNvPr>
          <p:cNvSpPr/>
          <p:nvPr/>
        </p:nvSpPr>
        <p:spPr>
          <a:xfrm>
            <a:off x="6372225" y="5848228"/>
            <a:ext cx="2822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/>
              <a:t>Pr</a:t>
            </a:r>
            <a:r>
              <a:rPr lang="en-US" altLang="ko-KR" b="1" dirty="0"/>
              <a:t>(class)∗</a:t>
            </a:r>
            <a:r>
              <a:rPr lang="en-US" altLang="ko-KR" b="1" dirty="0" err="1"/>
              <a:t>IoU</a:t>
            </a:r>
            <a:r>
              <a:rPr lang="en-US" altLang="ko-KR" b="1" dirty="0"/>
              <a:t>(</a:t>
            </a:r>
            <a:r>
              <a:rPr lang="en-US" altLang="ko-KR" b="1" dirty="0" err="1"/>
              <a:t>pred,truth</a:t>
            </a:r>
            <a:r>
              <a:rPr lang="en-US" altLang="ko-KR" b="1" dirty="0"/>
              <a:t>) </a:t>
            </a:r>
            <a:endParaRPr lang="ko-KR" altLang="en-US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E6C3AB-132C-4285-964E-99247984B1BC}"/>
              </a:ext>
            </a:extLst>
          </p:cNvPr>
          <p:cNvSpPr/>
          <p:nvPr/>
        </p:nvSpPr>
        <p:spPr>
          <a:xfrm>
            <a:off x="6372225" y="5873628"/>
            <a:ext cx="282257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F218F64-19F9-4CE7-8C6B-1C8C44866B49}"/>
              </a:ext>
            </a:extLst>
          </p:cNvPr>
          <p:cNvSpPr/>
          <p:nvPr/>
        </p:nvSpPr>
        <p:spPr>
          <a:xfrm>
            <a:off x="7315071" y="4686300"/>
            <a:ext cx="2489329" cy="304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525535C0-0E4A-4DFA-80B5-3782E442DE28}"/>
              </a:ext>
            </a:extLst>
          </p:cNvPr>
          <p:cNvSpPr/>
          <p:nvPr/>
        </p:nvSpPr>
        <p:spPr>
          <a:xfrm>
            <a:off x="6959600" y="4991100"/>
            <a:ext cx="952500" cy="863600"/>
          </a:xfrm>
          <a:custGeom>
            <a:avLst/>
            <a:gdLst>
              <a:gd name="connsiteX0" fmla="*/ 0 w 952500"/>
              <a:gd name="connsiteY0" fmla="*/ 863600 h 863600"/>
              <a:gd name="connsiteX1" fmla="*/ 533400 w 952500"/>
              <a:gd name="connsiteY1" fmla="*/ 241300 h 863600"/>
              <a:gd name="connsiteX2" fmla="*/ 952500 w 952500"/>
              <a:gd name="connsiteY2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0" h="863600">
                <a:moveTo>
                  <a:pt x="0" y="863600"/>
                </a:moveTo>
                <a:cubicBezTo>
                  <a:pt x="187325" y="624416"/>
                  <a:pt x="374650" y="385233"/>
                  <a:pt x="533400" y="241300"/>
                </a:cubicBezTo>
                <a:cubicBezTo>
                  <a:pt x="692150" y="97367"/>
                  <a:pt x="822325" y="48683"/>
                  <a:pt x="95250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F4DBD6B-C03B-4791-9B03-E8618F028834}"/>
              </a:ext>
            </a:extLst>
          </p:cNvPr>
          <p:cNvSpPr/>
          <p:nvPr/>
        </p:nvSpPr>
        <p:spPr>
          <a:xfrm>
            <a:off x="5157209" y="1334919"/>
            <a:ext cx="6635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Final Tensor = S(W)*S(H)*C(2(BB</a:t>
            </a:r>
            <a:r>
              <a:rPr lang="ko-KR" altLang="en-US" b="1" dirty="0"/>
              <a:t>)</a:t>
            </a:r>
            <a:r>
              <a:rPr lang="en-US" altLang="ko-KR" b="1" dirty="0"/>
              <a:t>*5(params)+C(</a:t>
            </a:r>
            <a:r>
              <a:rPr lang="en-US" altLang="ko-KR" b="1" dirty="0" err="1"/>
              <a:t>cls_prob</a:t>
            </a:r>
            <a:r>
              <a:rPr lang="en-US" altLang="ko-KR" b="1" dirty="0"/>
              <a:t>))</a:t>
            </a:r>
            <a:endParaRPr lang="ko-KR" altLang="en-US" b="1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F3C6527-0CBD-429C-90F2-B583092263EA}"/>
              </a:ext>
            </a:extLst>
          </p:cNvPr>
          <p:cNvSpPr/>
          <p:nvPr/>
        </p:nvSpPr>
        <p:spPr>
          <a:xfrm>
            <a:off x="5157210" y="1334919"/>
            <a:ext cx="6635988" cy="369332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13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ages.velog.io/images/skhim520/post/68975b45-6bfe-4b01-a53a-05cc11b65c43/image.png">
            <a:extLst>
              <a:ext uri="{FF2B5EF4-FFF2-40B4-BE49-F238E27FC236}">
                <a16:creationId xmlns:a16="http://schemas.microsoft.com/office/drawing/2014/main" id="{4023F3F4-4405-4664-B966-0B834F66B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9257"/>
            <a:ext cx="12192000" cy="56308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YOLO_V1 : Network Structure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0046A9BF-71C1-497D-B293-D493110A9230}"/>
              </a:ext>
            </a:extLst>
          </p:cNvPr>
          <p:cNvSpPr/>
          <p:nvPr/>
        </p:nvSpPr>
        <p:spPr>
          <a:xfrm rot="5400000">
            <a:off x="452436" y="1042458"/>
            <a:ext cx="133350" cy="8572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D8C6EB83-131C-42F9-B976-8D72A4DBA85B}"/>
              </a:ext>
            </a:extLst>
          </p:cNvPr>
          <p:cNvSpPr/>
          <p:nvPr/>
        </p:nvSpPr>
        <p:spPr>
          <a:xfrm rot="5400000">
            <a:off x="452436" y="1586721"/>
            <a:ext cx="133350" cy="85725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2EDF9F-B1CD-4DDB-90AC-3BF89AD7611B}"/>
              </a:ext>
            </a:extLst>
          </p:cNvPr>
          <p:cNvSpPr/>
          <p:nvPr/>
        </p:nvSpPr>
        <p:spPr>
          <a:xfrm>
            <a:off x="638175" y="900654"/>
            <a:ext cx="10292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First 20 </a:t>
            </a:r>
            <a:r>
              <a:rPr lang="en-US" altLang="ko-KR" b="1" dirty="0" err="1"/>
              <a:t>Convolution_Layer</a:t>
            </a:r>
            <a:r>
              <a:rPr lang="en-US" altLang="ko-KR" b="1" dirty="0"/>
              <a:t> : Pretrained with using of ImageNet Data 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9309F2-8120-43C9-B9F7-46C249AA1446}"/>
              </a:ext>
            </a:extLst>
          </p:cNvPr>
          <p:cNvSpPr/>
          <p:nvPr/>
        </p:nvSpPr>
        <p:spPr>
          <a:xfrm>
            <a:off x="638175" y="1464601"/>
            <a:ext cx="10292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Add 4 Convolution Layer after the Pretrained Layer</a:t>
            </a:r>
            <a:endParaRPr lang="ko-KR" altLang="en-US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22380EE-5538-4C1C-A39F-E36DCD40B9A5}"/>
              </a:ext>
            </a:extLst>
          </p:cNvPr>
          <p:cNvGrpSpPr/>
          <p:nvPr/>
        </p:nvGrpSpPr>
        <p:grpSpPr>
          <a:xfrm>
            <a:off x="2136710" y="5561046"/>
            <a:ext cx="5999584" cy="709126"/>
            <a:chOff x="2136710" y="5561046"/>
            <a:chExt cx="5999584" cy="709126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AC04245F-C530-4914-9E01-0E7E6B60826F}"/>
                </a:ext>
              </a:extLst>
            </p:cNvPr>
            <p:cNvSpPr/>
            <p:nvPr/>
          </p:nvSpPr>
          <p:spPr>
            <a:xfrm>
              <a:off x="4581328" y="5561046"/>
              <a:ext cx="2295331" cy="709126"/>
            </a:xfrm>
            <a:prstGeom prst="round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B0EEF532-7AE3-479A-8BC9-63784C8D159F}"/>
                </a:ext>
              </a:extLst>
            </p:cNvPr>
            <p:cNvSpPr/>
            <p:nvPr/>
          </p:nvSpPr>
          <p:spPr>
            <a:xfrm>
              <a:off x="7025946" y="5561046"/>
              <a:ext cx="1110348" cy="369332"/>
            </a:xfrm>
            <a:prstGeom prst="round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B3D757A-C799-4A32-91E8-46998D5FDA3D}"/>
                </a:ext>
              </a:extLst>
            </p:cNvPr>
            <p:cNvSpPr/>
            <p:nvPr/>
          </p:nvSpPr>
          <p:spPr>
            <a:xfrm>
              <a:off x="2136710" y="5561046"/>
              <a:ext cx="2032618" cy="185413"/>
            </a:xfrm>
            <a:prstGeom prst="round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D72C655-5210-45DA-BAAC-FD57C1388F3C}"/>
              </a:ext>
            </a:extLst>
          </p:cNvPr>
          <p:cNvSpPr/>
          <p:nvPr/>
        </p:nvSpPr>
        <p:spPr>
          <a:xfrm>
            <a:off x="8210939" y="5561046"/>
            <a:ext cx="783771" cy="369332"/>
          </a:xfrm>
          <a:prstGeom prst="round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A17330E-2283-4A2E-A76B-359918034540}"/>
              </a:ext>
            </a:extLst>
          </p:cNvPr>
          <p:cNvSpPr/>
          <p:nvPr/>
        </p:nvSpPr>
        <p:spPr>
          <a:xfrm>
            <a:off x="6945086" y="5925462"/>
            <a:ext cx="976604" cy="369332"/>
          </a:xfrm>
          <a:prstGeom prst="round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E6F1C8C4-90D8-4CD8-94D7-EB26C7E3D8F0}"/>
              </a:ext>
            </a:extLst>
          </p:cNvPr>
          <p:cNvSpPr/>
          <p:nvPr/>
        </p:nvSpPr>
        <p:spPr>
          <a:xfrm rot="5400000">
            <a:off x="452435" y="2137613"/>
            <a:ext cx="133350" cy="85725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B345734-C261-44AB-A9EF-5D47C62C2793}"/>
              </a:ext>
            </a:extLst>
          </p:cNvPr>
          <p:cNvSpPr/>
          <p:nvPr/>
        </p:nvSpPr>
        <p:spPr>
          <a:xfrm>
            <a:off x="638175" y="1986189"/>
            <a:ext cx="4977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Add 2 Fully-Connected Layer after the 4 CL</a:t>
            </a:r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AD950EC-1C3B-495A-A254-98261D7D9605}"/>
              </a:ext>
            </a:extLst>
          </p:cNvPr>
          <p:cNvSpPr/>
          <p:nvPr/>
        </p:nvSpPr>
        <p:spPr>
          <a:xfrm>
            <a:off x="9697673" y="4219662"/>
            <a:ext cx="1702966" cy="105701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D677F48-1CD9-463D-880D-84DDA234C2B3}"/>
              </a:ext>
            </a:extLst>
          </p:cNvPr>
          <p:cNvSpPr/>
          <p:nvPr/>
        </p:nvSpPr>
        <p:spPr>
          <a:xfrm>
            <a:off x="5215932" y="2800944"/>
            <a:ext cx="6635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Final Tensor = S(W)*S(H)*C(2(BB</a:t>
            </a:r>
            <a:r>
              <a:rPr lang="ko-KR" altLang="en-US" b="1" dirty="0"/>
              <a:t>)</a:t>
            </a:r>
            <a:r>
              <a:rPr lang="en-US" altLang="ko-KR" b="1" dirty="0"/>
              <a:t>*5(params)+C(</a:t>
            </a:r>
            <a:r>
              <a:rPr lang="en-US" altLang="ko-KR" b="1" dirty="0" err="1"/>
              <a:t>cls_prob</a:t>
            </a:r>
            <a:r>
              <a:rPr lang="en-US" altLang="ko-KR" b="1" dirty="0"/>
              <a:t>))</a:t>
            </a:r>
            <a:endParaRPr lang="ko-KR" altLang="en-US" b="1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4418BE2-5B4C-48AF-99B1-CC7A1483EDFC}"/>
              </a:ext>
            </a:extLst>
          </p:cNvPr>
          <p:cNvSpPr/>
          <p:nvPr/>
        </p:nvSpPr>
        <p:spPr>
          <a:xfrm>
            <a:off x="5215933" y="2800944"/>
            <a:ext cx="6635988" cy="3693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3AE6FD5-7A88-4638-A6B9-E2DDE69F1926}"/>
              </a:ext>
            </a:extLst>
          </p:cNvPr>
          <p:cNvSpPr/>
          <p:nvPr/>
        </p:nvSpPr>
        <p:spPr>
          <a:xfrm>
            <a:off x="10661271" y="4050551"/>
            <a:ext cx="796955" cy="135962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4ED6F45-0CB6-4F4C-85AF-60FACADAA7F4}"/>
              </a:ext>
            </a:extLst>
          </p:cNvPr>
          <p:cNvCxnSpPr>
            <a:stCxn id="36" idx="0"/>
          </p:cNvCxnSpPr>
          <p:nvPr/>
        </p:nvCxnSpPr>
        <p:spPr>
          <a:xfrm flipV="1">
            <a:off x="11059749" y="3170276"/>
            <a:ext cx="4194" cy="880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9D3B1AC-3883-4EE8-A910-2D391E82443A}"/>
              </a:ext>
            </a:extLst>
          </p:cNvPr>
          <p:cNvSpPr/>
          <p:nvPr/>
        </p:nvSpPr>
        <p:spPr>
          <a:xfrm>
            <a:off x="304801" y="-1404450"/>
            <a:ext cx="118871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개의 </a:t>
            </a:r>
            <a:r>
              <a:rPr lang="en-US" altLang="ko-KR" dirty="0"/>
              <a:t>conv (pretrained)</a:t>
            </a:r>
            <a:r>
              <a:rPr lang="ko-KR" altLang="en-US" dirty="0"/>
              <a:t>를 쓰고</a:t>
            </a:r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conv</a:t>
            </a:r>
            <a:r>
              <a:rPr lang="ko-KR" altLang="en-US" dirty="0"/>
              <a:t>는 마치 </a:t>
            </a:r>
            <a:r>
              <a:rPr lang="en-US" altLang="ko-KR" dirty="0"/>
              <a:t>Inception </a:t>
            </a:r>
            <a:r>
              <a:rPr lang="en-US" altLang="ko-KR" dirty="0" err="1"/>
              <a:t>modul</a:t>
            </a:r>
            <a:r>
              <a:rPr lang="ko-KR" altLang="en-US" dirty="0"/>
              <a:t>을 </a:t>
            </a:r>
            <a:r>
              <a:rPr lang="en-US" altLang="ko-KR" dirty="0" err="1"/>
              <a:t>concat</a:t>
            </a:r>
            <a:r>
              <a:rPr lang="ko-KR" altLang="en-US" dirty="0"/>
              <a:t>하지않고 </a:t>
            </a:r>
            <a:r>
              <a:rPr lang="ko-KR" altLang="en-US" dirty="0" err="1"/>
              <a:t>이어붙인</a:t>
            </a:r>
            <a:r>
              <a:rPr lang="ko-KR" altLang="en-US" dirty="0"/>
              <a:t> 구조이다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1x1</a:t>
            </a:r>
            <a:r>
              <a:rPr lang="ko-KR" altLang="en-US" dirty="0"/>
              <a:t>을 </a:t>
            </a:r>
            <a:r>
              <a:rPr lang="ko-KR" altLang="en-US" dirty="0" err="1"/>
              <a:t>쓰는이유는</a:t>
            </a:r>
            <a:r>
              <a:rPr lang="ko-KR" altLang="en-US" dirty="0"/>
              <a:t> 채널변경도 있지만 </a:t>
            </a:r>
            <a:r>
              <a:rPr lang="en-US" altLang="ko-KR" dirty="0"/>
              <a:t>1x1</a:t>
            </a:r>
            <a:r>
              <a:rPr lang="ko-KR" altLang="en-US" dirty="0"/>
              <a:t>을 거치면서 </a:t>
            </a:r>
            <a:r>
              <a:rPr lang="en-US" altLang="ko-KR" dirty="0"/>
              <a:t>parameter</a:t>
            </a:r>
            <a:r>
              <a:rPr lang="ko-KR" altLang="en-US" dirty="0"/>
              <a:t>수를 줄여 </a:t>
            </a:r>
            <a:r>
              <a:rPr lang="ko-KR" altLang="en-US" dirty="0" err="1"/>
              <a:t>연산량을</a:t>
            </a:r>
            <a:r>
              <a:rPr lang="ko-KR" altLang="en-US" dirty="0"/>
              <a:t> </a:t>
            </a:r>
            <a:r>
              <a:rPr lang="ko-KR" altLang="en-US" dirty="0" err="1"/>
              <a:t>낮추기위함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69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YOLO_V1 : Training(Losses)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076" name="Picture 4" descr="https://images.velog.io/images/skhim520/post/24ba6909-769a-42a7-9cf8-f72d5f3ca4f4/image.png">
            <a:extLst>
              <a:ext uri="{FF2B5EF4-FFF2-40B4-BE49-F238E27FC236}">
                <a16:creationId xmlns:a16="http://schemas.microsoft.com/office/drawing/2014/main" id="{7E33F4A2-7567-4598-9850-410297AE9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" y="1013132"/>
            <a:ext cx="10004425" cy="536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FC1F75B-6EF9-4012-A6D4-5E700AB6A344}"/>
              </a:ext>
            </a:extLst>
          </p:cNvPr>
          <p:cNvSpPr/>
          <p:nvPr/>
        </p:nvSpPr>
        <p:spPr>
          <a:xfrm>
            <a:off x="2527300" y="1574800"/>
            <a:ext cx="596900" cy="482600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2BDA47F-123F-44CA-BCFB-218218CF77F9}"/>
              </a:ext>
            </a:extLst>
          </p:cNvPr>
          <p:cNvSpPr/>
          <p:nvPr/>
        </p:nvSpPr>
        <p:spPr>
          <a:xfrm>
            <a:off x="3130550" y="1574800"/>
            <a:ext cx="3879852" cy="482600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187A4A9-F040-423B-8B90-6163A22883DF}"/>
              </a:ext>
            </a:extLst>
          </p:cNvPr>
          <p:cNvSpPr/>
          <p:nvPr/>
        </p:nvSpPr>
        <p:spPr>
          <a:xfrm>
            <a:off x="3975100" y="2455630"/>
            <a:ext cx="5753100" cy="681269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5AA0EDC-301A-4289-9E2B-B3560221CD89}"/>
              </a:ext>
            </a:extLst>
          </p:cNvPr>
          <p:cNvSpPr/>
          <p:nvPr/>
        </p:nvSpPr>
        <p:spPr>
          <a:xfrm>
            <a:off x="5524500" y="3439350"/>
            <a:ext cx="1841500" cy="681269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4BAD30F-7BDE-42F6-99D7-3FACAB75EFF7}"/>
              </a:ext>
            </a:extLst>
          </p:cNvPr>
          <p:cNvSpPr/>
          <p:nvPr/>
        </p:nvSpPr>
        <p:spPr>
          <a:xfrm>
            <a:off x="5213350" y="4470400"/>
            <a:ext cx="781050" cy="571499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C344BD8-7C77-4304-A7C6-17CF62514421}"/>
              </a:ext>
            </a:extLst>
          </p:cNvPr>
          <p:cNvSpPr/>
          <p:nvPr/>
        </p:nvSpPr>
        <p:spPr>
          <a:xfrm>
            <a:off x="5994400" y="4470399"/>
            <a:ext cx="1930400" cy="571499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8A2D0E6-C0D9-4B7C-ADD6-F8514D9C4BBB}"/>
              </a:ext>
            </a:extLst>
          </p:cNvPr>
          <p:cNvSpPr/>
          <p:nvPr/>
        </p:nvSpPr>
        <p:spPr>
          <a:xfrm>
            <a:off x="6337300" y="5418650"/>
            <a:ext cx="3505200" cy="778950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61468C-6618-4EFF-90DD-D68666B6D44D}"/>
              </a:ext>
            </a:extLst>
          </p:cNvPr>
          <p:cNvSpPr/>
          <p:nvPr/>
        </p:nvSpPr>
        <p:spPr>
          <a:xfrm>
            <a:off x="4489450" y="814117"/>
            <a:ext cx="5619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 when there is object, 0 when there is no object</a:t>
            </a:r>
            <a:endParaRPr lang="ko-KR" altLang="en-US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72F307-D030-4287-8354-E259D90BB621}"/>
              </a:ext>
            </a:extLst>
          </p:cNvPr>
          <p:cNvSpPr/>
          <p:nvPr/>
        </p:nvSpPr>
        <p:spPr>
          <a:xfrm>
            <a:off x="7419702" y="1632479"/>
            <a:ext cx="4417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BB Location(</a:t>
            </a:r>
            <a:r>
              <a:rPr lang="en-US" altLang="ko-KR" b="1" dirty="0" err="1"/>
              <a:t>w,y</a:t>
            </a:r>
            <a:r>
              <a:rPr lang="en-US" altLang="ko-KR" b="1" dirty="0"/>
              <a:t>) when there is object</a:t>
            </a:r>
            <a:endParaRPr lang="ko-KR" altLang="en-US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7AF57A-7382-4826-9A80-E91DFF99583F}"/>
              </a:ext>
            </a:extLst>
          </p:cNvPr>
          <p:cNvSpPr/>
          <p:nvPr/>
        </p:nvSpPr>
        <p:spPr>
          <a:xfrm>
            <a:off x="10193944" y="2334599"/>
            <a:ext cx="1716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BB size(</a:t>
            </a:r>
            <a:r>
              <a:rPr lang="en-US" altLang="ko-KR" b="1" dirty="0" err="1"/>
              <a:t>w,h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When there is object</a:t>
            </a:r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14A5F4-F8CF-4FE5-B5FA-74F22F02247D}"/>
              </a:ext>
            </a:extLst>
          </p:cNvPr>
          <p:cNvSpPr/>
          <p:nvPr/>
        </p:nvSpPr>
        <p:spPr>
          <a:xfrm>
            <a:off x="7549522" y="3488791"/>
            <a:ext cx="4158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Confidence when there is object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FF9EF7-B691-4ED8-B38E-425F390EF9D5}"/>
              </a:ext>
            </a:extLst>
          </p:cNvPr>
          <p:cNvSpPr/>
          <p:nvPr/>
        </p:nvSpPr>
        <p:spPr>
          <a:xfrm>
            <a:off x="5892800" y="4097358"/>
            <a:ext cx="5619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0 when there is object, 1 when there is no object</a:t>
            </a:r>
            <a:endParaRPr lang="ko-KR" altLang="en-US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2EA02-E7AA-4EFC-8466-A69930FD953E}"/>
              </a:ext>
            </a:extLst>
          </p:cNvPr>
          <p:cNvSpPr/>
          <p:nvPr/>
        </p:nvSpPr>
        <p:spPr>
          <a:xfrm>
            <a:off x="8089900" y="4559045"/>
            <a:ext cx="4158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Confidence when there isn’t object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9C144B6-67CA-4C8C-83BF-2512F509C60A}"/>
              </a:ext>
            </a:extLst>
          </p:cNvPr>
          <p:cNvSpPr/>
          <p:nvPr/>
        </p:nvSpPr>
        <p:spPr>
          <a:xfrm>
            <a:off x="7424398" y="6341632"/>
            <a:ext cx="4711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Class </a:t>
            </a:r>
            <a:r>
              <a:rPr lang="en-US" altLang="ko-KR" b="1" dirty="0" err="1"/>
              <a:t>probabilitiese</a:t>
            </a:r>
            <a:r>
              <a:rPr lang="en-US" altLang="ko-KR" b="1" dirty="0"/>
              <a:t> when there is object</a:t>
            </a:r>
            <a:endParaRPr lang="ko-KR" altLang="en-US" b="1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092B812-C61B-4049-BB8C-17F3A323BC0E}"/>
              </a:ext>
            </a:extLst>
          </p:cNvPr>
          <p:cNvCxnSpPr>
            <a:cxnSpLocks/>
            <a:stCxn id="5" idx="0"/>
            <a:endCxn id="18" idx="1"/>
          </p:cNvCxnSpPr>
          <p:nvPr/>
        </p:nvCxnSpPr>
        <p:spPr>
          <a:xfrm rot="5400000" flipH="1" flipV="1">
            <a:off x="3369592" y="454942"/>
            <a:ext cx="576017" cy="166370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DEADAD3-EA8D-4C0E-B5BA-318A3EAE1874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>
            <a:off x="7010402" y="1816100"/>
            <a:ext cx="409300" cy="10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BBF7919-3FCD-480C-B163-E98660E27DF3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9728200" y="2796264"/>
            <a:ext cx="46574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8EED444-057D-4E4D-B328-91FC7B9D83BE}"/>
              </a:ext>
            </a:extLst>
          </p:cNvPr>
          <p:cNvCxnSpPr>
            <a:cxnSpLocks/>
          </p:cNvCxnSpPr>
          <p:nvPr/>
        </p:nvCxnSpPr>
        <p:spPr>
          <a:xfrm flipV="1">
            <a:off x="7366000" y="3673458"/>
            <a:ext cx="183522" cy="74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127E1679-56D7-4A2F-A58E-7E1575AF9632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5688349" y="4197550"/>
            <a:ext cx="188376" cy="35732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DF03CA0-443C-4C3D-8195-FE3C1C091020}"/>
              </a:ext>
            </a:extLst>
          </p:cNvPr>
          <p:cNvCxnSpPr>
            <a:cxnSpLocks/>
          </p:cNvCxnSpPr>
          <p:nvPr/>
        </p:nvCxnSpPr>
        <p:spPr>
          <a:xfrm flipV="1">
            <a:off x="7921978" y="4762582"/>
            <a:ext cx="19904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72238E73-5FF3-4461-9F3C-D7C21D6AB4D7}"/>
              </a:ext>
            </a:extLst>
          </p:cNvPr>
          <p:cNvCxnSpPr>
            <a:cxnSpLocks/>
          </p:cNvCxnSpPr>
          <p:nvPr/>
        </p:nvCxnSpPr>
        <p:spPr>
          <a:xfrm>
            <a:off x="9842500" y="5752825"/>
            <a:ext cx="1033240" cy="476668"/>
          </a:xfrm>
          <a:prstGeom prst="bentConnector3">
            <a:avLst>
              <a:gd name="adj1" fmla="val 10039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9294B19-C909-4194-BF26-717D49224F88}"/>
              </a:ext>
            </a:extLst>
          </p:cNvPr>
          <p:cNvSpPr/>
          <p:nvPr/>
        </p:nvSpPr>
        <p:spPr>
          <a:xfrm>
            <a:off x="248899" y="-5425080"/>
            <a:ext cx="1188719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1st </a:t>
            </a:r>
            <a:r>
              <a:rPr lang="ko-KR" altLang="en-US" dirty="0" err="1"/>
              <a:t>term</a:t>
            </a:r>
            <a:r>
              <a:rPr lang="ko-KR" altLang="en-US" dirty="0"/>
              <a:t> (</a:t>
            </a:r>
            <a:r>
              <a:rPr lang="ko-KR" altLang="en-US" dirty="0" err="1"/>
              <a:t>x</a:t>
            </a:r>
            <a:r>
              <a:rPr lang="ko-KR" altLang="en-US" dirty="0"/>
              <a:t>, </a:t>
            </a:r>
            <a:r>
              <a:rPr lang="ko-KR" altLang="en-US" dirty="0" err="1"/>
              <a:t>y</a:t>
            </a:r>
            <a:r>
              <a:rPr lang="ko-KR" altLang="en-US" dirty="0"/>
              <a:t>): The </a:t>
            </a:r>
            <a:r>
              <a:rPr lang="ko-KR" altLang="en-US" dirty="0" err="1"/>
              <a:t>bounding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 </a:t>
            </a:r>
            <a:r>
              <a:rPr lang="ko-KR" altLang="en-US" dirty="0" err="1"/>
              <a:t>x</a:t>
            </a:r>
            <a:r>
              <a:rPr lang="ko-KR" altLang="en-US" dirty="0"/>
              <a:t> and </a:t>
            </a:r>
            <a:r>
              <a:rPr lang="ko-KR" altLang="en-US" dirty="0" err="1"/>
              <a:t>y</a:t>
            </a:r>
            <a:r>
              <a:rPr lang="ko-KR" altLang="en-US" dirty="0"/>
              <a:t> </a:t>
            </a:r>
            <a:r>
              <a:rPr lang="ko-KR" altLang="en-US" dirty="0" err="1"/>
              <a:t>coordinates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parametrized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be</a:t>
            </a:r>
            <a:r>
              <a:rPr lang="ko-KR" altLang="en-US" dirty="0"/>
              <a:t> </a:t>
            </a:r>
            <a:r>
              <a:rPr lang="ko-KR" altLang="en-US" dirty="0" err="1"/>
              <a:t>offsets</a:t>
            </a:r>
            <a:r>
              <a:rPr lang="ko-KR" altLang="en-US" dirty="0"/>
              <a:t> of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particular</a:t>
            </a:r>
            <a:r>
              <a:rPr lang="ko-KR" altLang="en-US" dirty="0"/>
              <a:t> </a:t>
            </a:r>
            <a:r>
              <a:rPr lang="ko-KR" altLang="en-US" dirty="0" err="1"/>
              <a:t>grid</a:t>
            </a:r>
            <a:r>
              <a:rPr lang="ko-KR" altLang="en-US" dirty="0"/>
              <a:t> </a:t>
            </a:r>
            <a:r>
              <a:rPr lang="ko-KR" altLang="en-US" dirty="0" err="1"/>
              <a:t>cell</a:t>
            </a:r>
            <a:r>
              <a:rPr lang="ko-KR" altLang="en-US" dirty="0"/>
              <a:t> </a:t>
            </a:r>
            <a:r>
              <a:rPr lang="ko-KR" altLang="en-US" dirty="0" err="1"/>
              <a:t>location</a:t>
            </a:r>
            <a:r>
              <a:rPr lang="ko-KR" altLang="en-US" dirty="0"/>
              <a:t> </a:t>
            </a:r>
            <a:r>
              <a:rPr lang="ko-KR" altLang="en-US" dirty="0" err="1"/>
              <a:t>so</a:t>
            </a:r>
            <a:r>
              <a:rPr lang="ko-KR" altLang="en-US" dirty="0"/>
              <a:t> </a:t>
            </a:r>
            <a:r>
              <a:rPr lang="ko-KR" altLang="en-US" dirty="0" err="1"/>
              <a:t>they</a:t>
            </a:r>
            <a:r>
              <a:rPr lang="ko-KR" altLang="en-US" dirty="0"/>
              <a:t> </a:t>
            </a:r>
            <a:r>
              <a:rPr lang="ko-KR" altLang="en-US" dirty="0" err="1"/>
              <a:t>are</a:t>
            </a:r>
            <a:r>
              <a:rPr lang="ko-KR" altLang="en-US" dirty="0"/>
              <a:t> </a:t>
            </a:r>
            <a:r>
              <a:rPr lang="ko-KR" altLang="en-US" dirty="0" err="1"/>
              <a:t>also</a:t>
            </a:r>
            <a:r>
              <a:rPr lang="ko-KR" altLang="en-US" dirty="0"/>
              <a:t> </a:t>
            </a:r>
            <a:r>
              <a:rPr lang="ko-KR" altLang="en-US" dirty="0" err="1"/>
              <a:t>bounded</a:t>
            </a:r>
            <a:r>
              <a:rPr lang="ko-KR" altLang="en-US" dirty="0"/>
              <a:t> </a:t>
            </a:r>
            <a:r>
              <a:rPr lang="ko-KR" altLang="en-US" dirty="0" err="1"/>
              <a:t>between</a:t>
            </a:r>
            <a:r>
              <a:rPr lang="ko-KR" altLang="en-US" dirty="0"/>
              <a:t> 0 and 1. And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sum</a:t>
            </a:r>
            <a:r>
              <a:rPr lang="ko-KR" altLang="en-US" dirty="0"/>
              <a:t> of </a:t>
            </a:r>
            <a:r>
              <a:rPr lang="ko-KR" altLang="en-US" dirty="0" err="1"/>
              <a:t>square</a:t>
            </a:r>
            <a:r>
              <a:rPr lang="ko-KR" altLang="en-US" dirty="0"/>
              <a:t> </a:t>
            </a:r>
            <a:r>
              <a:rPr lang="ko-KR" altLang="en-US" dirty="0" err="1"/>
              <a:t>error</a:t>
            </a:r>
            <a:r>
              <a:rPr lang="ko-KR" altLang="en-US" dirty="0"/>
              <a:t> (SSE)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estimated</a:t>
            </a:r>
            <a:r>
              <a:rPr lang="ko-KR" altLang="en-US" dirty="0"/>
              <a:t> </a:t>
            </a:r>
            <a:r>
              <a:rPr lang="ko-KR" altLang="en-US" dirty="0" err="1"/>
              <a:t>only</a:t>
            </a:r>
            <a:r>
              <a:rPr lang="ko-KR" altLang="en-US" dirty="0"/>
              <a:t> </a:t>
            </a:r>
            <a:r>
              <a:rPr lang="ko-KR" altLang="en-US" dirty="0" err="1"/>
              <a:t>when</a:t>
            </a:r>
            <a:r>
              <a:rPr lang="ko-KR" altLang="en-US" dirty="0"/>
              <a:t> </a:t>
            </a:r>
            <a:r>
              <a:rPr lang="ko-KR" altLang="en-US" dirty="0" err="1"/>
              <a:t>there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object</a:t>
            </a:r>
            <a:r>
              <a:rPr lang="ko-KR" altLang="en-US" dirty="0"/>
              <a:t>.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2nd </a:t>
            </a:r>
            <a:r>
              <a:rPr lang="ko-KR" altLang="en-US" dirty="0" err="1"/>
              <a:t>term</a:t>
            </a:r>
            <a:r>
              <a:rPr lang="ko-KR" altLang="en-US" dirty="0"/>
              <a:t> (</a:t>
            </a:r>
            <a:r>
              <a:rPr lang="ko-KR" altLang="en-US" dirty="0" err="1"/>
              <a:t>w</a:t>
            </a:r>
            <a:r>
              <a:rPr lang="ko-KR" altLang="en-US" dirty="0"/>
              <a:t>, </a:t>
            </a:r>
            <a:r>
              <a:rPr lang="ko-KR" altLang="en-US" dirty="0" err="1"/>
              <a:t>h</a:t>
            </a:r>
            <a:r>
              <a:rPr lang="ko-KR" altLang="en-US" dirty="0"/>
              <a:t>): The </a:t>
            </a:r>
            <a:r>
              <a:rPr lang="ko-KR" altLang="en-US" dirty="0" err="1"/>
              <a:t>bounding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 </a:t>
            </a:r>
            <a:r>
              <a:rPr lang="ko-KR" altLang="en-US" dirty="0" err="1"/>
              <a:t>width</a:t>
            </a:r>
            <a:r>
              <a:rPr lang="ko-KR" altLang="en-US" dirty="0"/>
              <a:t> and </a:t>
            </a:r>
            <a:r>
              <a:rPr lang="ko-KR" altLang="en-US" dirty="0" err="1"/>
              <a:t>height</a:t>
            </a:r>
            <a:r>
              <a:rPr lang="ko-KR" altLang="en-US" dirty="0"/>
              <a:t> </a:t>
            </a:r>
            <a:r>
              <a:rPr lang="ko-KR" altLang="en-US" dirty="0" err="1"/>
              <a:t>are</a:t>
            </a:r>
            <a:r>
              <a:rPr lang="ko-KR" altLang="en-US" dirty="0"/>
              <a:t> </a:t>
            </a:r>
            <a:r>
              <a:rPr lang="ko-KR" altLang="en-US" dirty="0" err="1"/>
              <a:t>normalized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image</a:t>
            </a:r>
            <a:r>
              <a:rPr lang="ko-KR" altLang="en-US" dirty="0"/>
              <a:t> </a:t>
            </a:r>
            <a:r>
              <a:rPr lang="ko-KR" altLang="en-US" dirty="0" err="1"/>
              <a:t>width</a:t>
            </a:r>
            <a:r>
              <a:rPr lang="ko-KR" altLang="en-US" dirty="0"/>
              <a:t> and </a:t>
            </a:r>
            <a:r>
              <a:rPr lang="ko-KR" altLang="en-US" dirty="0" err="1"/>
              <a:t>height</a:t>
            </a:r>
            <a:r>
              <a:rPr lang="ko-KR" altLang="en-US" dirty="0"/>
              <a:t> </a:t>
            </a:r>
            <a:r>
              <a:rPr lang="ko-KR" altLang="en-US" dirty="0" err="1"/>
              <a:t>so</a:t>
            </a:r>
            <a:r>
              <a:rPr lang="ko-KR" altLang="en-US" dirty="0"/>
              <a:t> </a:t>
            </a:r>
            <a:r>
              <a:rPr lang="ko-KR" altLang="en-US" dirty="0" err="1"/>
              <a:t>that</a:t>
            </a:r>
            <a:r>
              <a:rPr lang="ko-KR" altLang="en-US" dirty="0"/>
              <a:t> </a:t>
            </a:r>
            <a:r>
              <a:rPr lang="ko-KR" altLang="en-US" dirty="0" err="1"/>
              <a:t>they</a:t>
            </a:r>
            <a:r>
              <a:rPr lang="ko-KR" altLang="en-US" dirty="0"/>
              <a:t> </a:t>
            </a:r>
            <a:r>
              <a:rPr lang="ko-KR" altLang="en-US" dirty="0" err="1"/>
              <a:t>fall</a:t>
            </a:r>
            <a:r>
              <a:rPr lang="ko-KR" altLang="en-US" dirty="0"/>
              <a:t> </a:t>
            </a:r>
            <a:r>
              <a:rPr lang="ko-KR" altLang="en-US" dirty="0" err="1"/>
              <a:t>between</a:t>
            </a:r>
            <a:r>
              <a:rPr lang="ko-KR" altLang="en-US" dirty="0"/>
              <a:t> 0 and 1. SSE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estimated</a:t>
            </a:r>
            <a:r>
              <a:rPr lang="ko-KR" altLang="en-US" dirty="0"/>
              <a:t> </a:t>
            </a:r>
            <a:r>
              <a:rPr lang="ko-KR" altLang="en-US" dirty="0" err="1"/>
              <a:t>only</a:t>
            </a:r>
            <a:r>
              <a:rPr lang="ko-KR" altLang="en-US" dirty="0"/>
              <a:t> </a:t>
            </a:r>
            <a:r>
              <a:rPr lang="ko-KR" altLang="en-US" dirty="0" err="1"/>
              <a:t>when</a:t>
            </a:r>
            <a:r>
              <a:rPr lang="ko-KR" altLang="en-US" dirty="0"/>
              <a:t> </a:t>
            </a:r>
            <a:r>
              <a:rPr lang="ko-KR" altLang="en-US" dirty="0" err="1"/>
              <a:t>there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object</a:t>
            </a:r>
            <a:r>
              <a:rPr lang="ko-KR" altLang="en-US" dirty="0"/>
              <a:t>. </a:t>
            </a:r>
            <a:r>
              <a:rPr lang="ko-KR" altLang="en-US" dirty="0" err="1"/>
              <a:t>Since</a:t>
            </a:r>
            <a:r>
              <a:rPr lang="ko-KR" altLang="en-US" dirty="0"/>
              <a:t> </a:t>
            </a:r>
            <a:r>
              <a:rPr lang="ko-KR" altLang="en-US" dirty="0" err="1"/>
              <a:t>small</a:t>
            </a:r>
            <a:r>
              <a:rPr lang="ko-KR" altLang="en-US" dirty="0"/>
              <a:t> </a:t>
            </a:r>
            <a:r>
              <a:rPr lang="ko-KR" altLang="en-US" dirty="0" err="1"/>
              <a:t>deviations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large</a:t>
            </a:r>
            <a:r>
              <a:rPr lang="ko-KR" altLang="en-US" dirty="0"/>
              <a:t> </a:t>
            </a:r>
            <a:r>
              <a:rPr lang="ko-KR" altLang="en-US" dirty="0" err="1"/>
              <a:t>boxes</a:t>
            </a:r>
            <a:r>
              <a:rPr lang="ko-KR" altLang="en-US" dirty="0"/>
              <a:t> </a:t>
            </a:r>
            <a:r>
              <a:rPr lang="ko-KR" altLang="en-US" dirty="0" err="1"/>
              <a:t>matter</a:t>
            </a:r>
            <a:r>
              <a:rPr lang="ko-KR" altLang="en-US" dirty="0"/>
              <a:t> </a:t>
            </a:r>
            <a:r>
              <a:rPr lang="ko-KR" altLang="en-US" dirty="0" err="1"/>
              <a:t>less</a:t>
            </a:r>
            <a:r>
              <a:rPr lang="ko-KR" altLang="en-US" dirty="0"/>
              <a:t> </a:t>
            </a:r>
            <a:r>
              <a:rPr lang="ko-KR" altLang="en-US" dirty="0" err="1"/>
              <a:t>than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small</a:t>
            </a:r>
            <a:r>
              <a:rPr lang="ko-KR" altLang="en-US" dirty="0"/>
              <a:t> </a:t>
            </a:r>
            <a:r>
              <a:rPr lang="ko-KR" altLang="en-US" dirty="0" err="1"/>
              <a:t>boxes</a:t>
            </a:r>
            <a:r>
              <a:rPr lang="ko-KR" altLang="en-US" dirty="0"/>
              <a:t>. </a:t>
            </a:r>
            <a:r>
              <a:rPr lang="ko-KR" altLang="en-US" dirty="0" err="1"/>
              <a:t>square</a:t>
            </a:r>
            <a:r>
              <a:rPr lang="ko-KR" altLang="en-US" dirty="0"/>
              <a:t> </a:t>
            </a:r>
            <a:r>
              <a:rPr lang="ko-KR" altLang="en-US" dirty="0" err="1"/>
              <a:t>root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bounding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 </a:t>
            </a:r>
            <a:r>
              <a:rPr lang="ko-KR" altLang="en-US" dirty="0" err="1"/>
              <a:t>width</a:t>
            </a:r>
            <a:r>
              <a:rPr lang="ko-KR" altLang="en-US" dirty="0"/>
              <a:t> </a:t>
            </a:r>
            <a:r>
              <a:rPr lang="ko-KR" altLang="en-US" dirty="0" err="1"/>
              <a:t>w</a:t>
            </a:r>
            <a:r>
              <a:rPr lang="ko-KR" altLang="en-US" dirty="0"/>
              <a:t> and </a:t>
            </a:r>
            <a:r>
              <a:rPr lang="ko-KR" altLang="en-US" dirty="0" err="1"/>
              <a:t>height</a:t>
            </a:r>
            <a:r>
              <a:rPr lang="ko-KR" altLang="en-US" dirty="0"/>
              <a:t> </a:t>
            </a:r>
            <a:r>
              <a:rPr lang="ko-KR" altLang="en-US" dirty="0" err="1"/>
              <a:t>h</a:t>
            </a:r>
            <a:r>
              <a:rPr lang="ko-KR" altLang="en-US" dirty="0"/>
              <a:t> </a:t>
            </a:r>
            <a:r>
              <a:rPr lang="ko-KR" altLang="en-US" dirty="0" err="1"/>
              <a:t>instead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width</a:t>
            </a:r>
            <a:r>
              <a:rPr lang="ko-KR" altLang="en-US" dirty="0"/>
              <a:t> and </a:t>
            </a:r>
            <a:r>
              <a:rPr lang="ko-KR" altLang="en-US" dirty="0" err="1"/>
              <a:t>height</a:t>
            </a:r>
            <a:r>
              <a:rPr lang="ko-KR" altLang="en-US" dirty="0"/>
              <a:t> </a:t>
            </a:r>
            <a:r>
              <a:rPr lang="ko-KR" altLang="en-US" dirty="0" err="1"/>
              <a:t>directly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partially</a:t>
            </a:r>
            <a:r>
              <a:rPr lang="ko-KR" altLang="en-US" dirty="0"/>
              <a:t> </a:t>
            </a:r>
            <a:r>
              <a:rPr lang="ko-KR" altLang="en-US" dirty="0" err="1"/>
              <a:t>address</a:t>
            </a:r>
            <a:r>
              <a:rPr lang="ko-KR" altLang="en-US" dirty="0"/>
              <a:t>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problem</a:t>
            </a:r>
            <a:r>
              <a:rPr lang="ko-KR" altLang="en-US" dirty="0"/>
              <a:t>.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3rd </a:t>
            </a:r>
            <a:r>
              <a:rPr lang="ko-KR" altLang="en-US" dirty="0" err="1"/>
              <a:t>term</a:t>
            </a:r>
            <a:r>
              <a:rPr lang="ko-KR" altLang="en-US" dirty="0"/>
              <a:t> and 4th </a:t>
            </a:r>
            <a:r>
              <a:rPr lang="ko-KR" altLang="en-US" dirty="0" err="1"/>
              <a:t>term</a:t>
            </a:r>
            <a:r>
              <a:rPr lang="ko-KR" altLang="en-US" dirty="0"/>
              <a:t> (The </a:t>
            </a:r>
            <a:r>
              <a:rPr lang="ko-KR" altLang="en-US" dirty="0" err="1"/>
              <a:t>confidence</a:t>
            </a:r>
            <a:r>
              <a:rPr lang="ko-KR" altLang="en-US" dirty="0"/>
              <a:t>) (</a:t>
            </a:r>
            <a:r>
              <a:rPr lang="ko-KR" altLang="en-US" dirty="0" err="1"/>
              <a:t>i.e</a:t>
            </a:r>
            <a:r>
              <a:rPr lang="ko-KR" altLang="en-US" dirty="0"/>
              <a:t>. </a:t>
            </a:r>
            <a:r>
              <a:rPr lang="ko-KR" altLang="en-US" dirty="0" err="1"/>
              <a:t>the</a:t>
            </a:r>
            <a:r>
              <a:rPr lang="ko-KR" altLang="en-US" dirty="0"/>
              <a:t> IOU </a:t>
            </a:r>
            <a:r>
              <a:rPr lang="ko-KR" altLang="en-US" dirty="0" err="1"/>
              <a:t>between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predicted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 and </a:t>
            </a:r>
            <a:r>
              <a:rPr lang="ko-KR" altLang="en-US" dirty="0" err="1"/>
              <a:t>any</a:t>
            </a:r>
            <a:r>
              <a:rPr lang="ko-KR" altLang="en-US" dirty="0"/>
              <a:t> </a:t>
            </a:r>
            <a:r>
              <a:rPr lang="ko-KR" altLang="en-US" dirty="0" err="1"/>
              <a:t>ground</a:t>
            </a:r>
            <a:r>
              <a:rPr lang="ko-KR" altLang="en-US" dirty="0"/>
              <a:t> </a:t>
            </a:r>
            <a:r>
              <a:rPr lang="ko-KR" altLang="en-US" dirty="0" err="1"/>
              <a:t>truth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):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every</a:t>
            </a:r>
            <a:r>
              <a:rPr lang="ko-KR" altLang="en-US" dirty="0"/>
              <a:t> </a:t>
            </a:r>
            <a:r>
              <a:rPr lang="ko-KR" altLang="en-US" dirty="0" err="1"/>
              <a:t>image</a:t>
            </a:r>
            <a:r>
              <a:rPr lang="ko-KR" altLang="en-US" dirty="0"/>
              <a:t> </a:t>
            </a:r>
            <a:r>
              <a:rPr lang="ko-KR" altLang="en-US" dirty="0" err="1"/>
              <a:t>many</a:t>
            </a:r>
            <a:r>
              <a:rPr lang="ko-KR" altLang="en-US" dirty="0"/>
              <a:t> </a:t>
            </a:r>
            <a:r>
              <a:rPr lang="ko-KR" altLang="en-US" dirty="0" err="1"/>
              <a:t>grid</a:t>
            </a:r>
            <a:r>
              <a:rPr lang="ko-KR" altLang="en-US" dirty="0"/>
              <a:t> </a:t>
            </a:r>
            <a:r>
              <a:rPr lang="ko-KR" altLang="en-US" dirty="0" err="1"/>
              <a:t>cells</a:t>
            </a:r>
            <a:r>
              <a:rPr lang="ko-KR" altLang="en-US" dirty="0"/>
              <a:t> </a:t>
            </a:r>
            <a:r>
              <a:rPr lang="ko-KR" altLang="en-US" dirty="0" err="1"/>
              <a:t>do</a:t>
            </a:r>
            <a:r>
              <a:rPr lang="ko-KR" altLang="en-US" dirty="0"/>
              <a:t>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contain</a:t>
            </a:r>
            <a:r>
              <a:rPr lang="ko-KR" altLang="en-US" dirty="0"/>
              <a:t> </a:t>
            </a:r>
            <a:r>
              <a:rPr lang="ko-KR" altLang="en-US" dirty="0" err="1"/>
              <a:t>any</a:t>
            </a:r>
            <a:r>
              <a:rPr lang="ko-KR" altLang="en-US" dirty="0"/>
              <a:t> </a:t>
            </a:r>
            <a:r>
              <a:rPr lang="ko-KR" altLang="en-US" dirty="0" err="1"/>
              <a:t>object</a:t>
            </a:r>
            <a:r>
              <a:rPr lang="ko-KR" altLang="en-US" dirty="0"/>
              <a:t>.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pushes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“</a:t>
            </a:r>
            <a:r>
              <a:rPr lang="ko-KR" altLang="en-US" dirty="0" err="1"/>
              <a:t>confidence</a:t>
            </a:r>
            <a:r>
              <a:rPr lang="ko-KR" altLang="en-US" dirty="0"/>
              <a:t>” </a:t>
            </a:r>
            <a:r>
              <a:rPr lang="ko-KR" altLang="en-US" dirty="0" err="1"/>
              <a:t>scores</a:t>
            </a:r>
            <a:r>
              <a:rPr lang="ko-KR" altLang="en-US" dirty="0"/>
              <a:t> of </a:t>
            </a:r>
            <a:r>
              <a:rPr lang="ko-KR" altLang="en-US" dirty="0" err="1"/>
              <a:t>those</a:t>
            </a:r>
            <a:r>
              <a:rPr lang="ko-KR" altLang="en-US" dirty="0"/>
              <a:t> </a:t>
            </a:r>
            <a:r>
              <a:rPr lang="ko-KR" altLang="en-US" dirty="0" err="1"/>
              <a:t>cells</a:t>
            </a:r>
            <a:r>
              <a:rPr lang="ko-KR" altLang="en-US" dirty="0"/>
              <a:t> </a:t>
            </a:r>
            <a:r>
              <a:rPr lang="ko-KR" altLang="en-US" dirty="0" err="1"/>
              <a:t>towards</a:t>
            </a:r>
            <a:r>
              <a:rPr lang="ko-KR" altLang="en-US" dirty="0"/>
              <a:t> </a:t>
            </a:r>
            <a:r>
              <a:rPr lang="ko-KR" altLang="en-US" dirty="0" err="1"/>
              <a:t>zero</a:t>
            </a:r>
            <a:r>
              <a:rPr lang="ko-KR" altLang="en-US" dirty="0"/>
              <a:t>, </a:t>
            </a:r>
            <a:r>
              <a:rPr lang="ko-KR" altLang="en-US" dirty="0" err="1"/>
              <a:t>often</a:t>
            </a:r>
            <a:r>
              <a:rPr lang="ko-KR" altLang="en-US" dirty="0"/>
              <a:t> </a:t>
            </a:r>
            <a:r>
              <a:rPr lang="ko-KR" altLang="en-US" dirty="0" err="1"/>
              <a:t>overpowering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gradient</a:t>
            </a:r>
            <a:r>
              <a:rPr lang="ko-KR" altLang="en-US" dirty="0"/>
              <a:t>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cells</a:t>
            </a:r>
            <a:r>
              <a:rPr lang="ko-KR" altLang="en-US" dirty="0"/>
              <a:t> </a:t>
            </a:r>
            <a:r>
              <a:rPr lang="ko-KR" altLang="en-US" dirty="0" err="1"/>
              <a:t>that</a:t>
            </a:r>
            <a:r>
              <a:rPr lang="ko-KR" altLang="en-US" dirty="0"/>
              <a:t> </a:t>
            </a:r>
            <a:r>
              <a:rPr lang="ko-KR" altLang="en-US" dirty="0" err="1"/>
              <a:t>do</a:t>
            </a:r>
            <a:r>
              <a:rPr lang="ko-KR" altLang="en-US" dirty="0"/>
              <a:t> </a:t>
            </a:r>
            <a:r>
              <a:rPr lang="ko-KR" altLang="en-US" dirty="0" err="1"/>
              <a:t>contain</a:t>
            </a:r>
            <a:r>
              <a:rPr lang="ko-KR" altLang="en-US" dirty="0"/>
              <a:t> </a:t>
            </a:r>
            <a:r>
              <a:rPr lang="ko-KR" altLang="en-US" dirty="0" err="1"/>
              <a:t>objects</a:t>
            </a:r>
            <a:r>
              <a:rPr lang="ko-KR" altLang="en-US" dirty="0"/>
              <a:t>, and </a:t>
            </a:r>
            <a:r>
              <a:rPr lang="ko-KR" altLang="en-US" dirty="0" err="1"/>
              <a:t>makes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model</a:t>
            </a:r>
            <a:r>
              <a:rPr lang="ko-KR" altLang="en-US" dirty="0"/>
              <a:t> </a:t>
            </a:r>
            <a:r>
              <a:rPr lang="ko-KR" altLang="en-US" dirty="0" err="1"/>
              <a:t>unstable</a:t>
            </a:r>
            <a:r>
              <a:rPr lang="ko-KR" altLang="en-US" dirty="0"/>
              <a:t>. </a:t>
            </a:r>
            <a:r>
              <a:rPr lang="ko-KR" altLang="en-US" dirty="0" err="1"/>
              <a:t>Thus</a:t>
            </a:r>
            <a:r>
              <a:rPr lang="ko-KR" altLang="en-US" dirty="0"/>
              <a:t>,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loss</a:t>
            </a:r>
            <a:r>
              <a:rPr lang="ko-KR" altLang="en-US" dirty="0"/>
              <a:t>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confidence</a:t>
            </a:r>
            <a:r>
              <a:rPr lang="ko-KR" altLang="en-US" dirty="0"/>
              <a:t> </a:t>
            </a:r>
            <a:r>
              <a:rPr lang="ko-KR" altLang="en-US" dirty="0" err="1"/>
              <a:t>predictions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boxes</a:t>
            </a:r>
            <a:r>
              <a:rPr lang="ko-KR" altLang="en-US" dirty="0"/>
              <a:t> </a:t>
            </a:r>
            <a:r>
              <a:rPr lang="ko-KR" altLang="en-US" dirty="0" err="1"/>
              <a:t>that</a:t>
            </a:r>
            <a:r>
              <a:rPr lang="ko-KR" altLang="en-US" dirty="0"/>
              <a:t> </a:t>
            </a:r>
            <a:r>
              <a:rPr lang="ko-KR" altLang="en-US" dirty="0" err="1"/>
              <a:t>don’t</a:t>
            </a:r>
            <a:r>
              <a:rPr lang="ko-KR" altLang="en-US" dirty="0"/>
              <a:t> </a:t>
            </a:r>
            <a:r>
              <a:rPr lang="ko-KR" altLang="en-US" dirty="0" err="1"/>
              <a:t>contain</a:t>
            </a:r>
            <a:r>
              <a:rPr lang="ko-KR" altLang="en-US" dirty="0"/>
              <a:t> </a:t>
            </a:r>
            <a:r>
              <a:rPr lang="ko-KR" altLang="en-US" dirty="0" err="1"/>
              <a:t>objects</a:t>
            </a:r>
            <a:r>
              <a:rPr lang="ko-KR" altLang="en-US" dirty="0"/>
              <a:t>,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decreased</a:t>
            </a:r>
            <a:r>
              <a:rPr lang="ko-KR" altLang="en-US" dirty="0"/>
              <a:t>, </a:t>
            </a:r>
            <a:r>
              <a:rPr lang="ko-KR" altLang="en-US" dirty="0" err="1"/>
              <a:t>i.e</a:t>
            </a:r>
            <a:r>
              <a:rPr lang="ko-KR" altLang="en-US" dirty="0"/>
              <a:t>. </a:t>
            </a:r>
            <a:r>
              <a:rPr lang="ko-KR" altLang="en-US" dirty="0" err="1"/>
              <a:t>λnoobj</a:t>
            </a:r>
            <a:r>
              <a:rPr lang="ko-KR" altLang="en-US" dirty="0"/>
              <a:t>=0.5.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5th </a:t>
            </a:r>
            <a:r>
              <a:rPr lang="ko-KR" altLang="en-US" dirty="0" err="1"/>
              <a:t>term</a:t>
            </a:r>
            <a:r>
              <a:rPr lang="ko-KR" altLang="en-US" dirty="0"/>
              <a:t> (</a:t>
            </a:r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Probabilities</a:t>
            </a:r>
            <a:r>
              <a:rPr lang="ko-KR" altLang="en-US" dirty="0"/>
              <a:t>): SSE of </a:t>
            </a:r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probabilities</a:t>
            </a:r>
            <a:r>
              <a:rPr lang="ko-KR" altLang="en-US" dirty="0"/>
              <a:t> </a:t>
            </a:r>
            <a:r>
              <a:rPr lang="ko-KR" altLang="en-US" dirty="0" err="1"/>
              <a:t>when</a:t>
            </a:r>
            <a:r>
              <a:rPr lang="ko-KR" altLang="en-US" dirty="0"/>
              <a:t> </a:t>
            </a:r>
            <a:r>
              <a:rPr lang="ko-KR" altLang="en-US" dirty="0" err="1"/>
              <a:t>there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objects</a:t>
            </a:r>
            <a:r>
              <a:rPr lang="ko-KR" altLang="en-US" dirty="0"/>
              <a:t>.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λcoord</a:t>
            </a:r>
            <a:r>
              <a:rPr lang="ko-KR" altLang="en-US" dirty="0"/>
              <a:t>: </a:t>
            </a:r>
            <a:r>
              <a:rPr lang="ko-KR" altLang="en-US" dirty="0" err="1"/>
              <a:t>Due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same</a:t>
            </a:r>
            <a:r>
              <a:rPr lang="ko-KR" altLang="en-US" dirty="0"/>
              <a:t> </a:t>
            </a:r>
            <a:r>
              <a:rPr lang="ko-KR" altLang="en-US" dirty="0" err="1"/>
              <a:t>reason</a:t>
            </a:r>
            <a:r>
              <a:rPr lang="ko-KR" altLang="en-US" dirty="0"/>
              <a:t> </a:t>
            </a:r>
            <a:r>
              <a:rPr lang="ko-KR" altLang="en-US" dirty="0" err="1"/>
              <a:t>mentioned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3rd and 4th </a:t>
            </a:r>
            <a:r>
              <a:rPr lang="ko-KR" altLang="en-US" dirty="0" err="1"/>
              <a:t>terms</a:t>
            </a:r>
            <a:r>
              <a:rPr lang="ko-KR" altLang="en-US" dirty="0"/>
              <a:t>, </a:t>
            </a:r>
            <a:r>
              <a:rPr lang="ko-KR" altLang="en-US" dirty="0" err="1"/>
              <a:t>λcoord</a:t>
            </a:r>
            <a:r>
              <a:rPr lang="ko-KR" altLang="en-US" dirty="0"/>
              <a:t> = 5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increase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loss</a:t>
            </a:r>
            <a:r>
              <a:rPr lang="ko-KR" altLang="en-US" dirty="0"/>
              <a:t>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bounding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 </a:t>
            </a:r>
            <a:r>
              <a:rPr lang="ko-KR" altLang="en-US" dirty="0" err="1"/>
              <a:t>coordinate</a:t>
            </a:r>
            <a:r>
              <a:rPr lang="ko-KR" altLang="en-US" dirty="0"/>
              <a:t> </a:t>
            </a:r>
            <a:r>
              <a:rPr lang="ko-KR" altLang="en-US" dirty="0" err="1"/>
              <a:t>predictions</a:t>
            </a:r>
            <a:r>
              <a:rPr lang="ko-KR" altLang="en-US" dirty="0"/>
              <a:t>.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27FBD9-5F57-4B0B-A54B-BDAD012C69D7}"/>
              </a:ext>
            </a:extLst>
          </p:cNvPr>
          <p:cNvSpPr/>
          <p:nvPr/>
        </p:nvSpPr>
        <p:spPr>
          <a:xfrm>
            <a:off x="1073619" y="5954772"/>
            <a:ext cx="3009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Pr</a:t>
            </a:r>
            <a:r>
              <a:rPr lang="ko-KR" altLang="en-US" b="1" dirty="0"/>
              <a:t>(</a:t>
            </a:r>
            <a:r>
              <a:rPr lang="ko-KR" altLang="en-US" b="1" dirty="0" err="1"/>
              <a:t>object</a:t>
            </a:r>
            <a:r>
              <a:rPr lang="ko-KR" altLang="en-US" b="1" dirty="0"/>
              <a:t>)∗IOU(</a:t>
            </a:r>
            <a:r>
              <a:rPr lang="ko-KR" altLang="en-US" b="1" dirty="0" err="1"/>
              <a:t>pred,truth</a:t>
            </a:r>
            <a:r>
              <a:rPr lang="ko-KR" altLang="en-US" b="1" dirty="0"/>
              <a:t>)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FD1E959-1715-49AB-92F0-EB8208778C86}"/>
              </a:ext>
            </a:extLst>
          </p:cNvPr>
          <p:cNvSpPr/>
          <p:nvPr/>
        </p:nvSpPr>
        <p:spPr>
          <a:xfrm>
            <a:off x="1086577" y="5954772"/>
            <a:ext cx="30099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83859DF4-0F7E-4711-B451-32F82F72B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77" y="5348929"/>
            <a:ext cx="1438275" cy="590550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65A37576-49F3-45C5-8B81-06DC23F3FAF4}"/>
              </a:ext>
            </a:extLst>
          </p:cNvPr>
          <p:cNvSpPr/>
          <p:nvPr/>
        </p:nvSpPr>
        <p:spPr>
          <a:xfrm>
            <a:off x="2464983" y="5430334"/>
            <a:ext cx="290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=</a:t>
            </a:r>
            <a:endParaRPr lang="ko-KR" altLang="en-US" b="1" dirty="0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D9CF1B50-2407-4385-9C3B-9D273B1874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3964" y="2267445"/>
            <a:ext cx="2737899" cy="2206626"/>
          </a:xfrm>
          <a:prstGeom prst="bentConnector3">
            <a:avLst>
              <a:gd name="adj1" fmla="val 10036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FFF21ED-3124-479E-85BE-29E565D15A29}"/>
              </a:ext>
            </a:extLst>
          </p:cNvPr>
          <p:cNvSpPr/>
          <p:nvPr/>
        </p:nvSpPr>
        <p:spPr>
          <a:xfrm>
            <a:off x="605428" y="4381628"/>
            <a:ext cx="654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10:1</a:t>
            </a:r>
            <a:endParaRPr lang="ko-KR" altLang="en-US" b="1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37D2321-D1D9-4437-B36B-5CE99E975CFF}"/>
              </a:ext>
            </a:extLst>
          </p:cNvPr>
          <p:cNvSpPr/>
          <p:nvPr/>
        </p:nvSpPr>
        <p:spPr>
          <a:xfrm>
            <a:off x="4193408" y="1249298"/>
            <a:ext cx="1454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Center Loss</a:t>
            </a:r>
            <a:endParaRPr lang="ko-KR" altLang="en-US" b="1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9E6A8C3-6507-4038-B4ED-91C6C19C9615}"/>
              </a:ext>
            </a:extLst>
          </p:cNvPr>
          <p:cNvSpPr/>
          <p:nvPr/>
        </p:nvSpPr>
        <p:spPr>
          <a:xfrm>
            <a:off x="5961199" y="2112656"/>
            <a:ext cx="220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/>
              <a:t>Width,Height</a:t>
            </a:r>
            <a:r>
              <a:rPr lang="en-US" altLang="ko-KR" b="1" dirty="0"/>
              <a:t> Loss</a:t>
            </a:r>
            <a:endParaRPr lang="ko-KR" altLang="en-US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41ABDA0-832F-4383-A674-9B15A252EC10}"/>
              </a:ext>
            </a:extLst>
          </p:cNvPr>
          <p:cNvSpPr/>
          <p:nvPr/>
        </p:nvSpPr>
        <p:spPr>
          <a:xfrm>
            <a:off x="5470252" y="3101323"/>
            <a:ext cx="1965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Confidence Loss</a:t>
            </a:r>
            <a:endParaRPr lang="ko-KR" altLang="en-US" b="1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C91347B-86B8-4A43-B229-D1863668BCAF}"/>
              </a:ext>
            </a:extLst>
          </p:cNvPr>
          <p:cNvSpPr/>
          <p:nvPr/>
        </p:nvSpPr>
        <p:spPr>
          <a:xfrm>
            <a:off x="6747078" y="5112558"/>
            <a:ext cx="2563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Class Probability Loss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7005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2075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YOLO_V1 : Inference, Limitations</a:t>
            </a:r>
            <a:endParaRPr kumimoji="1" lang="en-US" altLang="ko-Kore-KR" sz="32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D7F60F-641C-4FAD-96A3-F26295695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4" y="962332"/>
            <a:ext cx="7553325" cy="2757488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58614377-4FC3-4B3F-84B1-B686569329F0}"/>
              </a:ext>
            </a:extLst>
          </p:cNvPr>
          <p:cNvSpPr/>
          <p:nvPr/>
        </p:nvSpPr>
        <p:spPr>
          <a:xfrm>
            <a:off x="6686550" y="2066925"/>
            <a:ext cx="180975" cy="247650"/>
          </a:xfrm>
          <a:prstGeom prst="ellips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689B55-3C2A-4EC4-BFA4-3D1A9610FFC8}"/>
              </a:ext>
            </a:extLst>
          </p:cNvPr>
          <p:cNvSpPr/>
          <p:nvPr/>
        </p:nvSpPr>
        <p:spPr>
          <a:xfrm>
            <a:off x="4110036" y="1276657"/>
            <a:ext cx="2381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S(</a:t>
            </a:r>
            <a:r>
              <a:rPr lang="en-US" altLang="ko-KR" sz="1400" b="1" dirty="0" err="1"/>
              <a:t>W_grid</a:t>
            </a:r>
            <a:r>
              <a:rPr lang="en-US" altLang="ko-KR" sz="1400" b="1" dirty="0"/>
              <a:t>)*S(</a:t>
            </a:r>
            <a:r>
              <a:rPr lang="en-US" altLang="ko-KR" sz="1400" b="1" dirty="0" err="1"/>
              <a:t>H_grid</a:t>
            </a:r>
            <a:r>
              <a:rPr lang="en-US" altLang="ko-KR" sz="1400" b="1" dirty="0"/>
              <a:t>)*2(BB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95510421-29A7-4F27-B89E-172E4C8580F0}"/>
              </a:ext>
            </a:extLst>
          </p:cNvPr>
          <p:cNvSpPr/>
          <p:nvPr/>
        </p:nvSpPr>
        <p:spPr>
          <a:xfrm>
            <a:off x="6096000" y="1609725"/>
            <a:ext cx="609600" cy="552450"/>
          </a:xfrm>
          <a:custGeom>
            <a:avLst/>
            <a:gdLst>
              <a:gd name="connsiteX0" fmla="*/ 0 w 609600"/>
              <a:gd name="connsiteY0" fmla="*/ 0 h 552450"/>
              <a:gd name="connsiteX1" fmla="*/ 247650 w 609600"/>
              <a:gd name="connsiteY1" fmla="*/ 419100 h 552450"/>
              <a:gd name="connsiteX2" fmla="*/ 609600 w 60960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552450">
                <a:moveTo>
                  <a:pt x="0" y="0"/>
                </a:moveTo>
                <a:cubicBezTo>
                  <a:pt x="73025" y="163512"/>
                  <a:pt x="146050" y="327025"/>
                  <a:pt x="247650" y="419100"/>
                </a:cubicBezTo>
                <a:cubicBezTo>
                  <a:pt x="349250" y="511175"/>
                  <a:pt x="479425" y="531812"/>
                  <a:pt x="609600" y="55245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F13D2E-D1D8-4409-B634-DD9562324C1B}"/>
              </a:ext>
            </a:extLst>
          </p:cNvPr>
          <p:cNvSpPr/>
          <p:nvPr/>
        </p:nvSpPr>
        <p:spPr>
          <a:xfrm>
            <a:off x="3048000" y="23129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DBDF31D-EA05-4E82-9E23-B268EC79F2E4}"/>
              </a:ext>
            </a:extLst>
          </p:cNvPr>
          <p:cNvSpPr txBox="1">
            <a:spLocks/>
          </p:cNvSpPr>
          <p:nvPr/>
        </p:nvSpPr>
        <p:spPr>
          <a:xfrm>
            <a:off x="7302371" y="2437361"/>
            <a:ext cx="4576432" cy="25672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arenR"/>
            </a:pPr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81D7382-47ED-4B79-95C1-1F0E9153D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0AB68D-97BA-48D3-8227-DE16161A3A70}"/>
              </a:ext>
            </a:extLst>
          </p:cNvPr>
          <p:cNvSpPr/>
          <p:nvPr/>
        </p:nvSpPr>
        <p:spPr>
          <a:xfrm>
            <a:off x="7850369" y="1574274"/>
            <a:ext cx="41309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Extract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en-US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(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W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*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H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*2</a:t>
            </a:r>
            <a:r>
              <a:rPr lang="en-US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)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B</a:t>
            </a:r>
            <a:r>
              <a:rPr lang="en-US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ounding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B</a:t>
            </a:r>
            <a:r>
              <a:rPr lang="en-US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oxe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s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for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each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grid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cell</a:t>
            </a:r>
            <a:endParaRPr lang="en-US" altLang="ko-KR" b="1" dirty="0">
              <a:solidFill>
                <a:srgbClr val="202124"/>
              </a:solidFill>
              <a:latin typeface="Arial Unicode MS"/>
              <a:ea typeface="inherit"/>
            </a:endParaRPr>
          </a:p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ko-KR" b="1" dirty="0">
              <a:solidFill>
                <a:srgbClr val="202124"/>
              </a:solidFill>
              <a:latin typeface="Arial Unicode MS"/>
            </a:endParaRPr>
          </a:p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ko-KR" b="1" dirty="0">
                <a:latin typeface="Arial" panose="020B0604020202020204" pitchFamily="34" charset="0"/>
              </a:rPr>
              <a:t>NMS for each BB based on class specific confidence score</a:t>
            </a:r>
            <a:endParaRPr lang="ko-KR" altLang="ko-KR" b="1" dirty="0">
              <a:latin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489A6A-BCFF-449A-81C0-CB2B785C69F8}"/>
              </a:ext>
            </a:extLst>
          </p:cNvPr>
          <p:cNvSpPr/>
          <p:nvPr/>
        </p:nvSpPr>
        <p:spPr>
          <a:xfrm>
            <a:off x="885393" y="4086790"/>
            <a:ext cx="1042121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 dirty="0">
                <a:solidFill>
                  <a:schemeClr val="accent4">
                    <a:lumMod val="75000"/>
                  </a:schemeClr>
                </a:solidFill>
                <a:latin typeface="Arial Unicode MS"/>
                <a:ea typeface="inherit"/>
              </a:rPr>
              <a:t>Limitations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solidFill>
                <a:srgbClr val="202124"/>
              </a:solidFill>
              <a:latin typeface="Arial Unicode MS"/>
              <a:ea typeface="inherit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1. Get 2 predicted bounding boxes from each grid cell, and you can only have one class, so it doesn't detect close small objects very well.</a:t>
            </a:r>
          </a:p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ko-KR" b="1" dirty="0">
              <a:solidFill>
                <a:srgbClr val="202124"/>
              </a:solidFill>
              <a:latin typeface="Arial Unicode MS"/>
              <a:ea typeface="inherit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2. Sometimes the localization is not accurate because the small error of the small box is more affected than the small error of the large box.</a:t>
            </a:r>
            <a:endParaRPr lang="ko-KR" altLang="ko-KR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78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2075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1Stage_Detection : SSD(</a:t>
            </a:r>
            <a:r>
              <a:rPr kumimoji="1" lang="en-US" altLang="ko-Kore-KR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Single</a:t>
            </a:r>
            <a:r>
              <a:rPr kumimoji="1" lang="ko-KR" altLang="en-US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R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Shot</a:t>
            </a:r>
            <a:r>
              <a:rPr kumimoji="1" lang="ko-KR" altLang="en-US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R" sz="24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multibox</a:t>
            </a:r>
            <a:r>
              <a:rPr kumimoji="1" lang="en-US" altLang="ko-KR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Detector)</a:t>
            </a:r>
            <a:endParaRPr kumimoji="1" lang="en-US" altLang="ko-Kore-KR" sz="24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00303A-37E8-47C3-A8A8-C52D7E5853CC}"/>
              </a:ext>
            </a:extLst>
          </p:cNvPr>
          <p:cNvSpPr/>
          <p:nvPr/>
        </p:nvSpPr>
        <p:spPr>
          <a:xfrm>
            <a:off x="228600" y="803066"/>
            <a:ext cx="9499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SSD doesn’t use </a:t>
            </a:r>
            <a:r>
              <a:rPr lang="en-US" altLang="ko-KR" b="1" dirty="0" err="1"/>
              <a:t>Object_Proposal</a:t>
            </a:r>
            <a:r>
              <a:rPr lang="en-US" altLang="ko-KR" b="1" dirty="0"/>
              <a:t> procedure.</a:t>
            </a:r>
          </a:p>
          <a:p>
            <a:r>
              <a:rPr lang="en-US" altLang="ko-KR" b="1" dirty="0"/>
              <a:t>Both speed and accuracy of these are superior to YOLO &amp; </a:t>
            </a:r>
            <a:r>
              <a:rPr lang="en-US" altLang="ko-KR" b="1" dirty="0" err="1"/>
              <a:t>FasterRCNN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D35BFF-05C8-4C31-8D45-0F7BF4610A7B}"/>
              </a:ext>
            </a:extLst>
          </p:cNvPr>
          <p:cNvSpPr/>
          <p:nvPr/>
        </p:nvSpPr>
        <p:spPr>
          <a:xfrm>
            <a:off x="4584700" y="1743075"/>
            <a:ext cx="2880000" cy="28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B55AAE0-B4B7-4DCE-A884-370733953298}"/>
              </a:ext>
            </a:extLst>
          </p:cNvPr>
          <p:cNvCxnSpPr>
            <a:cxnSpLocks/>
          </p:cNvCxnSpPr>
          <p:nvPr/>
        </p:nvCxnSpPr>
        <p:spPr>
          <a:xfrm>
            <a:off x="6037400" y="174307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E3762CA-35CB-45A2-B115-31399AFE95C5}"/>
              </a:ext>
            </a:extLst>
          </p:cNvPr>
          <p:cNvCxnSpPr/>
          <p:nvPr/>
        </p:nvCxnSpPr>
        <p:spPr>
          <a:xfrm>
            <a:off x="6761300" y="174307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AC8A821-7772-473A-85C6-719618A62B20}"/>
              </a:ext>
            </a:extLst>
          </p:cNvPr>
          <p:cNvCxnSpPr/>
          <p:nvPr/>
        </p:nvCxnSpPr>
        <p:spPr>
          <a:xfrm>
            <a:off x="5307150" y="174307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B04EE26-66F5-4AFB-A39E-1D3FE58318F5}"/>
              </a:ext>
            </a:extLst>
          </p:cNvPr>
          <p:cNvCxnSpPr>
            <a:cxnSpLocks/>
          </p:cNvCxnSpPr>
          <p:nvPr/>
        </p:nvCxnSpPr>
        <p:spPr>
          <a:xfrm>
            <a:off x="4584700" y="3192406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BF7140D-9F16-49CF-AE7C-21F6718E210D}"/>
              </a:ext>
            </a:extLst>
          </p:cNvPr>
          <p:cNvCxnSpPr/>
          <p:nvPr/>
        </p:nvCxnSpPr>
        <p:spPr>
          <a:xfrm>
            <a:off x="4584700" y="2487750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43C0555-4907-4650-9600-D886DDE0207B}"/>
              </a:ext>
            </a:extLst>
          </p:cNvPr>
          <p:cNvCxnSpPr/>
          <p:nvPr/>
        </p:nvCxnSpPr>
        <p:spPr>
          <a:xfrm>
            <a:off x="4584700" y="3897450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790DE3-8C00-44E4-902F-7531970935D7}"/>
              </a:ext>
            </a:extLst>
          </p:cNvPr>
          <p:cNvSpPr/>
          <p:nvPr/>
        </p:nvSpPr>
        <p:spPr>
          <a:xfrm>
            <a:off x="8169549" y="1743075"/>
            <a:ext cx="2880000" cy="28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681A0E6-67AF-485B-A63D-DC02666B9D0D}"/>
              </a:ext>
            </a:extLst>
          </p:cNvPr>
          <p:cNvCxnSpPr>
            <a:stCxn id="21" idx="0"/>
            <a:endCxn id="21" idx="2"/>
          </p:cNvCxnSpPr>
          <p:nvPr/>
        </p:nvCxnSpPr>
        <p:spPr>
          <a:xfrm>
            <a:off x="9609549" y="174307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2CA8166-BC23-495A-AA9F-BFA7E5B87630}"/>
              </a:ext>
            </a:extLst>
          </p:cNvPr>
          <p:cNvCxnSpPr/>
          <p:nvPr/>
        </p:nvCxnSpPr>
        <p:spPr>
          <a:xfrm>
            <a:off x="10333449" y="174307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37172F9-56A5-405E-932C-9819BB7C0A4B}"/>
              </a:ext>
            </a:extLst>
          </p:cNvPr>
          <p:cNvCxnSpPr/>
          <p:nvPr/>
        </p:nvCxnSpPr>
        <p:spPr>
          <a:xfrm>
            <a:off x="8904699" y="174307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41AC82D-7A8E-47CA-8214-1D4399DB0BD8}"/>
              </a:ext>
            </a:extLst>
          </p:cNvPr>
          <p:cNvCxnSpPr>
            <a:stCxn id="21" idx="1"/>
            <a:endCxn id="21" idx="3"/>
          </p:cNvCxnSpPr>
          <p:nvPr/>
        </p:nvCxnSpPr>
        <p:spPr>
          <a:xfrm>
            <a:off x="8169549" y="3183075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25A5ABA-E35A-410E-B7D5-E8CCDA5CDE97}"/>
              </a:ext>
            </a:extLst>
          </p:cNvPr>
          <p:cNvCxnSpPr/>
          <p:nvPr/>
        </p:nvCxnSpPr>
        <p:spPr>
          <a:xfrm>
            <a:off x="8169549" y="2487750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6B82E98-D1F9-4823-AE0C-E471E9761DCC}"/>
              </a:ext>
            </a:extLst>
          </p:cNvPr>
          <p:cNvCxnSpPr/>
          <p:nvPr/>
        </p:nvCxnSpPr>
        <p:spPr>
          <a:xfrm>
            <a:off x="8169549" y="3897450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B879225-A52C-4D0C-80F3-60D2B0E738CC}"/>
              </a:ext>
            </a:extLst>
          </p:cNvPr>
          <p:cNvCxnSpPr/>
          <p:nvPr/>
        </p:nvCxnSpPr>
        <p:spPr>
          <a:xfrm>
            <a:off x="5668193" y="174307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5AE76E8-FA91-42AA-9218-BDADAC38571C}"/>
              </a:ext>
            </a:extLst>
          </p:cNvPr>
          <p:cNvCxnSpPr/>
          <p:nvPr/>
        </p:nvCxnSpPr>
        <p:spPr>
          <a:xfrm>
            <a:off x="6390019" y="174307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AE8A0A0-ED2F-48EF-9846-72C21CA76883}"/>
              </a:ext>
            </a:extLst>
          </p:cNvPr>
          <p:cNvCxnSpPr/>
          <p:nvPr/>
        </p:nvCxnSpPr>
        <p:spPr>
          <a:xfrm>
            <a:off x="7108476" y="174307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7410EFE-91AC-40B9-9F6D-B9F56384B6BB}"/>
              </a:ext>
            </a:extLst>
          </p:cNvPr>
          <p:cNvCxnSpPr/>
          <p:nvPr/>
        </p:nvCxnSpPr>
        <p:spPr>
          <a:xfrm>
            <a:off x="4959066" y="174307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C4ABA7A-39D3-4BD5-87D5-2FDC3E7661CB}"/>
              </a:ext>
            </a:extLst>
          </p:cNvPr>
          <p:cNvCxnSpPr/>
          <p:nvPr/>
        </p:nvCxnSpPr>
        <p:spPr>
          <a:xfrm>
            <a:off x="4584700" y="2840953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A5739A4-AC4F-4946-85B6-F583A869C4CD}"/>
              </a:ext>
            </a:extLst>
          </p:cNvPr>
          <p:cNvCxnSpPr/>
          <p:nvPr/>
        </p:nvCxnSpPr>
        <p:spPr>
          <a:xfrm>
            <a:off x="4584700" y="2126966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0BC0336-FE7F-4DF8-83EF-B57E70DA84DC}"/>
              </a:ext>
            </a:extLst>
          </p:cNvPr>
          <p:cNvCxnSpPr/>
          <p:nvPr/>
        </p:nvCxnSpPr>
        <p:spPr>
          <a:xfrm>
            <a:off x="4584700" y="3555328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9E200B8-F7B2-4EEB-B5FD-F3A918D0A79F}"/>
              </a:ext>
            </a:extLst>
          </p:cNvPr>
          <p:cNvCxnSpPr/>
          <p:nvPr/>
        </p:nvCxnSpPr>
        <p:spPr>
          <a:xfrm>
            <a:off x="4584700" y="4252987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0AB463A-8FCA-4679-AB20-A1CA9D59CCFA}"/>
              </a:ext>
            </a:extLst>
          </p:cNvPr>
          <p:cNvSpPr/>
          <p:nvPr/>
        </p:nvSpPr>
        <p:spPr>
          <a:xfrm>
            <a:off x="4946582" y="4615010"/>
            <a:ext cx="2149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8 * 8 feature map</a:t>
            </a:r>
            <a:endParaRPr lang="ko-KR" altLang="en-US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BEEDCE2-0922-44E7-99F3-D0FECEB0CD26}"/>
              </a:ext>
            </a:extLst>
          </p:cNvPr>
          <p:cNvSpPr/>
          <p:nvPr/>
        </p:nvSpPr>
        <p:spPr>
          <a:xfrm>
            <a:off x="8564484" y="4604413"/>
            <a:ext cx="2149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4 * 4 feature map</a:t>
            </a:r>
            <a:endParaRPr lang="ko-KR" alt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5E5553C-B570-4723-82A6-F003111DC593}"/>
              </a:ext>
            </a:extLst>
          </p:cNvPr>
          <p:cNvSpPr/>
          <p:nvPr/>
        </p:nvSpPr>
        <p:spPr>
          <a:xfrm>
            <a:off x="1163163" y="4604413"/>
            <a:ext cx="2518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Image with GT boxes</a:t>
            </a:r>
            <a:endParaRPr lang="ko-KR" altLang="en-US" b="1" dirty="0"/>
          </a:p>
        </p:txBody>
      </p:sp>
      <p:pic>
        <p:nvPicPr>
          <p:cNvPr id="4102" name="Picture 6" descr="https://newsimg.hankookilbo.com/cms/articlerelease/2021/05/07/82f5879a-66ec-4ad4-8cba-b528c83831c4.jpg">
            <a:extLst>
              <a:ext uri="{FF2B5EF4-FFF2-40B4-BE49-F238E27FC236}">
                <a16:creationId xmlns:a16="http://schemas.microsoft.com/office/drawing/2014/main" id="{6624C53B-D9A9-4FAD-BAE5-D9AC83E6BD80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84" y="1724413"/>
            <a:ext cx="2880000" cy="28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CA3132-704E-4A3E-B91B-1828363C53F4}"/>
              </a:ext>
            </a:extLst>
          </p:cNvPr>
          <p:cNvSpPr/>
          <p:nvPr/>
        </p:nvSpPr>
        <p:spPr>
          <a:xfrm>
            <a:off x="2480984" y="2362200"/>
            <a:ext cx="1138516" cy="22168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7EAA21-6C53-4E21-8C4D-81E8AD613091}"/>
              </a:ext>
            </a:extLst>
          </p:cNvPr>
          <p:cNvSpPr/>
          <p:nvPr/>
        </p:nvSpPr>
        <p:spPr>
          <a:xfrm>
            <a:off x="1002884" y="2076166"/>
            <a:ext cx="1440000" cy="245204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F637CA-701A-4F0E-9F1D-4004ED6E21A9}"/>
              </a:ext>
            </a:extLst>
          </p:cNvPr>
          <p:cNvSpPr/>
          <p:nvPr/>
        </p:nvSpPr>
        <p:spPr>
          <a:xfrm>
            <a:off x="5358992" y="3604026"/>
            <a:ext cx="242749" cy="22927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48F0181-5B4F-42AD-BEE7-720121312778}"/>
              </a:ext>
            </a:extLst>
          </p:cNvPr>
          <p:cNvSpPr/>
          <p:nvPr/>
        </p:nvSpPr>
        <p:spPr>
          <a:xfrm>
            <a:off x="5238576" y="3324356"/>
            <a:ext cx="503490" cy="78861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163C5E1-1475-4A6C-9BCC-EB00284284A9}"/>
              </a:ext>
            </a:extLst>
          </p:cNvPr>
          <p:cNvSpPr/>
          <p:nvPr/>
        </p:nvSpPr>
        <p:spPr>
          <a:xfrm>
            <a:off x="5141144" y="3420917"/>
            <a:ext cx="670541" cy="615843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8BB2E71-3E89-4064-B265-D93CC6E2201A}"/>
              </a:ext>
            </a:extLst>
          </p:cNvPr>
          <p:cNvSpPr/>
          <p:nvPr/>
        </p:nvSpPr>
        <p:spPr>
          <a:xfrm>
            <a:off x="5043652" y="3508706"/>
            <a:ext cx="856931" cy="45997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51DB7DD-51C2-44F3-8DD0-EF75D28CBE8F}"/>
              </a:ext>
            </a:extLst>
          </p:cNvPr>
          <p:cNvSpPr/>
          <p:nvPr/>
        </p:nvSpPr>
        <p:spPr>
          <a:xfrm>
            <a:off x="6450238" y="2534210"/>
            <a:ext cx="242749" cy="22927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6C40234-E93F-4C05-A8CF-C3E7567D05BF}"/>
              </a:ext>
            </a:extLst>
          </p:cNvPr>
          <p:cNvSpPr/>
          <p:nvPr/>
        </p:nvSpPr>
        <p:spPr>
          <a:xfrm>
            <a:off x="6329822" y="2254540"/>
            <a:ext cx="503490" cy="78861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3FB4ED-CCF5-4493-9C19-B61ED6BE68F5}"/>
              </a:ext>
            </a:extLst>
          </p:cNvPr>
          <p:cNvSpPr/>
          <p:nvPr/>
        </p:nvSpPr>
        <p:spPr>
          <a:xfrm>
            <a:off x="6232390" y="2351101"/>
            <a:ext cx="670541" cy="615843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1CE7F3A-80AB-4C66-8C76-FB8BFA98DC0C}"/>
              </a:ext>
            </a:extLst>
          </p:cNvPr>
          <p:cNvSpPr/>
          <p:nvPr/>
        </p:nvSpPr>
        <p:spPr>
          <a:xfrm>
            <a:off x="6161851" y="2438890"/>
            <a:ext cx="804578" cy="45997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10DCFFE-9C4E-47D0-A5E3-57B8318E61ED}"/>
              </a:ext>
            </a:extLst>
          </p:cNvPr>
          <p:cNvSpPr/>
          <p:nvPr/>
        </p:nvSpPr>
        <p:spPr>
          <a:xfrm>
            <a:off x="9738050" y="2594752"/>
            <a:ext cx="473301" cy="49685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226F40A-39CC-4D16-AA05-05DE09E2512F}"/>
              </a:ext>
            </a:extLst>
          </p:cNvPr>
          <p:cNvSpPr/>
          <p:nvPr/>
        </p:nvSpPr>
        <p:spPr>
          <a:xfrm>
            <a:off x="9459699" y="1994454"/>
            <a:ext cx="981681" cy="1708984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204119A-BD15-481B-9987-109FA1425107}"/>
              </a:ext>
            </a:extLst>
          </p:cNvPr>
          <p:cNvSpPr/>
          <p:nvPr/>
        </p:nvSpPr>
        <p:spPr>
          <a:xfrm>
            <a:off x="9296844" y="2185353"/>
            <a:ext cx="1307389" cy="133458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C544F97-5A30-4C7F-B271-33CC88CAAC4D}"/>
              </a:ext>
            </a:extLst>
          </p:cNvPr>
          <p:cNvSpPr/>
          <p:nvPr/>
        </p:nvSpPr>
        <p:spPr>
          <a:xfrm>
            <a:off x="9115136" y="2336963"/>
            <a:ext cx="1670804" cy="99681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C6EB5A7-9B66-45E8-A54C-86132FEA1938}"/>
              </a:ext>
            </a:extLst>
          </p:cNvPr>
          <p:cNvSpPr/>
          <p:nvPr/>
        </p:nvSpPr>
        <p:spPr>
          <a:xfrm>
            <a:off x="627536" y="5272888"/>
            <a:ext cx="9499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SSD uses double Feature map with different size, </a:t>
            </a:r>
          </a:p>
          <a:p>
            <a:r>
              <a:rPr lang="en-US" altLang="ko-KR" b="1" dirty="0"/>
              <a:t>It </a:t>
            </a:r>
            <a:r>
              <a:rPr lang="en-US" altLang="ko-KR" b="1"/>
              <a:t>also uses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9344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2075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SSD : Network Structure</a:t>
            </a:r>
            <a:endParaRPr kumimoji="1" lang="en-US" altLang="ko-Kore-KR" sz="32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00303A-37E8-47C3-A8A8-C52D7E5853CC}"/>
              </a:ext>
            </a:extLst>
          </p:cNvPr>
          <p:cNvSpPr/>
          <p:nvPr/>
        </p:nvSpPr>
        <p:spPr>
          <a:xfrm>
            <a:off x="228600" y="739566"/>
            <a:ext cx="9499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/>
              <a:t>SSDNet</a:t>
            </a:r>
            <a:r>
              <a:rPr lang="en-US" altLang="ko-KR" b="1" dirty="0"/>
              <a:t> doesn’t use </a:t>
            </a:r>
            <a:r>
              <a:rPr lang="en-US" altLang="ko-KR" b="1" dirty="0" err="1"/>
              <a:t>Object_Proposal</a:t>
            </a:r>
            <a:r>
              <a:rPr lang="en-US" altLang="ko-KR" b="1" dirty="0"/>
              <a:t> procedure.</a:t>
            </a:r>
          </a:p>
          <a:p>
            <a:r>
              <a:rPr lang="en-US" altLang="ko-KR" b="1" dirty="0"/>
              <a:t>Both speed and accuracy of these are superior to YOLO &amp; </a:t>
            </a:r>
            <a:r>
              <a:rPr lang="en-US" altLang="ko-KR" b="1" dirty="0" err="1"/>
              <a:t>FasterRCNN</a:t>
            </a:r>
            <a:endParaRPr lang="ko-KR" altLang="en-US" b="1" dirty="0"/>
          </a:p>
        </p:txBody>
      </p:sp>
      <p:pic>
        <p:nvPicPr>
          <p:cNvPr id="14" name="Picture 4" descr="https://miro.medium.com/max/700/1*51joMGlhxvftTxGtA4lA7Q.png">
            <a:extLst>
              <a:ext uri="{FF2B5EF4-FFF2-40B4-BE49-F238E27FC236}">
                <a16:creationId xmlns:a16="http://schemas.microsoft.com/office/drawing/2014/main" id="{DC46A03B-3815-4ABA-B381-1D79D77A0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4" y="1806606"/>
            <a:ext cx="11039476" cy="34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236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2075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1Stage_Detection : </a:t>
            </a:r>
            <a:r>
              <a:rPr kumimoji="1" lang="en-US" altLang="ko-Kore-KR" sz="36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SSDNet</a:t>
            </a:r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– </a:t>
            </a:r>
            <a:r>
              <a:rPr kumimoji="1" lang="en-US" altLang="ko-Kore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Network</a:t>
            </a:r>
            <a:r>
              <a:rPr kumimoji="1" lang="ko-KR" alt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Structure</a:t>
            </a:r>
            <a:r>
              <a:rPr kumimoji="1" lang="en-US" altLang="ko-Kore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00303A-37E8-47C3-A8A8-C52D7E5853CC}"/>
              </a:ext>
            </a:extLst>
          </p:cNvPr>
          <p:cNvSpPr/>
          <p:nvPr/>
        </p:nvSpPr>
        <p:spPr>
          <a:xfrm>
            <a:off x="228600" y="739566"/>
            <a:ext cx="9499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/>
              <a:t>SSDNet</a:t>
            </a:r>
            <a:r>
              <a:rPr lang="en-US" altLang="ko-KR" b="1" dirty="0"/>
              <a:t> doesn’t use </a:t>
            </a:r>
            <a:r>
              <a:rPr lang="en-US" altLang="ko-KR" b="1" dirty="0" err="1"/>
              <a:t>Object_Proposal</a:t>
            </a:r>
            <a:r>
              <a:rPr lang="en-US" altLang="ko-KR" b="1" dirty="0"/>
              <a:t> procedure.</a:t>
            </a:r>
          </a:p>
          <a:p>
            <a:r>
              <a:rPr lang="en-US" altLang="ko-KR" b="1" dirty="0"/>
              <a:t>Both speed and accuracy of these are superior to YOLO &amp; </a:t>
            </a:r>
            <a:r>
              <a:rPr lang="en-US" altLang="ko-KR" b="1" dirty="0" err="1"/>
              <a:t>FasterRCNN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5390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FPN : </a:t>
            </a:r>
            <a:r>
              <a:rPr kumimoji="1" lang="en-US" altLang="ko-Kore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Feature Extractor with multiple Feature Map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829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936</Words>
  <Application>Microsoft Office PowerPoint</Application>
  <PresentationFormat>와이드스크린</PresentationFormat>
  <Paragraphs>131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Arial Unicode MS</vt:lpstr>
      <vt:lpstr>HY헤드라인M</vt:lpstr>
      <vt:lpstr>inherit</vt:lpstr>
      <vt:lpstr>NanumSquareOTF ExtraBold</vt:lpstr>
      <vt:lpstr>맑은 고딕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master</dc:creator>
  <cp:lastModifiedBy>master</cp:lastModifiedBy>
  <cp:revision>61</cp:revision>
  <dcterms:created xsi:type="dcterms:W3CDTF">2021-07-12T04:35:59Z</dcterms:created>
  <dcterms:modified xsi:type="dcterms:W3CDTF">2021-07-12T17:13:31Z</dcterms:modified>
</cp:coreProperties>
</file>