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95" r:id="rId3"/>
    <p:sldId id="299" r:id="rId4"/>
    <p:sldId id="309" r:id="rId5"/>
    <p:sldId id="302" r:id="rId6"/>
    <p:sldId id="303" r:id="rId7"/>
    <p:sldId id="304" r:id="rId8"/>
    <p:sldId id="305" r:id="rId9"/>
    <p:sldId id="306" r:id="rId10"/>
    <p:sldId id="301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A"/>
    <a:srgbClr val="4785B8"/>
    <a:srgbClr val="FFFFFF"/>
    <a:srgbClr val="EFD5B2"/>
    <a:srgbClr val="396E9A"/>
    <a:srgbClr val="6BC0FF"/>
    <a:srgbClr val="174366"/>
    <a:srgbClr val="000000"/>
    <a:srgbClr val="4B5C75"/>
    <a:srgbClr val="0F518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9835" autoAdjust="0"/>
  </p:normalViewPr>
  <p:slideViewPr>
    <p:cSldViewPr snapToGrid="0" showGuides="1">
      <p:cViewPr varScale="1">
        <p:scale>
          <a:sx n="62" d="100"/>
          <a:sy n="62" d="100"/>
        </p:scale>
        <p:origin x="108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/>
              <a:t>현장점검의 날 점검 결과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3D-43F5-B525-85FE78EF86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달비계 작업 안전조치 미확인</c:v>
                </c:pt>
                <c:pt idx="1">
                  <c:v>지붕작업 안전조치 불량</c:v>
                </c:pt>
                <c:pt idx="2">
                  <c:v>추락방호망 등 미설치</c:v>
                </c:pt>
                <c:pt idx="3">
                  <c:v>개구부 덮개 등 불량</c:v>
                </c:pt>
                <c:pt idx="4">
                  <c:v>작업발판 미설치</c:v>
                </c:pt>
                <c:pt idx="5">
                  <c:v>근로자 개인보호구 착용 불량</c:v>
                </c:pt>
                <c:pt idx="6">
                  <c:v>안전난간 미설치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19</c:v>
                </c:pt>
                <c:pt idx="1">
                  <c:v>128</c:v>
                </c:pt>
                <c:pt idx="2">
                  <c:v>347</c:v>
                </c:pt>
                <c:pt idx="3">
                  <c:v>382</c:v>
                </c:pt>
                <c:pt idx="4">
                  <c:v>834</c:v>
                </c:pt>
                <c:pt idx="5">
                  <c:v>1156</c:v>
                </c:pt>
                <c:pt idx="6">
                  <c:v>1665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D-43F5-B525-85FE78EF8696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0"/>
        <c:axId val="714869480"/>
        <c:axId val="714874072"/>
      </c:barChart>
      <c:catAx>
        <c:axId val="714869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900" dirty="0"/>
                  <a:t>(</a:t>
                </a:r>
                <a:r>
                  <a:rPr lang="ko-KR" altLang="en-US" sz="900" dirty="0"/>
                  <a:t>단위 </a:t>
                </a:r>
                <a:r>
                  <a:rPr lang="en-US" altLang="ko-KR" sz="900" dirty="0"/>
                  <a:t>: </a:t>
                </a:r>
                <a:r>
                  <a:rPr lang="ko-KR" altLang="en-US" sz="900" dirty="0"/>
                  <a:t>곳</a:t>
                </a:r>
                <a:r>
                  <a:rPr lang="en-US" altLang="ko-KR" sz="900" dirty="0"/>
                  <a:t>)</a:t>
                </a:r>
                <a:endParaRPr lang="ko-KR" altLang="en-US" sz="900" dirty="0"/>
              </a:p>
            </c:rich>
          </c:tx>
          <c:layout>
            <c:manualLayout>
              <c:xMode val="edge"/>
              <c:yMode val="edge"/>
              <c:x val="0.85040128841384455"/>
              <c:y val="0.930905740458931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72309-6C7B-41FB-A7FB-60BAC2697C90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C6E1-F608-49C1-97FF-A98474E1C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9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latin typeface="+mn-ea"/>
              </a:rPr>
              <a:t>현장에서의 사고 항목 중 근로자 개인 보호구 착용 불량 </a:t>
            </a:r>
            <a:r>
              <a:rPr lang="en-US" altLang="ko-KR" sz="1200" spc="-150" dirty="0">
                <a:latin typeface="+mn-ea"/>
              </a:rPr>
              <a:t>2</a:t>
            </a:r>
            <a:r>
              <a:rPr lang="ko-KR" altLang="en-US" sz="1200" spc="-150" dirty="0">
                <a:latin typeface="+mn-ea"/>
              </a:rPr>
              <a:t>위</a:t>
            </a:r>
            <a:endParaRPr lang="en-US" altLang="ko-KR" sz="12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ko-KR" altLang="en-US" sz="12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latin typeface="+mn-ea"/>
              </a:rPr>
              <a:t>안전 장비 미착용을 줄일 수 있는 시스템이 있다면 사고와 사망자의 수를 유의미하게 줄일 수 있을 것으로 예측</a:t>
            </a:r>
            <a:endParaRPr lang="en-US" altLang="ko-KR" sz="12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ko-KR" altLang="en-US" sz="12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 err="1">
                <a:latin typeface="+mn-ea"/>
              </a:rPr>
              <a:t>딥러닝의</a:t>
            </a:r>
            <a:r>
              <a:rPr lang="ko-KR" altLang="en-US" sz="1200" spc="-150" dirty="0">
                <a:latin typeface="+mn-ea"/>
              </a:rPr>
              <a:t> 객체 검출 기술을 사용하여 현장에서의 안정 장비 착용 여부를 확인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6E1-F608-49C1-97FF-A98474E1C5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4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ko-KR" sz="1200" spc="-150" dirty="0" err="1">
                <a:latin typeface="+mn-ea"/>
              </a:rPr>
              <a:t>AIHub</a:t>
            </a:r>
            <a:r>
              <a:rPr lang="ko-KR" altLang="en-US" sz="1200" spc="-150" dirty="0">
                <a:latin typeface="+mn-ea"/>
              </a:rPr>
              <a:t>의 </a:t>
            </a:r>
            <a:r>
              <a:rPr lang="en-US" altLang="ko-KR" sz="1200" spc="-150" dirty="0">
                <a:latin typeface="+mn-ea"/>
              </a:rPr>
              <a:t>"</a:t>
            </a:r>
            <a:r>
              <a:rPr lang="ko-KR" altLang="en-US" sz="1200" spc="-150" dirty="0">
                <a:latin typeface="+mn-ea"/>
              </a:rPr>
              <a:t>공사현장 안전 장비 인식 미시지</a:t>
            </a:r>
            <a:r>
              <a:rPr lang="en-US" altLang="ko-KR" sz="1200" spc="-150" dirty="0">
                <a:latin typeface="+mn-ea"/>
              </a:rPr>
              <a:t>“ </a:t>
            </a:r>
            <a:r>
              <a:rPr lang="ko-KR" altLang="en-US" sz="1200" spc="-150" dirty="0">
                <a:latin typeface="+mn-ea"/>
              </a:rPr>
              <a:t>데이터 세트 사용</a:t>
            </a:r>
            <a:endParaRPr lang="en-US" altLang="ko-KR" sz="12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2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latin typeface="+mn-ea"/>
              </a:rPr>
              <a:t>97,990</a:t>
            </a:r>
            <a:r>
              <a:rPr lang="ko-KR" altLang="en-US" sz="1200" spc="-150" dirty="0">
                <a:latin typeface="+mn-ea"/>
              </a:rPr>
              <a:t>개의 훈련용 데이터와</a:t>
            </a:r>
            <a:r>
              <a:rPr lang="en-US" altLang="ko-KR" sz="1200" spc="-150" dirty="0">
                <a:latin typeface="+mn-ea"/>
              </a:rPr>
              <a:t> 8,629</a:t>
            </a:r>
            <a:r>
              <a:rPr lang="ko-KR" altLang="en-US" sz="1200" spc="-150" dirty="0">
                <a:latin typeface="+mn-ea"/>
              </a:rPr>
              <a:t>개의 검증용 데이터 사용</a:t>
            </a:r>
            <a:endParaRPr lang="en-US" altLang="ko-KR" sz="12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2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latin typeface="+mn-ea"/>
              </a:rPr>
              <a:t>45</a:t>
            </a:r>
            <a:r>
              <a:rPr lang="ko-KR" altLang="en-US" sz="1200" spc="-150" dirty="0">
                <a:latin typeface="+mn-ea"/>
              </a:rPr>
              <a:t>가지 클래스 중 안정 장비와 관련된</a:t>
            </a:r>
            <a:r>
              <a:rPr lang="en-US" altLang="ko-KR" sz="1200" spc="-150" dirty="0">
                <a:latin typeface="+mn-ea"/>
              </a:rPr>
              <a:t> 1~8</a:t>
            </a:r>
            <a:r>
              <a:rPr lang="ko-KR" altLang="en-US" sz="1200" spc="-150" dirty="0">
                <a:latin typeface="+mn-ea"/>
              </a:rPr>
              <a:t>까지의 데이터 클래스 사용</a:t>
            </a:r>
            <a:endParaRPr lang="en-US" altLang="ko-KR" sz="1200" spc="-15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6E1-F608-49C1-97FF-A98474E1C5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4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6E1-F608-49C1-97FF-A98474E1C5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6E1-F608-49C1-97FF-A98474E1C5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61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50" dirty="0">
                <a:latin typeface="+mn-ea"/>
              </a:rPr>
              <a:t>- </a:t>
            </a:r>
            <a:r>
              <a:rPr lang="ko-KR" altLang="en-US" sz="1200" spc="-150" dirty="0">
                <a:latin typeface="+mn-ea"/>
              </a:rPr>
              <a:t>최종 파라미터 </a:t>
            </a:r>
            <a:r>
              <a:rPr lang="en-US" altLang="ko-KR" sz="1200" spc="-150" dirty="0">
                <a:latin typeface="+mn-ea"/>
              </a:rPr>
              <a:t>– </a:t>
            </a:r>
            <a:r>
              <a:rPr lang="ko-KR" altLang="en-US" sz="1200" spc="-150" dirty="0">
                <a:latin typeface="+mn-ea"/>
              </a:rPr>
              <a:t>값 </a:t>
            </a:r>
            <a:r>
              <a:rPr lang="en-US" altLang="ko-KR" sz="1200" spc="-150" dirty="0">
                <a:latin typeface="+mn-ea"/>
              </a:rPr>
              <a:t>= </a:t>
            </a:r>
            <a:r>
              <a:rPr lang="ko-KR" altLang="en-US" sz="1200" spc="-150" dirty="0">
                <a:latin typeface="+mn-ea"/>
              </a:rPr>
              <a:t>표 </a:t>
            </a:r>
            <a:r>
              <a:rPr lang="en-US" altLang="ko-KR" sz="1200" spc="-150" dirty="0">
                <a:latin typeface="+mn-ea"/>
              </a:rPr>
              <a:t>/ </a:t>
            </a:r>
            <a:r>
              <a:rPr lang="ko-KR" altLang="en-US" sz="1200" spc="-150" dirty="0" err="1">
                <a:latin typeface="+mn-ea"/>
              </a:rPr>
              <a:t>결과이미지</a:t>
            </a:r>
            <a:endParaRPr lang="ko-KR" altLang="en-US" sz="1200" spc="-15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6E1-F608-49C1-97FF-A98474E1C5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9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6E1-F608-49C1-97FF-A98474E1C58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6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97000"/>
                <a:lumOff val="3000"/>
              </a:schemeClr>
            </a:gs>
            <a:gs pos="23000">
              <a:schemeClr val="accent2">
                <a:lumMod val="94000"/>
                <a:lumOff val="6000"/>
              </a:schemeClr>
            </a:gs>
            <a:gs pos="69000">
              <a:schemeClr val="accent2">
                <a:lumMod val="99000"/>
                <a:lumOff val="1000"/>
              </a:schemeClr>
            </a:gs>
            <a:gs pos="100000">
              <a:schemeClr val="accent2">
                <a:lumMod val="94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F96A27-2B78-78E6-3C01-AE67AA7A6EC5}"/>
              </a:ext>
            </a:extLst>
          </p:cNvPr>
          <p:cNvSpPr txBox="1"/>
          <p:nvPr/>
        </p:nvSpPr>
        <p:spPr>
          <a:xfrm>
            <a:off x="1276412" y="3013502"/>
            <a:ext cx="9639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 dirty="0">
                <a:solidFill>
                  <a:schemeClr val="accent6"/>
                </a:solidFill>
              </a:rPr>
              <a:t>개인 안전 장비 착용 확인 시스템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85430-7661-3E5B-A9D8-C4518DF0F596}"/>
              </a:ext>
            </a:extLst>
          </p:cNvPr>
          <p:cNvSpPr txBox="1"/>
          <p:nvPr/>
        </p:nvSpPr>
        <p:spPr>
          <a:xfrm>
            <a:off x="3887702" y="145413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2022 </a:t>
            </a:r>
            <a:r>
              <a:rPr lang="ko-KR" altLang="en-US" b="1" dirty="0">
                <a:solidFill>
                  <a:schemeClr val="accent6"/>
                </a:solidFill>
              </a:rPr>
              <a:t>정보기술학회 대학생 논문 경진대회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962F7-71DC-B666-EAAA-8514CBB7B3D5}"/>
              </a:ext>
            </a:extLst>
          </p:cNvPr>
          <p:cNvSpPr txBox="1"/>
          <p:nvPr/>
        </p:nvSpPr>
        <p:spPr>
          <a:xfrm>
            <a:off x="6685363" y="6131271"/>
            <a:ext cx="5506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</a:rPr>
              <a:t>정재형</a:t>
            </a:r>
            <a:r>
              <a:rPr lang="en-US" altLang="ko-KR" sz="2000" dirty="0">
                <a:solidFill>
                  <a:schemeClr val="accent6"/>
                </a:solidFill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</a:rPr>
              <a:t>구태훈</a:t>
            </a:r>
            <a:r>
              <a:rPr lang="en-US" altLang="ko-KR" sz="2000" dirty="0">
                <a:solidFill>
                  <a:schemeClr val="accent6"/>
                </a:solidFill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</a:rPr>
              <a:t>김경민</a:t>
            </a:r>
            <a:r>
              <a:rPr lang="en-US" altLang="ko-KR" sz="2000" dirty="0">
                <a:solidFill>
                  <a:schemeClr val="accent6"/>
                </a:solidFill>
              </a:rPr>
              <a:t>, </a:t>
            </a:r>
            <a:r>
              <a:rPr lang="ko-KR" altLang="en-US" sz="2000" dirty="0" err="1">
                <a:solidFill>
                  <a:schemeClr val="accent6"/>
                </a:solidFill>
              </a:rPr>
              <a:t>이재문</a:t>
            </a:r>
            <a:r>
              <a:rPr lang="en-US" altLang="ko-KR" sz="2000" dirty="0">
                <a:solidFill>
                  <a:schemeClr val="accent6"/>
                </a:solidFill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</a:rPr>
              <a:t>김성영</a:t>
            </a:r>
            <a:r>
              <a:rPr lang="en-US" altLang="ko-KR" sz="2000" dirty="0">
                <a:solidFill>
                  <a:schemeClr val="accent6"/>
                </a:solidFill>
              </a:rPr>
              <a:t>, </a:t>
            </a:r>
            <a:r>
              <a:rPr lang="ko-KR" altLang="en-US" sz="2000" dirty="0" err="1">
                <a:solidFill>
                  <a:schemeClr val="accent6"/>
                </a:solidFill>
              </a:rPr>
              <a:t>오병우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E00EE-9B80-7C85-4279-327787BC882E}"/>
              </a:ext>
            </a:extLst>
          </p:cNvPr>
          <p:cNvSpPr txBox="1"/>
          <p:nvPr/>
        </p:nvSpPr>
        <p:spPr>
          <a:xfrm>
            <a:off x="6685363" y="566672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EFD5B2"/>
                </a:solidFill>
              </a:rPr>
              <a:t>금오공과대학교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111120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결  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8851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Conclusion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4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1C44EF-D708-6739-4196-5E00C48DF38D}"/>
              </a:ext>
            </a:extLst>
          </p:cNvPr>
          <p:cNvSpPr txBox="1"/>
          <p:nvPr/>
        </p:nvSpPr>
        <p:spPr>
          <a:xfrm>
            <a:off x="1212348" y="2108060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/>
              <a:t> 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C4BC7-AF64-EE2D-307D-C92ED9022E90}"/>
              </a:ext>
            </a:extLst>
          </p:cNvPr>
          <p:cNvSpPr txBox="1"/>
          <p:nvPr/>
        </p:nvSpPr>
        <p:spPr>
          <a:xfrm>
            <a:off x="9774465" y="3411650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」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9CC37-E4CF-452A-692C-F5881A00C0AB}"/>
              </a:ext>
            </a:extLst>
          </p:cNvPr>
          <p:cNvSpPr txBox="1"/>
          <p:nvPr/>
        </p:nvSpPr>
        <p:spPr>
          <a:xfrm>
            <a:off x="2288583" y="3062420"/>
            <a:ext cx="7614834" cy="16940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400" i="0" dirty="0">
                <a:effectLst/>
                <a:latin typeface="Whitney"/>
              </a:rPr>
              <a:t>YOLOv5</a:t>
            </a:r>
            <a:r>
              <a:rPr lang="ko-KR" altLang="en-US" sz="2400" i="0" dirty="0">
                <a:effectLst/>
                <a:latin typeface="Whitney"/>
              </a:rPr>
              <a:t>를 활용한 안전 장비 검출 시스템을 사용하여</a:t>
            </a:r>
          </a:p>
          <a:p>
            <a:pPr algn="ctr">
              <a:lnSpc>
                <a:spcPct val="110000"/>
              </a:lnSpc>
            </a:pPr>
            <a:endParaRPr lang="ko-KR" altLang="en-US" sz="2400" i="0" dirty="0">
              <a:effectLst/>
              <a:latin typeface="Whitney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400" i="0" dirty="0">
                <a:effectLst/>
                <a:latin typeface="Whitney"/>
              </a:rPr>
              <a:t>안전 장비 미착용에 대한 경고를 울려 현장에서의 사고 발생률을 낮춤</a:t>
            </a:r>
            <a:endParaRPr lang="ko-KR" altLang="en-US" sz="2400" i="1" spc="-150" dirty="0"/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4B19669B-AEAC-6430-B228-FAB3EB8C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8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DD93F0-CFCA-B819-C665-AE8AA28B727A}"/>
              </a:ext>
            </a:extLst>
          </p:cNvPr>
          <p:cNvGrpSpPr/>
          <p:nvPr/>
        </p:nvGrpSpPr>
        <p:grpSpPr>
          <a:xfrm>
            <a:off x="5065910" y="2805752"/>
            <a:ext cx="2060180" cy="1246496"/>
            <a:chOff x="5065912" y="2680230"/>
            <a:chExt cx="2060180" cy="12464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A48078-82E0-46B0-BFB6-AC766ABB0F40}"/>
                </a:ext>
              </a:extLst>
            </p:cNvPr>
            <p:cNvSpPr txBox="1"/>
            <p:nvPr/>
          </p:nvSpPr>
          <p:spPr>
            <a:xfrm>
              <a:off x="5195336" y="2680230"/>
              <a:ext cx="1801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chemeClr val="bg1"/>
                  </a:solidFill>
                </a:rPr>
                <a:t>THANK</a:t>
              </a:r>
              <a:r>
                <a:rPr lang="ko-KR" altLang="en-US" sz="24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2400" spc="-150" dirty="0">
                  <a:solidFill>
                    <a:schemeClr val="bg1"/>
                  </a:solidFill>
                </a:rPr>
                <a:t>YOU</a:t>
              </a:r>
              <a:endParaRPr lang="ko-KR" altLang="en-US" sz="2400" spc="-15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38E00D-C0DE-724C-F642-9D56C384212C}"/>
                </a:ext>
              </a:extLst>
            </p:cNvPr>
            <p:cNvSpPr txBox="1"/>
            <p:nvPr/>
          </p:nvSpPr>
          <p:spPr>
            <a:xfrm>
              <a:off x="5065912" y="2911063"/>
              <a:ext cx="20601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Q</a:t>
              </a:r>
              <a:r>
                <a:rPr lang="en-US" altLang="ko-KR" sz="4400" dirty="0">
                  <a:solidFill>
                    <a:schemeClr val="bg1"/>
                  </a:solidFill>
                </a:rPr>
                <a:t> &amp; </a:t>
              </a:r>
              <a:r>
                <a:rPr lang="en-US" altLang="ko-KR" sz="6000" dirty="0">
                  <a:solidFill>
                    <a:schemeClr val="bg1"/>
                  </a:solidFill>
                </a:rPr>
                <a:t>A</a:t>
              </a:r>
              <a:endParaRPr lang="ko-KR" alt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파란색 배경의 해시 태그 기호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545" y="0"/>
            <a:ext cx="6092455" cy="685799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76DA26-6B69-FC64-A414-0F8F103FEC06}"/>
              </a:ext>
            </a:extLst>
          </p:cNvPr>
          <p:cNvGrpSpPr/>
          <p:nvPr/>
        </p:nvGrpSpPr>
        <p:grpSpPr>
          <a:xfrm>
            <a:off x="939800" y="1327216"/>
            <a:ext cx="2871668" cy="4203569"/>
            <a:chOff x="939800" y="1523661"/>
            <a:chExt cx="2871668" cy="42035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3C08834-ED35-45E6-B147-6F64B4C6C295}"/>
                </a:ext>
              </a:extLst>
            </p:cNvPr>
            <p:cNvGrpSpPr/>
            <p:nvPr/>
          </p:nvGrpSpPr>
          <p:grpSpPr>
            <a:xfrm>
              <a:off x="939800" y="1523661"/>
              <a:ext cx="1406523" cy="707886"/>
              <a:chOff x="939800" y="1442839"/>
              <a:chExt cx="1406523" cy="7078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F72330-7E35-4F3E-8233-5EF2FA75D0AC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346A5-0E50-4A80-AECC-3CD8A3A24059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825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서론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F076CB6-D359-4E8A-B7BA-83335D6CFD8F}"/>
                </a:ext>
              </a:extLst>
            </p:cNvPr>
            <p:cNvGrpSpPr/>
            <p:nvPr/>
          </p:nvGrpSpPr>
          <p:grpSpPr>
            <a:xfrm>
              <a:off x="939800" y="3854117"/>
              <a:ext cx="2871668" cy="707886"/>
              <a:chOff x="939800" y="1442839"/>
              <a:chExt cx="2871668" cy="70788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275C46-30D4-4E5A-A1AE-F7AB20CDC7FB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9CCD7-3E49-43B4-BB9C-7D7D8A386A9A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2291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안전 장비 검출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C3C80B5-AE52-41E1-806D-EC76DD5D2936}"/>
                </a:ext>
              </a:extLst>
            </p:cNvPr>
            <p:cNvGrpSpPr/>
            <p:nvPr/>
          </p:nvGrpSpPr>
          <p:grpSpPr>
            <a:xfrm>
              <a:off x="939800" y="5019344"/>
              <a:ext cx="1406523" cy="707886"/>
              <a:chOff x="939800" y="1442839"/>
              <a:chExt cx="1406523" cy="7078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7F61B-E90A-4A24-8681-B60ABA115232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39A7FC-8333-48EF-848E-56B2C85A9A85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825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결론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35C9B4-C300-A739-3EA5-A340D4B8CF14}"/>
                </a:ext>
              </a:extLst>
            </p:cNvPr>
            <p:cNvGrpSpPr/>
            <p:nvPr/>
          </p:nvGrpSpPr>
          <p:grpSpPr>
            <a:xfrm>
              <a:off x="939800" y="2688889"/>
              <a:ext cx="2490153" cy="707886"/>
              <a:chOff x="939800" y="1442839"/>
              <a:chExt cx="2490153" cy="70788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C5C3E-78F2-35DC-2DD9-0DE415E69BDD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6858D0-0F71-C88B-D390-FCE6F4ED5DAC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19094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시스템 설명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111120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서  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Introduction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B755152-4956-1C8E-B0A6-964CAE0284B3}"/>
              </a:ext>
            </a:extLst>
          </p:cNvPr>
          <p:cNvSpPr txBox="1"/>
          <p:nvPr/>
        </p:nvSpPr>
        <p:spPr>
          <a:xfrm>
            <a:off x="639470" y="1468649"/>
            <a:ext cx="5456530" cy="40374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근로자 개인 보호구 착용 불량 </a:t>
            </a:r>
            <a:r>
              <a:rPr lang="en-US" altLang="ko-KR" sz="2400" spc="-150" dirty="0">
                <a:latin typeface="+mn-ea"/>
              </a:rPr>
              <a:t>2</a:t>
            </a:r>
            <a:r>
              <a:rPr lang="ko-KR" altLang="en-US" sz="2400" spc="-150" dirty="0">
                <a:latin typeface="+mn-ea"/>
              </a:rPr>
              <a:t>위</a:t>
            </a:r>
            <a:endParaRPr lang="en-US" altLang="ko-KR" sz="24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ko-KR" altLang="en-US" sz="2400" spc="-150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안전 장비 미착용을 줄일 수 있는 시스템이 있다면 사고를 유의미하게 줄일 수 있을 것으로 전망</a:t>
            </a:r>
            <a:endParaRPr lang="en-US" altLang="ko-KR" sz="24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ko-KR" altLang="en-US" sz="2400" spc="-150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err="1">
                <a:latin typeface="+mn-ea"/>
              </a:rPr>
              <a:t>딥러닝의</a:t>
            </a:r>
            <a:r>
              <a:rPr lang="ko-KR" altLang="en-US" sz="2400" spc="-150" dirty="0">
                <a:latin typeface="+mn-ea"/>
              </a:rPr>
              <a:t> 객체 검출 기술을 사용하여 현장에서의 안정 장비 착용 여부를 확인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B30A82-A4B7-50C8-F1BF-555C25EF2A12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3C1046B5-D124-62E0-B024-8A629FE5A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377467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3EEDBA7E-B8AC-E559-F063-1F53C47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18681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시스템 설명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3997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System Description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4B4A75E-FE2F-4F6A-63F8-071C3E4E2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9"/>
          <a:stretch/>
        </p:blipFill>
        <p:spPr>
          <a:xfrm>
            <a:off x="620027" y="2796648"/>
            <a:ext cx="2818532" cy="2445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68E3C0-1146-44FB-C7D3-B1B71627ECDD}"/>
              </a:ext>
            </a:extLst>
          </p:cNvPr>
          <p:cNvSpPr/>
          <p:nvPr/>
        </p:nvSpPr>
        <p:spPr>
          <a:xfrm>
            <a:off x="620027" y="5304472"/>
            <a:ext cx="2818532" cy="43962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데이터 입력</a:t>
            </a:r>
          </a:p>
        </p:txBody>
      </p:sp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7EA35C99-280A-7516-3052-F307BD3F5C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5109" y="3799752"/>
            <a:ext cx="318978" cy="439623"/>
          </a:xfrm>
          <a:prstGeom prst="rect">
            <a:avLst/>
          </a:prstGeom>
        </p:spPr>
      </p:pic>
      <p:pic>
        <p:nvPicPr>
          <p:cNvPr id="25" name="그래픽 24" descr="오른쪽 화살표 단색으로 채워진">
            <a:extLst>
              <a:ext uri="{FF2B5EF4-FFF2-40B4-BE49-F238E27FC236}">
                <a16:creationId xmlns:a16="http://schemas.microsoft.com/office/drawing/2014/main" id="{A8F222B5-A608-3383-9CCD-30EDB66DB5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1589" y="3799752"/>
            <a:ext cx="318978" cy="43962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B9BE0C-39CE-D2AA-8F74-DC863EEF812F}"/>
              </a:ext>
            </a:extLst>
          </p:cNvPr>
          <p:cNvSpPr/>
          <p:nvPr/>
        </p:nvSpPr>
        <p:spPr>
          <a:xfrm>
            <a:off x="4069096" y="5304472"/>
            <a:ext cx="3292600" cy="439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Jetson nano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객체 탐지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E7F17E2-6CCC-6B3A-0BAA-B1AE618B196B}"/>
              </a:ext>
            </a:extLst>
          </p:cNvPr>
          <p:cNvGrpSpPr/>
          <p:nvPr/>
        </p:nvGrpSpPr>
        <p:grpSpPr>
          <a:xfrm>
            <a:off x="4200878" y="1923267"/>
            <a:ext cx="3864273" cy="3319213"/>
            <a:chOff x="4200878" y="1661577"/>
            <a:chExt cx="3864273" cy="331921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89419DD-D712-64F2-A5CF-D7C5F05A4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0878" y="2534958"/>
              <a:ext cx="3029035" cy="24458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10DFC89-72FF-7459-9FBB-476F1A570C2C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5151" y="1661577"/>
              <a:ext cx="1800000" cy="144000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0197A1-E4F3-6C14-DE26-7410074C23A8}"/>
              </a:ext>
            </a:extLst>
          </p:cNvPr>
          <p:cNvSpPr/>
          <p:nvPr/>
        </p:nvSpPr>
        <p:spPr>
          <a:xfrm>
            <a:off x="8395876" y="5304471"/>
            <a:ext cx="2647593" cy="439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유사시 알람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4675BB-127E-2F59-BA4C-9F5E5FC67108}"/>
              </a:ext>
            </a:extLst>
          </p:cNvPr>
          <p:cNvSpPr/>
          <p:nvPr/>
        </p:nvSpPr>
        <p:spPr>
          <a:xfrm>
            <a:off x="9002598" y="2885332"/>
            <a:ext cx="1659117" cy="914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8" descr="Jetson Nano 사운드 카드 드라이버 프리 USB 오디오 코덱, Nvidia Jetson Nano B01 2GB 용 스피커 2 개  포함|Demo Board Accessories| - AliExpress">
            <a:extLst>
              <a:ext uri="{FF2B5EF4-FFF2-40B4-BE49-F238E27FC236}">
                <a16:creationId xmlns:a16="http://schemas.microsoft.com/office/drawing/2014/main" id="{2A477DD7-12BD-CBF9-5D78-B5E60BF3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76" y="2875905"/>
            <a:ext cx="2647593" cy="233186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340729-031E-64BF-414F-0E6E42A625DD}"/>
              </a:ext>
            </a:extLst>
          </p:cNvPr>
          <p:cNvSpPr/>
          <p:nvPr/>
        </p:nvSpPr>
        <p:spPr>
          <a:xfrm>
            <a:off x="8927703" y="2919277"/>
            <a:ext cx="1800000" cy="771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D9EF7C6-237B-5D7F-2C92-2DBA94D561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6243" y="2919277"/>
            <a:ext cx="1714500" cy="86677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B600B07-B21A-44DE-0D11-83374D3B7D79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0097516" y="1903238"/>
            <a:ext cx="1800000" cy="14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A5C7CBD-111C-5FAB-604A-50F78E7B34A9}"/>
              </a:ext>
            </a:extLst>
          </p:cNvPr>
          <p:cNvSpPr/>
          <p:nvPr/>
        </p:nvSpPr>
        <p:spPr>
          <a:xfrm>
            <a:off x="3598781" y="3866714"/>
            <a:ext cx="467274" cy="35024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65DB03A-D8BB-6A04-B49F-8F617336123F}"/>
              </a:ext>
            </a:extLst>
          </p:cNvPr>
          <p:cNvSpPr/>
          <p:nvPr/>
        </p:nvSpPr>
        <p:spPr>
          <a:xfrm>
            <a:off x="7591957" y="3866714"/>
            <a:ext cx="467274" cy="35024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id="{5AC37AE3-F809-C757-575B-F778CF96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8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23705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안전 장비 검출 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–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데이터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319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A7302A-2C4A-238C-D5E3-FD1E0D0CC471}"/>
              </a:ext>
            </a:extLst>
          </p:cNvPr>
          <p:cNvSpPr txBox="1"/>
          <p:nvPr/>
        </p:nvSpPr>
        <p:spPr>
          <a:xfrm>
            <a:off x="639469" y="1712709"/>
            <a:ext cx="5567268" cy="9350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데이터</a:t>
            </a:r>
            <a:r>
              <a:rPr lang="en-US" altLang="ko-KR" sz="2400" spc="-150" dirty="0">
                <a:latin typeface="+mn-ea"/>
              </a:rPr>
              <a:t>: </a:t>
            </a:r>
            <a:r>
              <a:rPr lang="en-US" altLang="ko-KR" sz="2400" spc="-150" dirty="0" err="1">
                <a:latin typeface="+mn-ea"/>
              </a:rPr>
              <a:t>AIHub</a:t>
            </a:r>
            <a:r>
              <a:rPr lang="ko-KR" altLang="en-US" sz="2400" spc="-150" dirty="0">
                <a:latin typeface="+mn-ea"/>
              </a:rPr>
              <a:t>의 </a:t>
            </a:r>
            <a:r>
              <a:rPr lang="en-US" altLang="ko-KR" sz="2400" spc="-150" dirty="0">
                <a:latin typeface="+mn-ea"/>
              </a:rPr>
              <a:t>"</a:t>
            </a:r>
            <a:r>
              <a:rPr lang="ko-KR" altLang="en-US" sz="2400" spc="-150" dirty="0">
                <a:latin typeface="+mn-ea"/>
              </a:rPr>
              <a:t>공사현장 안전 장비 인식 이미지</a:t>
            </a:r>
            <a:r>
              <a:rPr lang="en-US" altLang="ko-KR" sz="2400" spc="-150" dirty="0">
                <a:latin typeface="+mn-ea"/>
              </a:rPr>
              <a:t>“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7F7060-4DC9-05DE-035A-4DC65AD3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1291366"/>
            <a:ext cx="5365750" cy="531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C44486-5865-43AF-0027-8CFC4D857ABE}"/>
              </a:ext>
            </a:extLst>
          </p:cNvPr>
          <p:cNvSpPr txBox="1"/>
          <p:nvPr/>
        </p:nvSpPr>
        <p:spPr>
          <a:xfrm>
            <a:off x="639469" y="3273246"/>
            <a:ext cx="5567268" cy="491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훈련용 데이터</a:t>
            </a:r>
            <a:r>
              <a:rPr lang="en-US" altLang="ko-KR" sz="2400" spc="-150" dirty="0">
                <a:latin typeface="+mn-ea"/>
              </a:rPr>
              <a:t>: 97,990</a:t>
            </a:r>
            <a:r>
              <a:rPr lang="ko-KR" altLang="en-US" sz="2400" spc="-150" dirty="0">
                <a:latin typeface="+mn-ea"/>
              </a:rPr>
              <a:t>개</a:t>
            </a:r>
            <a:endParaRPr lang="en-US" altLang="ko-KR" sz="2400" spc="-15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EBFE9-4867-4648-AFD1-3B163DB47A85}"/>
              </a:ext>
            </a:extLst>
          </p:cNvPr>
          <p:cNvSpPr txBox="1"/>
          <p:nvPr/>
        </p:nvSpPr>
        <p:spPr>
          <a:xfrm>
            <a:off x="639469" y="3946864"/>
            <a:ext cx="5567268" cy="491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검증용 데이터</a:t>
            </a:r>
            <a:r>
              <a:rPr lang="en-US" altLang="ko-KR" sz="2400" spc="-150" dirty="0">
                <a:latin typeface="+mn-ea"/>
              </a:rPr>
              <a:t>: 8,629</a:t>
            </a:r>
            <a:r>
              <a:rPr lang="ko-KR" altLang="en-US" sz="2400" spc="-150" dirty="0">
                <a:latin typeface="+mn-ea"/>
              </a:rPr>
              <a:t>개</a:t>
            </a:r>
            <a:endParaRPr lang="en-US" altLang="ko-KR" sz="2400" spc="-150" dirty="0">
              <a:latin typeface="+mn-ea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id="{6E6072F9-822C-47B7-CCBA-DD07EC63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7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70032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안전 장비 검출 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–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개발 환경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319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A7302A-2C4A-238C-D5E3-FD1E0D0CC471}"/>
              </a:ext>
            </a:extLst>
          </p:cNvPr>
          <p:cNvSpPr txBox="1"/>
          <p:nvPr/>
        </p:nvSpPr>
        <p:spPr>
          <a:xfrm>
            <a:off x="1058689" y="1188880"/>
            <a:ext cx="4516032" cy="4918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spc="-150" dirty="0">
                <a:latin typeface="+mn-ea"/>
              </a:rPr>
              <a:t>초기</a:t>
            </a:r>
            <a:r>
              <a:rPr lang="en-US" altLang="ko-KR" sz="2400" spc="-150" dirty="0">
                <a:latin typeface="+mn-ea"/>
              </a:rPr>
              <a:t> </a:t>
            </a:r>
            <a:r>
              <a:rPr lang="ko-KR" altLang="en-US" sz="2400" spc="-150" dirty="0">
                <a:latin typeface="+mn-ea"/>
              </a:rPr>
              <a:t>학습 환경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086C95-639C-2F45-8FD1-982A70AE7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0220"/>
              </p:ext>
            </p:extLst>
          </p:nvPr>
        </p:nvGraphicFramePr>
        <p:xfrm>
          <a:off x="660398" y="1793579"/>
          <a:ext cx="5312615" cy="47034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1227">
                  <a:extLst>
                    <a:ext uri="{9D8B030D-6E8A-4147-A177-3AD203B41FA5}">
                      <a16:colId xmlns:a16="http://schemas.microsoft.com/office/drawing/2014/main" val="3878228800"/>
                    </a:ext>
                  </a:extLst>
                </a:gridCol>
                <a:gridCol w="3841388">
                  <a:extLst>
                    <a:ext uri="{9D8B030D-6E8A-4147-A177-3AD203B41FA5}">
                      <a16:colId xmlns:a16="http://schemas.microsoft.com/office/drawing/2014/main" val="2156778239"/>
                    </a:ext>
                  </a:extLst>
                </a:gridCol>
              </a:tblGrid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Specifications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15471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Ubuntu 18.04 LTS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46753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 i5-9600K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67451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GPU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NVIDIA </a:t>
                      </a:r>
                      <a:r>
                        <a:rPr lang="en-US" altLang="ko-KR" dirty="0" err="1"/>
                        <a:t>geforce</a:t>
                      </a:r>
                      <a:r>
                        <a:rPr lang="en-US" altLang="ko-KR" dirty="0"/>
                        <a:t> GTX 1070 </a:t>
                      </a:r>
                      <a:r>
                        <a:rPr lang="en-US" altLang="ko-KR" dirty="0" err="1"/>
                        <a:t>ti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64267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GB LDDR4 </a:t>
                      </a:r>
                      <a:r>
                        <a:rPr lang="ko-KR" altLang="en-US" dirty="0"/>
                        <a:t>*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10295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19829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cuDNN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70334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89EF7A01-500C-295E-47C8-290F1513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22374"/>
              </p:ext>
            </p:extLst>
          </p:nvPr>
        </p:nvGraphicFramePr>
        <p:xfrm>
          <a:off x="6218989" y="1793579"/>
          <a:ext cx="5312615" cy="47034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1227">
                  <a:extLst>
                    <a:ext uri="{9D8B030D-6E8A-4147-A177-3AD203B41FA5}">
                      <a16:colId xmlns:a16="http://schemas.microsoft.com/office/drawing/2014/main" val="3878228800"/>
                    </a:ext>
                  </a:extLst>
                </a:gridCol>
                <a:gridCol w="3841388">
                  <a:extLst>
                    <a:ext uri="{9D8B030D-6E8A-4147-A177-3AD203B41FA5}">
                      <a16:colId xmlns:a16="http://schemas.microsoft.com/office/drawing/2014/main" val="2156778239"/>
                    </a:ext>
                  </a:extLst>
                </a:gridCol>
              </a:tblGrid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Specifications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15471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Ubuntu 20.04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46753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AMD Ryzen 7 5800X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67451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GPU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NVIDIA A6000 48 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64267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 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10295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19829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cuDNN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703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BE78446-87AE-EC02-A4DC-4646355FCAC5}"/>
              </a:ext>
            </a:extLst>
          </p:cNvPr>
          <p:cNvSpPr txBox="1"/>
          <p:nvPr/>
        </p:nvSpPr>
        <p:spPr>
          <a:xfrm>
            <a:off x="6617279" y="1188880"/>
            <a:ext cx="4516032" cy="4918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spc="-150" dirty="0">
                <a:latin typeface="+mn-ea"/>
              </a:rPr>
              <a:t>최종</a:t>
            </a:r>
            <a:r>
              <a:rPr lang="en-US" altLang="ko-KR" sz="2400" spc="-150" dirty="0">
                <a:latin typeface="+mn-ea"/>
              </a:rPr>
              <a:t> </a:t>
            </a:r>
            <a:r>
              <a:rPr lang="ko-KR" altLang="en-US" sz="2400" spc="-150" dirty="0">
                <a:latin typeface="+mn-ea"/>
              </a:rPr>
              <a:t>학습 환경</a:t>
            </a:r>
          </a:p>
        </p:txBody>
      </p: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1B12F43D-EFAF-FEB7-4B99-2844961E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2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46976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안전 장비 검출 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–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학습 결과 비교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319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A7302A-2C4A-238C-D5E3-FD1E0D0CC471}"/>
              </a:ext>
            </a:extLst>
          </p:cNvPr>
          <p:cNvSpPr txBox="1"/>
          <p:nvPr/>
        </p:nvSpPr>
        <p:spPr>
          <a:xfrm>
            <a:off x="6096000" y="2998868"/>
            <a:ext cx="5151731" cy="10754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spc="-150" dirty="0">
                <a:latin typeface="+mn-ea"/>
              </a:rPr>
              <a:t>- </a:t>
            </a:r>
            <a:r>
              <a:rPr lang="ko-KR" altLang="en-US" sz="2800" spc="-150" dirty="0">
                <a:latin typeface="+mn-ea"/>
              </a:rPr>
              <a:t>파라미터에 따른 변화 양상 </a:t>
            </a:r>
            <a:r>
              <a:rPr lang="en-US" altLang="ko-KR" sz="2800" spc="-150" dirty="0">
                <a:latin typeface="+mn-ea"/>
              </a:rPr>
              <a:t>– </a:t>
            </a:r>
            <a:r>
              <a:rPr lang="ko-KR" altLang="en-US" sz="2800" spc="-150" dirty="0">
                <a:latin typeface="+mn-ea"/>
              </a:rPr>
              <a:t>값 </a:t>
            </a:r>
            <a:r>
              <a:rPr lang="en-US" altLang="ko-KR" sz="2800" spc="-150" dirty="0">
                <a:latin typeface="+mn-ea"/>
              </a:rPr>
              <a:t>= </a:t>
            </a:r>
            <a:r>
              <a:rPr lang="ko-KR" altLang="en-US" sz="2800" spc="-150" dirty="0">
                <a:latin typeface="+mn-ea"/>
              </a:rPr>
              <a:t>표나 그래프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D457B7-1A14-D165-1D20-D6694ADF9D21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0EFC0CA-0ECD-0510-CCA3-424DDBA45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75054"/>
              </p:ext>
            </p:extLst>
          </p:nvPr>
        </p:nvGraphicFramePr>
        <p:xfrm>
          <a:off x="639469" y="1395530"/>
          <a:ext cx="8128001" cy="1478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332">
                  <a:extLst>
                    <a:ext uri="{9D8B030D-6E8A-4147-A177-3AD203B41FA5}">
                      <a16:colId xmlns:a16="http://schemas.microsoft.com/office/drawing/2014/main" val="3603671024"/>
                    </a:ext>
                  </a:extLst>
                </a:gridCol>
                <a:gridCol w="945397">
                  <a:extLst>
                    <a:ext uri="{9D8B030D-6E8A-4147-A177-3AD203B41FA5}">
                      <a16:colId xmlns:a16="http://schemas.microsoft.com/office/drawing/2014/main" val="4276876384"/>
                    </a:ext>
                  </a:extLst>
                </a:gridCol>
                <a:gridCol w="1038387">
                  <a:extLst>
                    <a:ext uri="{9D8B030D-6E8A-4147-A177-3AD203B41FA5}">
                      <a16:colId xmlns:a16="http://schemas.microsoft.com/office/drawing/2014/main" val="698094589"/>
                    </a:ext>
                  </a:extLst>
                </a:gridCol>
                <a:gridCol w="1379349">
                  <a:extLst>
                    <a:ext uri="{9D8B030D-6E8A-4147-A177-3AD203B41FA5}">
                      <a16:colId xmlns:a16="http://schemas.microsoft.com/office/drawing/2014/main" val="392320712"/>
                    </a:ext>
                  </a:extLst>
                </a:gridCol>
                <a:gridCol w="1487837">
                  <a:extLst>
                    <a:ext uri="{9D8B030D-6E8A-4147-A177-3AD203B41FA5}">
                      <a16:colId xmlns:a16="http://schemas.microsoft.com/office/drawing/2014/main" val="3621622064"/>
                    </a:ext>
                  </a:extLst>
                </a:gridCol>
                <a:gridCol w="1554556">
                  <a:extLst>
                    <a:ext uri="{9D8B030D-6E8A-4147-A177-3AD203B41FA5}">
                      <a16:colId xmlns:a16="http://schemas.microsoft.com/office/drawing/2014/main" val="4002150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70994962"/>
                    </a:ext>
                  </a:extLst>
                </a:gridCol>
              </a:tblGrid>
              <a:tr h="3661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Batchsize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시험 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소요시간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6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1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59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0761"/>
                  </a:ext>
                </a:extLst>
              </a:tr>
            </a:tbl>
          </a:graphicData>
        </a:graphic>
      </p:graphicFrame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39FA68C3-3A7F-ABCE-808C-5FEFFF7F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5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70032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안전 장비 검출 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–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검출 결과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319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7B2D26-2AB1-0E8C-1C22-5F53DE04478A}"/>
              </a:ext>
            </a:extLst>
          </p:cNvPr>
          <p:cNvSpPr/>
          <p:nvPr/>
        </p:nvSpPr>
        <p:spPr>
          <a:xfrm>
            <a:off x="111760" y="1743457"/>
            <a:ext cx="3871304" cy="35121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7302A-2C4A-238C-D5E3-FD1E0D0CC471}"/>
              </a:ext>
            </a:extLst>
          </p:cNvPr>
          <p:cNvSpPr txBox="1"/>
          <p:nvPr/>
        </p:nvSpPr>
        <p:spPr>
          <a:xfrm>
            <a:off x="111759" y="5283079"/>
            <a:ext cx="3871305" cy="491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spc="-150" dirty="0">
                <a:latin typeface="+mn-ea"/>
              </a:rPr>
              <a:t>이미지</a:t>
            </a:r>
            <a:r>
              <a:rPr lang="en-US" altLang="ko-KR" sz="2400" spc="-150" dirty="0">
                <a:latin typeface="+mn-ea"/>
              </a:rPr>
              <a:t>1</a:t>
            </a:r>
            <a:endParaRPr lang="ko-KR" altLang="en-US" sz="2400" spc="-15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E07AF3-7429-1457-C855-0D1E90B177FE}"/>
              </a:ext>
            </a:extLst>
          </p:cNvPr>
          <p:cNvSpPr/>
          <p:nvPr/>
        </p:nvSpPr>
        <p:spPr>
          <a:xfrm>
            <a:off x="4160348" y="1743457"/>
            <a:ext cx="3871304" cy="35121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18C1F6-8ABE-686B-4D41-C005DF30BB7E}"/>
              </a:ext>
            </a:extLst>
          </p:cNvPr>
          <p:cNvSpPr/>
          <p:nvPr/>
        </p:nvSpPr>
        <p:spPr>
          <a:xfrm>
            <a:off x="8208936" y="1743457"/>
            <a:ext cx="3871304" cy="35121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F5F0B-77DE-EB14-94DA-715856EA5EA6}"/>
              </a:ext>
            </a:extLst>
          </p:cNvPr>
          <p:cNvSpPr txBox="1"/>
          <p:nvPr/>
        </p:nvSpPr>
        <p:spPr>
          <a:xfrm>
            <a:off x="4160348" y="5283079"/>
            <a:ext cx="3871305" cy="491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spc="-150" dirty="0">
                <a:latin typeface="+mn-ea"/>
              </a:rPr>
              <a:t>이미지</a:t>
            </a:r>
            <a:r>
              <a:rPr lang="en-US" altLang="ko-KR" sz="2400" spc="-150" dirty="0">
                <a:latin typeface="+mn-ea"/>
              </a:rPr>
              <a:t>1</a:t>
            </a:r>
            <a:endParaRPr lang="ko-KR" altLang="en-US" sz="2400" spc="-15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573E23-F124-D4BD-3239-71BCD9293B00}"/>
              </a:ext>
            </a:extLst>
          </p:cNvPr>
          <p:cNvSpPr txBox="1"/>
          <p:nvPr/>
        </p:nvSpPr>
        <p:spPr>
          <a:xfrm>
            <a:off x="8208936" y="5283079"/>
            <a:ext cx="3871305" cy="491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spc="-150" dirty="0">
                <a:latin typeface="+mn-ea"/>
              </a:rPr>
              <a:t>이미지</a:t>
            </a:r>
            <a:r>
              <a:rPr lang="en-US" altLang="ko-KR" sz="2400" spc="-150" dirty="0">
                <a:latin typeface="+mn-ea"/>
              </a:rPr>
              <a:t>1</a:t>
            </a:r>
            <a:endParaRPr lang="ko-KR" altLang="en-US" sz="2400" spc="-150" dirty="0">
              <a:latin typeface="+mn-ea"/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6AC0893F-D03E-48ED-DC95-AE72F7D7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99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704E77-3EB4-35A7-05CB-8007640200A0}"/>
              </a:ext>
            </a:extLst>
          </p:cNvPr>
          <p:cNvSpPr/>
          <p:nvPr/>
        </p:nvSpPr>
        <p:spPr>
          <a:xfrm>
            <a:off x="6296839" y="1322860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70032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안전 장비 검출 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– 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시연 영상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319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E86DB5-5D4C-5AF6-9793-D019C853535A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7302A-2C4A-238C-D5E3-FD1E0D0CC471}"/>
              </a:ext>
            </a:extLst>
          </p:cNvPr>
          <p:cNvSpPr txBox="1"/>
          <p:nvPr/>
        </p:nvSpPr>
        <p:spPr>
          <a:xfrm>
            <a:off x="639469" y="1227474"/>
            <a:ext cx="11531599" cy="491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400" spc="-150" dirty="0">
                <a:latin typeface="+mn-ea"/>
              </a:rPr>
              <a:t>Jetson Nano</a:t>
            </a:r>
            <a:r>
              <a:rPr lang="ko-KR" altLang="en-US" sz="2400" spc="-150" dirty="0">
                <a:latin typeface="+mn-ea"/>
              </a:rPr>
              <a:t>를 이용해 학습한 모델을 기반으로 안전 장비 검출 </a:t>
            </a: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030EF117-1AA2-BE36-E1B0-A839D29A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8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391</Words>
  <Application>Microsoft Office PowerPoint</Application>
  <PresentationFormat>와이드스크린</PresentationFormat>
  <Paragraphs>132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Whitney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구 태훈</cp:lastModifiedBy>
  <cp:revision>79</cp:revision>
  <dcterms:created xsi:type="dcterms:W3CDTF">2021-02-14T00:18:03Z</dcterms:created>
  <dcterms:modified xsi:type="dcterms:W3CDTF">2022-05-22T12:58:13Z</dcterms:modified>
</cp:coreProperties>
</file>