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0" r:id="rId4"/>
    <p:sldId id="288" r:id="rId5"/>
    <p:sldId id="266" r:id="rId6"/>
    <p:sldId id="290" r:id="rId7"/>
    <p:sldId id="291" r:id="rId8"/>
    <p:sldId id="292" r:id="rId9"/>
    <p:sldId id="287" r:id="rId10"/>
    <p:sldId id="289" r:id="rId11"/>
    <p:sldId id="293" r:id="rId12"/>
    <p:sldId id="284" r:id="rId13"/>
    <p:sldId id="285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5B9B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0CE5-F90F-4BDF-B41A-BB6D5DA4ADF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41914-FCE1-4CF3-8CFB-5B5A3403D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986-061E-4767-8338-52965FBFDABF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6C-4736-4F58-8582-B8F7F9441973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0FE-2537-49E0-AC4A-00D616856957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583F-1BC8-49F8-AD66-D1C9B60444CA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599E-E4EB-4AA8-86BF-2F5EA286ACEE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5E8-77FF-47E9-AFAB-7B1F9CA2D672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FDD-ED70-4956-8C04-B1535C08C520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67F8-0EF6-4014-A0A1-80151B320D8B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42B4-63A1-4E08-BC46-AA60E3DE9D2C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6A23-E3FA-4DFC-AADD-165325F2B919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5B-A304-4BE7-8D21-EF9BBEF859E6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0DB3-D916-4B6B-94F2-646473027273}" type="datetime1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data/33921" TargetMode="External"/><Relationship Id="rId7" Type="http://schemas.openxmlformats.org/officeDocument/2006/relationships/hyperlink" Target="https://devpouch.tistory.com/33" TargetMode="External"/><Relationship Id="rId2" Type="http://schemas.openxmlformats.org/officeDocument/2006/relationships/hyperlink" Target="https://pstudio411.tistory.com/entry/Ubuntu-2004-Nvidia%EB%93%9C%EB%9D%BC%EC%9D%B4%EB%B2%84-%EC%84%A4%EC%B9%98%ED%95%98%EA%B8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chacha.com/ko/python-list-all-files-in-dir/" TargetMode="External"/><Relationship Id="rId5" Type="http://schemas.openxmlformats.org/officeDocument/2006/relationships/hyperlink" Target="https://blog.roboflow.com/yolov5-improvements-and-evaluation/" TargetMode="External"/><Relationship Id="rId4" Type="http://schemas.openxmlformats.org/officeDocument/2006/relationships/hyperlink" Target="https://github.com/ultralytics/yolov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중간 결과 발표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 A S (Safety Alert System)</a:t>
              </a:r>
              <a:endPara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320816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Team. UNDERDOG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F7D682-5B5B-454D-9801-6ADF20CA6752}"/>
              </a:ext>
            </a:extLst>
          </p:cNvPr>
          <p:cNvSpPr txBox="1"/>
          <p:nvPr/>
        </p:nvSpPr>
        <p:spPr>
          <a:xfrm>
            <a:off x="7815072" y="358764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20160072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구태훈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E87AB-DD50-464E-87A4-CD2455A82A74}"/>
              </a:ext>
            </a:extLst>
          </p:cNvPr>
          <p:cNvSpPr txBox="1"/>
          <p:nvPr/>
        </p:nvSpPr>
        <p:spPr>
          <a:xfrm>
            <a:off x="7815072" y="3854464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20160114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김경민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1EE0D-AC44-4E98-B2A7-C411B868806C}"/>
              </a:ext>
            </a:extLst>
          </p:cNvPr>
          <p:cNvSpPr txBox="1"/>
          <p:nvPr/>
        </p:nvSpPr>
        <p:spPr>
          <a:xfrm>
            <a:off x="7815072" y="412128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20160921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이재문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A2A1D-3243-4C40-8D43-C945975D5DA8}"/>
              </a:ext>
            </a:extLst>
          </p:cNvPr>
          <p:cNvSpPr txBox="1"/>
          <p:nvPr/>
        </p:nvSpPr>
        <p:spPr>
          <a:xfrm>
            <a:off x="7815072" y="4388112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20161115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640132" y="1710101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파일에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annotations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 내 객체의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이용하여 데이터 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B241-037E-4A70-831E-621CAC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279164"/>
            <a:ext cx="4636129" cy="50771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847419-53E5-4A6C-A7A8-0585D6FF39AF}"/>
              </a:ext>
            </a:extLst>
          </p:cNvPr>
          <p:cNvSpPr txBox="1"/>
          <p:nvPr/>
        </p:nvSpPr>
        <p:spPr>
          <a:xfrm>
            <a:off x="5640132" y="3055248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: 01~08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DF57-BBDB-4076-B1DD-650F9C9CA266}"/>
              </a:ext>
            </a:extLst>
          </p:cNvPr>
          <p:cNvSpPr txBox="1"/>
          <p:nvPr/>
        </p:nvSpPr>
        <p:spPr>
          <a:xfrm>
            <a:off x="5640132" y="4092619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포함하지 않는다면 원본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삭제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6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모델 선정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175917" y="1414100"/>
            <a:ext cx="7016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YOLOv3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보다 최근에 나온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YOLOv4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더 나은 성능을 보임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12A6D8-5921-4DC2-BEA4-0E6E593E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1" y="4753673"/>
            <a:ext cx="4850347" cy="19374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595CA9-95FE-4BFC-A3E3-A81D48C4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1" y="1374971"/>
            <a:ext cx="4850347" cy="33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ECFB27-3293-430A-9124-4966DBCCB712}"/>
              </a:ext>
            </a:extLst>
          </p:cNvPr>
          <p:cNvSpPr txBox="1"/>
          <p:nvPr/>
        </p:nvSpPr>
        <p:spPr>
          <a:xfrm>
            <a:off x="5175917" y="3278256"/>
            <a:ext cx="6597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에는 모델 크기에 따라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s(small), m(medium), l(large), x(</a:t>
            </a: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xlarge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구분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F984D-8B54-4313-893C-CB4CECE3447E}"/>
              </a:ext>
            </a:extLst>
          </p:cNvPr>
          <p:cNvSpPr txBox="1"/>
          <p:nvPr/>
        </p:nvSpPr>
        <p:spPr>
          <a:xfrm>
            <a:off x="5175917" y="2346178"/>
            <a:ext cx="7022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YOLOv4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모델구조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성능이 비슷하지만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학습 속도가  더 빠르고 모델 용량이 적다는 장점이 있음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7E54A-0FE3-4AAC-B387-954EFD9B7A44}"/>
              </a:ext>
            </a:extLst>
          </p:cNvPr>
          <p:cNvSpPr txBox="1"/>
          <p:nvPr/>
        </p:nvSpPr>
        <p:spPr>
          <a:xfrm>
            <a:off x="5175917" y="4210334"/>
            <a:ext cx="65978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크기가 작을수록 속도 측면에서 장점이 있고 모델 크기가 커질수록 속도는 느려지지만 정확도가 상승하는 특징을 확인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DC610-F505-4DEE-896F-0E4196800349}"/>
              </a:ext>
            </a:extLst>
          </p:cNvPr>
          <p:cNvSpPr txBox="1"/>
          <p:nvPr/>
        </p:nvSpPr>
        <p:spPr>
          <a:xfrm>
            <a:off x="5175917" y="5450188"/>
            <a:ext cx="6597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실시간으로 안전장비를 처리해야 하는 점을 고려하여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YOLOv5-s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모델을 선정 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5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 도형 7">
            <a:extLst>
              <a:ext uri="{FF2B5EF4-FFF2-40B4-BE49-F238E27FC236}">
                <a16:creationId xmlns:a16="http://schemas.microsoft.com/office/drawing/2014/main" id="{AA47EEB1-50CE-4DE1-A9E7-841DBF249608}"/>
              </a:ext>
            </a:extLst>
          </p:cNvPr>
          <p:cNvSpPr/>
          <p:nvPr/>
        </p:nvSpPr>
        <p:spPr>
          <a:xfrm rot="5400000">
            <a:off x="640646" y="1519243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933CDF13-280E-46BD-8602-BA108A8720D7}"/>
              </a:ext>
            </a:extLst>
          </p:cNvPr>
          <p:cNvSpPr/>
          <p:nvPr/>
        </p:nvSpPr>
        <p:spPr>
          <a:xfrm rot="16200000">
            <a:off x="10596058" y="5525980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CF417-7A3D-45A9-95CA-FE52534D1C03}"/>
              </a:ext>
            </a:extLst>
          </p:cNvPr>
          <p:cNvSpPr/>
          <p:nvPr/>
        </p:nvSpPr>
        <p:spPr>
          <a:xfrm>
            <a:off x="884804" y="1602007"/>
            <a:ext cx="10129942" cy="4260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하이퍼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 파라미터를 변경하면서 정확도 향상 작업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원본 구축데이터 </a:t>
            </a: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전처리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임베디드 보드 환경 구축 및 테스트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4FC33-A1B8-4215-A3D4-DA5E611EE8DD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EDB32-1961-4B2A-8422-8A7A60BE1F92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추후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A2B90-2BE6-440E-974A-0469447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477DE4-DCB2-4D68-B90A-124E5189C016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F5B7CE-8C02-4C4A-B158-E4337E23F952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C5D6B3-ADAC-4E38-8DBC-BCAF6D8C2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06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D44389-8901-4C8F-8860-EDE8A3F45813}"/>
              </a:ext>
            </a:extLst>
          </p:cNvPr>
          <p:cNvSpPr/>
          <p:nvPr/>
        </p:nvSpPr>
        <p:spPr>
          <a:xfrm>
            <a:off x="698500" y="1376140"/>
            <a:ext cx="10308719" cy="474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Nvidia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드라이버 설치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2"/>
              </a:rPr>
              <a:t>[Ubuntu 20.04 LTS]Nvidia</a:t>
            </a:r>
            <a:r>
              <a:rPr lang="ko-KR" altLang="en-US" dirty="0">
                <a:hlinkClick r:id="rId2"/>
              </a:rPr>
              <a:t>드라이버 설치하기 </a:t>
            </a:r>
            <a:r>
              <a:rPr lang="en-US" altLang="ko-KR" dirty="0">
                <a:hlinkClick r:id="rId2"/>
              </a:rPr>
              <a:t>— </a:t>
            </a:r>
            <a:r>
              <a:rPr lang="ko-KR" altLang="en-US" dirty="0">
                <a:hlinkClick r:id="rId2"/>
              </a:rPr>
              <a:t>평범한 이야기 </a:t>
            </a:r>
            <a:r>
              <a:rPr lang="en-US" altLang="ko-KR" dirty="0">
                <a:hlinkClick r:id="rId2"/>
              </a:rPr>
              <a:t>(tistory.com)</a:t>
            </a:r>
            <a:endParaRPr lang="en-US" altLang="ko-KR" dirty="0"/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AiHub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‘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공사현장 안전장비 인식 이미지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‘: </a:t>
            </a:r>
            <a:r>
              <a:rPr lang="ko-KR" altLang="en-US" dirty="0">
                <a:hlinkClick r:id="rId3"/>
              </a:rPr>
              <a:t>공사현장 안전장비 인식 이미지 소개 </a:t>
            </a:r>
            <a:r>
              <a:rPr lang="en-US" altLang="ko-KR" dirty="0">
                <a:hlinkClick r:id="rId3"/>
              </a:rPr>
              <a:t>| AI </a:t>
            </a:r>
            <a:r>
              <a:rPr lang="ko-KR" altLang="en-US" dirty="0">
                <a:hlinkClick r:id="rId3"/>
              </a:rPr>
              <a:t>허브 </a:t>
            </a:r>
            <a:r>
              <a:rPr lang="en-US" altLang="ko-KR" dirty="0">
                <a:hlinkClick r:id="rId3"/>
              </a:rPr>
              <a:t>(aihub.or.kr)</a:t>
            </a:r>
            <a:endParaRPr lang="en-US" altLang="ko-KR" dirty="0"/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YOLOv5: </a:t>
            </a:r>
            <a:r>
              <a:rPr lang="en-US" altLang="ko-KR" u="sng" dirty="0">
                <a:solidFill>
                  <a:srgbClr val="0563C1"/>
                </a:solidFill>
                <a:hlinkClick r:id="rId4"/>
              </a:rPr>
              <a:t>https://github.com/ultralytics/yolov5</a:t>
            </a:r>
            <a:endParaRPr lang="en-US" altLang="ko-KR" u="sng" dirty="0">
              <a:solidFill>
                <a:srgbClr val="0563C1"/>
              </a:solidFill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           </a:t>
            </a:r>
            <a:r>
              <a:rPr lang="en-US" altLang="ko-KR" dirty="0">
                <a:hlinkClick r:id="rId5"/>
              </a:rPr>
              <a:t>YOLOv5 New Version - Improvements And Evaluation (roboflow.com)</a:t>
            </a:r>
            <a:r>
              <a:rPr lang="en-US" altLang="ko-KR" dirty="0"/>
              <a:t>,</a:t>
            </a:r>
            <a:endParaRPr lang="en-US" altLang="ko-KR" sz="1800" u="sng" kern="0" spc="0" dirty="0">
              <a:solidFill>
                <a:srgbClr val="0563C1"/>
              </a:solidFill>
              <a:effectLst/>
              <a:latin typeface="휴먼명조"/>
              <a:ea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파이썬 코드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참고</a:t>
            </a:r>
            <a:b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</a:b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폴더 내 파일 확인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6"/>
              </a:rPr>
              <a:t>Python - </a:t>
            </a:r>
            <a:r>
              <a:rPr lang="ko-KR" altLang="en-US" dirty="0">
                <a:hlinkClick r:id="rId6"/>
              </a:rPr>
              <a:t>폴더의 모든 파일 리스트 가져오기 </a:t>
            </a:r>
            <a:r>
              <a:rPr lang="en-US" altLang="ko-KR" dirty="0">
                <a:hlinkClick r:id="rId6"/>
              </a:rPr>
              <a:t>(codechacha.com)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다루기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hlinkClick r:id="rId7"/>
              </a:rPr>
              <a:t>Python</a:t>
            </a:r>
            <a:r>
              <a:rPr lang="ko-KR" altLang="en-US" dirty="0">
                <a:hlinkClick r:id="rId7"/>
              </a:rPr>
              <a:t>에서 </a:t>
            </a:r>
            <a:r>
              <a:rPr lang="en-US" altLang="ko-KR" dirty="0" err="1">
                <a:hlinkClick r:id="rId7"/>
              </a:rPr>
              <a:t>json</a:t>
            </a:r>
            <a:r>
              <a:rPr lang="ko-KR" altLang="en-US" dirty="0">
                <a:hlinkClick r:id="rId7"/>
              </a:rPr>
              <a:t>파일 다루기 </a:t>
            </a:r>
            <a:r>
              <a:rPr lang="en-US" altLang="ko-KR" dirty="0">
                <a:hlinkClick r:id="rId7"/>
              </a:rPr>
              <a:t>(</a:t>
            </a:r>
            <a:r>
              <a:rPr lang="ko-KR" altLang="en-US" dirty="0">
                <a:hlinkClick r:id="rId7"/>
              </a:rPr>
              <a:t>읽기</a:t>
            </a:r>
            <a:r>
              <a:rPr lang="en-US" altLang="ko-KR" dirty="0">
                <a:hlinkClick r:id="rId7"/>
              </a:rPr>
              <a:t>, </a:t>
            </a:r>
            <a:r>
              <a:rPr lang="ko-KR" altLang="en-US" dirty="0">
                <a:hlinkClick r:id="rId7"/>
              </a:rPr>
              <a:t>쓰기</a:t>
            </a:r>
            <a:r>
              <a:rPr lang="en-US" altLang="ko-KR" dirty="0">
                <a:hlinkClick r:id="rId7"/>
              </a:rPr>
              <a:t>, </a:t>
            </a:r>
            <a:r>
              <a:rPr lang="ko-KR" altLang="en-US" dirty="0">
                <a:hlinkClick r:id="rId7"/>
              </a:rPr>
              <a:t>수정</a:t>
            </a:r>
            <a:r>
              <a:rPr lang="en-US" altLang="ko-KR" dirty="0">
                <a:hlinkClick r:id="rId7"/>
              </a:rPr>
              <a:t>) (tistory.com)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D0A-A481-4C9D-826E-CEB67F3B6DE8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0F2E-BFD0-4BF0-A20B-A1EF39608BDB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0464B-FFDD-4433-81FE-96693CC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2AE984-8E7D-429C-AEBF-14AC0747980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6B99C8-DC56-4279-A9B9-C8E6929C3C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CAD3DD8-5E33-4963-BC16-A8DD39EF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0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2897452"/>
            <a:ext cx="8305800" cy="1045898"/>
          </a:xfrm>
        </p:spPr>
        <p:txBody>
          <a:bodyPr>
            <a:normAutofit/>
          </a:bodyPr>
          <a:lstStyle/>
          <a:p>
            <a:r>
              <a:rPr lang="en-US" altLang="ko-KR" sz="44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QnA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706281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8C98185C-585D-4FC1-B194-67965EB34219}"/>
              </a:ext>
            </a:extLst>
          </p:cNvPr>
          <p:cNvSpPr txBox="1">
            <a:spLocks/>
          </p:cNvSpPr>
          <p:nvPr/>
        </p:nvSpPr>
        <p:spPr>
          <a:xfrm>
            <a:off x="2847975" y="2897452"/>
            <a:ext cx="64960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21469A-7AED-487A-B580-71BA57F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95FFC8-263B-45AC-BA00-762B1FEB6CEA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FD31E-893E-4502-B779-67322F22E83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79A9782-9CB6-4355-AE67-267C8C236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08B110-F8DB-4C10-9BDE-AD683037AE87}"/>
              </a:ext>
            </a:extLst>
          </p:cNvPr>
          <p:cNvGrpSpPr/>
          <p:nvPr/>
        </p:nvGrpSpPr>
        <p:grpSpPr>
          <a:xfrm>
            <a:off x="1945355" y="2141400"/>
            <a:ext cx="3317207" cy="1107996"/>
            <a:chOff x="2314813" y="2047120"/>
            <a:chExt cx="3317207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09C9C3-ABB7-4321-A014-A558CC6B7A93}"/>
                </a:ext>
              </a:extLst>
            </p:cNvPr>
            <p:cNvSpPr txBox="1"/>
            <p:nvPr/>
          </p:nvSpPr>
          <p:spPr>
            <a:xfrm rot="5400000">
              <a:off x="2435511" y="1926422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5AB65-32A6-4214-95A0-D76FC6BBF264}"/>
                </a:ext>
              </a:extLst>
            </p:cNvPr>
            <p:cNvSpPr txBox="1"/>
            <p:nvPr/>
          </p:nvSpPr>
          <p:spPr>
            <a:xfrm>
              <a:off x="3198704" y="2308099"/>
              <a:ext cx="2433316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개발 환경구축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84C3D4-893A-4166-8FDE-8835B17BE122}"/>
              </a:ext>
            </a:extLst>
          </p:cNvPr>
          <p:cNvGrpSpPr/>
          <p:nvPr/>
        </p:nvGrpSpPr>
        <p:grpSpPr>
          <a:xfrm>
            <a:off x="363127" y="1077616"/>
            <a:ext cx="2290690" cy="1107996"/>
            <a:chOff x="420534" y="1134765"/>
            <a:chExt cx="229069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541232" y="1014067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4A6A4-3251-4DAB-B481-1CB1F462E855}"/>
                </a:ext>
              </a:extLst>
            </p:cNvPr>
            <p:cNvSpPr txBox="1"/>
            <p:nvPr/>
          </p:nvSpPr>
          <p:spPr>
            <a:xfrm>
              <a:off x="1188010" y="1391755"/>
              <a:ext cx="152321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장비 구매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EBB9BE-BF19-4E9B-AA49-7666AC687264}"/>
              </a:ext>
            </a:extLst>
          </p:cNvPr>
          <p:cNvGrpSpPr/>
          <p:nvPr/>
        </p:nvGrpSpPr>
        <p:grpSpPr>
          <a:xfrm>
            <a:off x="4749460" y="3205184"/>
            <a:ext cx="3049609" cy="1107996"/>
            <a:chOff x="4758896" y="3144044"/>
            <a:chExt cx="304960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C9BC1-E6AE-482E-8D81-C3F4FCF49E6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38ED6-292E-4C58-9FF1-FBE141571530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데이터 </a:t>
              </a:r>
              <a:r>
                <a:rPr lang="ko-KR" altLang="en-US" sz="240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전처리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98CA1-DB01-4103-BB38-276EF53A2B7F}"/>
              </a:ext>
            </a:extLst>
          </p:cNvPr>
          <p:cNvGrpSpPr/>
          <p:nvPr/>
        </p:nvGrpSpPr>
        <p:grpSpPr>
          <a:xfrm>
            <a:off x="9317686" y="5332753"/>
            <a:ext cx="3049609" cy="1107996"/>
            <a:chOff x="4758896" y="3144044"/>
            <a:chExt cx="304960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D6F41-EE05-4881-893D-8AB1246AB74E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05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836B3-5D74-4FFD-A1FF-037E52FD13F1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추후 계획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23F4BD-42F4-4473-A02C-384A6107EF5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19E116-5A2B-4D9E-A220-798A4BA33585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A06209-E1E6-4343-81BF-63F4FDA0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8899129-2C9E-429C-B52B-7C5382FD5E70}"/>
              </a:ext>
            </a:extLst>
          </p:cNvPr>
          <p:cNvGrpSpPr/>
          <p:nvPr/>
        </p:nvGrpSpPr>
        <p:grpSpPr>
          <a:xfrm>
            <a:off x="7078323" y="4268968"/>
            <a:ext cx="3049609" cy="1107996"/>
            <a:chOff x="4758896" y="3144044"/>
            <a:chExt cx="304960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655DD5-61D4-4767-991C-9680774C922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3F4BEA-FEA0-4D0B-997B-9D9600FBC235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모델 선정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75360CBC-5719-4214-95D2-5609535B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84568"/>
              </p:ext>
            </p:extLst>
          </p:nvPr>
        </p:nvGraphicFramePr>
        <p:xfrm>
          <a:off x="257175" y="1500340"/>
          <a:ext cx="11677650" cy="4813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130">
                  <a:extLst>
                    <a:ext uri="{9D8B030D-6E8A-4147-A177-3AD203B41FA5}">
                      <a16:colId xmlns:a16="http://schemas.microsoft.com/office/drawing/2014/main" val="106601006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5533437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6142964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146001547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74743585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4146963638"/>
                    </a:ext>
                  </a:extLst>
                </a:gridCol>
              </a:tblGrid>
              <a:tr h="85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오디오 코덱 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어댑터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카메라모듈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리더기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73774"/>
                  </a:ext>
                </a:extLst>
              </a:tr>
              <a:tr h="24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06122"/>
                  </a:ext>
                </a:extLst>
              </a:tr>
              <a:tr h="154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경고 출력에 사용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전원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공급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현장 영상 입력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설치 및 파일 전송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장치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0503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C3139-631D-4EFD-AF09-617B690FF711}"/>
              </a:ext>
            </a:extLst>
          </p:cNvPr>
          <p:cNvGrpSpPr/>
          <p:nvPr/>
        </p:nvGrpSpPr>
        <p:grpSpPr>
          <a:xfrm>
            <a:off x="1253825" y="2548582"/>
            <a:ext cx="10619917" cy="2028051"/>
            <a:chOff x="1253825" y="2450611"/>
            <a:chExt cx="10619917" cy="2028051"/>
          </a:xfrm>
        </p:grpSpPr>
        <p:pic>
          <p:nvPicPr>
            <p:cNvPr id="1030" name="Picture 6" descr="디바이스마트,컴퓨터/모바일/가전 &gt; 저장장치 &gt; 메모리카드/리더기 &gt; MicroSD 카드,,MicroSDHC/XC, Class10, UHS-I (U1), 95MBs [액센 캐릭터 마이크로 SD카드] MicroSDHC 32GB,[ 메모리카드 - 최대 읽기속도 : 95MB / s ] [보증기간 : 1년] / 보호 : X-ray 방지, 생활방수, 자기손상방지 / TLC (Triple Level Cell)">
              <a:extLst>
                <a:ext uri="{FF2B5EF4-FFF2-40B4-BE49-F238E27FC236}">
                  <a16:creationId xmlns:a16="http://schemas.microsoft.com/office/drawing/2014/main" id="{C0809D97-1442-4505-9B05-63347ABF2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967" y="2455887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디바이스마트,컴퓨터/모바일/가전 &gt; 저장장치 &gt; 메모리카드/리더기 &gt; MicroSD 카드,,MicroSD카드 리더기 RD-K01,[ 외장형 카드리더기 - 연결방식 : Type-A 2.0 ] 장착가능메모리 : MicroSD / MicroSDHC / MicroSDXC1TB">
              <a:extLst>
                <a:ext uri="{FF2B5EF4-FFF2-40B4-BE49-F238E27FC236}">
                  <a16:creationId xmlns:a16="http://schemas.microsoft.com/office/drawing/2014/main" id="{2F09EEB3-E6BD-40BE-97D3-0B0977A90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82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디바이스마트,MCU보드/전자키트 &gt; 임베디드/인공지능/산업용 &gt; 인공지능/머신러닝 &gt; 확장보드/액세서리,SZH,젯슨 나노 전용 5V 4A KC 인증 아답터 [SZH-PSU05],젯슨 나노(Jetson Nano)의 권장 스펙(5V 4A)에 맞는 전용 아답터 / 정격출력 : DC 5V 4A / 정격입력 : 100 - 240V / 50-60Hz / 2.0A / 사이즈 : 95mm X 45mm X 32mm / 케이블 옵션">
              <a:extLst>
                <a:ext uri="{FF2B5EF4-FFF2-40B4-BE49-F238E27FC236}">
                  <a16:creationId xmlns:a16="http://schemas.microsoft.com/office/drawing/2014/main" id="{7B83CB49-3C83-46F8-9D4D-E9F76657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10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디바이스마트,MCU보드/전자키트 &gt; 임베디드/인공지능/산업용 &gt; 인공지능/머신러닝 &gt; 카메라/비젼,유니즈,IMX219 젯슨나노 160도 광각 카메라 모듈 8MP,800만화소의 젯슨나노용 160도 광각 카메라 모듈입니다.">
              <a:extLst>
                <a:ext uri="{FF2B5EF4-FFF2-40B4-BE49-F238E27FC236}">
                  <a16:creationId xmlns:a16="http://schemas.microsoft.com/office/drawing/2014/main" id="{0F230249-F736-4099-A0F7-7F7947342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96" y="2450612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52FE096-A34A-407F-BE98-329415B3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25" y="2450612"/>
              <a:ext cx="2022775" cy="2027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BD893-F0A0-44B5-A8CA-F85CE0BD343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EDC83-73DB-4307-8D9C-7BE4701ED3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89B8E1-CB1F-4FF9-B5FE-7D477330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D26CB-37CB-4DD5-ABCF-A355B4BE8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38284" y="2397151"/>
            <a:ext cx="4317976" cy="3238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2086B-3017-41B9-9A63-8AA7611A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44497" y="1899731"/>
            <a:ext cx="3238482" cy="42333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885D8A-EF12-4F67-A558-5BDA38B50BC2}"/>
              </a:ext>
            </a:extLst>
          </p:cNvPr>
          <p:cNvSpPr txBox="1"/>
          <p:nvPr/>
        </p:nvSpPr>
        <p:spPr>
          <a:xfrm>
            <a:off x="1037095" y="1798986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어댑터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카메라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0258B-15BC-43DF-A0D1-656FFC3D04BB}"/>
              </a:ext>
            </a:extLst>
          </p:cNvPr>
          <p:cNvSpPr txBox="1"/>
          <p:nvPr/>
        </p:nvSpPr>
        <p:spPr>
          <a:xfrm>
            <a:off x="5261546" y="1798986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 리더기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3D1C83-4C19-416A-AA63-23C254F782F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91FECE-B4BE-4819-9E76-F70D4A40E401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CD0C96-A3DC-431A-9B86-FD95D3981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19B85AD-C318-4425-81C0-7721E4FF55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03655" y="2507640"/>
            <a:ext cx="3238484" cy="3017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B75583-9182-4E24-B3E9-F3F19BC5C0AF}"/>
              </a:ext>
            </a:extLst>
          </p:cNvPr>
          <p:cNvSpPr txBox="1"/>
          <p:nvPr/>
        </p:nvSpPr>
        <p:spPr>
          <a:xfrm>
            <a:off x="8987171" y="1798985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오디오 코덱 모듈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1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5C7BA-77E7-4374-BF02-3ABE5554F998}"/>
              </a:ext>
            </a:extLst>
          </p:cNvPr>
          <p:cNvSpPr txBox="1"/>
          <p:nvPr/>
        </p:nvSpPr>
        <p:spPr>
          <a:xfrm>
            <a:off x="617069" y="5233698"/>
            <a:ext cx="10836994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기존에 사용하던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GTX1070Ti 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탑재된 데스크탑에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설치하여 개발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데스크탑으로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활용할 예정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OS : Windows10)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1A6A2-2AF9-4A4A-B396-6D157C60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8" y="1374972"/>
            <a:ext cx="5015522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D9982-9FC0-4378-A26D-1624B25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23" y="1374971"/>
            <a:ext cx="5030789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380765-6FF3-408D-B951-37EC25FB5FC7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F3A97B-8357-4CE7-AA45-A12F5D116149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7BF981A-ECEE-4703-8DD8-5387280B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9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4A98E-5A0C-4501-9849-B5B321858A76}"/>
              </a:ext>
            </a:extLst>
          </p:cNvPr>
          <p:cNvSpPr txBox="1"/>
          <p:nvPr/>
        </p:nvSpPr>
        <p:spPr>
          <a:xfrm>
            <a:off x="897623" y="4501127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 OS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실행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드라이버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Nvidia Driver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11.3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(GPU compute capability 6.1 / Pascal)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PATH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와 호환되는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F92F2B-3EB7-4B14-B08C-A780686192C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CB3458-F20D-4BC8-BD44-B791F3AB858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F944048-E53C-4A6F-BB97-C88DCD1B2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7DD4F02-3911-4248-BD8B-D979AAC9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3"/>
          <a:stretch/>
        </p:blipFill>
        <p:spPr bwMode="auto">
          <a:xfrm>
            <a:off x="875030" y="1463476"/>
            <a:ext cx="4773998" cy="2534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CFFA67F-D4EC-435B-9714-B155A19A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938" y="1463476"/>
            <a:ext cx="4250334" cy="3037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10DC41-B8FF-436A-9ADE-95D69AA42EB8}"/>
              </a:ext>
            </a:extLst>
          </p:cNvPr>
          <p:cNvSpPr txBox="1"/>
          <p:nvPr/>
        </p:nvSpPr>
        <p:spPr>
          <a:xfrm>
            <a:off x="1906410" y="3933415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Nvidia Driver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AC65B-86BB-4BEE-BE7D-71214CB79B31}"/>
              </a:ext>
            </a:extLst>
          </p:cNvPr>
          <p:cNvSpPr txBox="1"/>
          <p:nvPr/>
        </p:nvSpPr>
        <p:spPr>
          <a:xfrm>
            <a:off x="6590462" y="4498448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CUDA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39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C9169-3BB8-491C-B356-AAA4B6E7EEFD}"/>
              </a:ext>
            </a:extLst>
          </p:cNvPr>
          <p:cNvSpPr txBox="1"/>
          <p:nvPr/>
        </p:nvSpPr>
        <p:spPr>
          <a:xfrm>
            <a:off x="698500" y="5480592"/>
            <a:ext cx="10341677" cy="434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Nvidia Driver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설치된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정상적으로 인식되는지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nvidia-smi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명령어를 통해 확인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86659E-4E0F-43B8-BE0D-B4D0C9B9A59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98E7AB-FDA9-4857-BB74-22F029FEC83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3FD186F-118C-4A65-9295-085E3F92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37FCA-DD64-4462-ACA2-8F0FE12D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719262"/>
            <a:ext cx="68865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3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D836C-15D5-4DBB-AD5B-8BCB190F9919}"/>
              </a:ext>
            </a:extLst>
          </p:cNvPr>
          <p:cNvSpPr txBox="1"/>
          <p:nvPr/>
        </p:nvSpPr>
        <p:spPr>
          <a:xfrm>
            <a:off x="698500" y="4384030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딥러닝 개발 프레임워크 및 통합개발환경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tensorflow-gpu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pytorch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Pycharm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(IDE)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터미널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창분할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프로그램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Terminator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개발에 용이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A6172-31B6-4FED-912B-A341015D4A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550C-A6FC-4EB5-80FC-8A8A04623C2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2A72C10-D0AD-43A9-A3B1-2F9EE1F2A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4068FF-65D2-4853-8DDB-F87EADC3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30" y="1602007"/>
            <a:ext cx="5328672" cy="2335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48E80E0-069F-480C-887C-4393E6F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02007"/>
            <a:ext cx="5328672" cy="1568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64EC36-60AE-431D-9081-754CDB133301}"/>
              </a:ext>
            </a:extLst>
          </p:cNvPr>
          <p:cNvSpPr txBox="1"/>
          <p:nvPr/>
        </p:nvSpPr>
        <p:spPr>
          <a:xfrm>
            <a:off x="1906410" y="312244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T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ensorflow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AA20B-C89F-4627-B393-2B750ED3F7A4}"/>
              </a:ext>
            </a:extLst>
          </p:cNvPr>
          <p:cNvSpPr txBox="1"/>
          <p:nvPr/>
        </p:nvSpPr>
        <p:spPr>
          <a:xfrm>
            <a:off x="7502523" y="386833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P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ytorch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29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B151-E6D9-40ED-AF82-F2089CB6F7D6}"/>
              </a:ext>
            </a:extLst>
          </p:cNvPr>
          <p:cNvSpPr txBox="1"/>
          <p:nvPr/>
        </p:nvSpPr>
        <p:spPr>
          <a:xfrm>
            <a:off x="5640132" y="3149751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샘플데이터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2200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여개 파이썬 코드를 통해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54C9A-B56B-4D04-B97D-CA177941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514878"/>
            <a:ext cx="4636130" cy="4938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421874-0EA9-4D1B-A521-2F68255E6DA9}"/>
              </a:ext>
            </a:extLst>
          </p:cNvPr>
          <p:cNvSpPr txBox="1"/>
          <p:nvPr/>
        </p:nvSpPr>
        <p:spPr>
          <a:xfrm>
            <a:off x="5640132" y="1887757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Pretrained Model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사용하여 샘플데이터만으로 테스트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3652C2-81F2-4E3A-97CF-6776A90D300E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A49B-F89C-4E14-87A4-506016ED88B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1ECF03-E6CA-46FC-9AB7-AF0A8F272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88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509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에스코어 드림 3 Light</vt:lpstr>
      <vt:lpstr>에스코어 드림 8 Heavy</vt:lpstr>
      <vt:lpstr>에스코어 드림 9 Black</vt:lpstr>
      <vt:lpstr>한양신명조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구 태훈</cp:lastModifiedBy>
  <cp:revision>151</cp:revision>
  <dcterms:created xsi:type="dcterms:W3CDTF">2020-11-26T12:57:00Z</dcterms:created>
  <dcterms:modified xsi:type="dcterms:W3CDTF">2022-04-18T15:43:52Z</dcterms:modified>
</cp:coreProperties>
</file>