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56" r:id="rId3"/>
    <p:sldId id="268" r:id="rId4"/>
    <p:sldId id="269" r:id="rId5"/>
    <p:sldId id="271" r:id="rId6"/>
    <p:sldId id="266" r:id="rId7"/>
    <p:sldId id="273" r:id="rId8"/>
    <p:sldId id="263" r:id="rId9"/>
    <p:sldId id="274" r:id="rId10"/>
    <p:sldId id="275" r:id="rId11"/>
    <p:sldId id="261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364C2-9996-4C85-9C29-66EAE6BEBF90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2A102-8354-4989-A6A0-E8530F7FE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6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99D95-885A-6A82-373F-EC32EF0A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A58E3-DCC3-31DC-34DA-2B23E7793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66CB2-E98A-7F30-CC19-041C0398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7F0D-FD22-479C-8E28-BEF9E0684904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6644B-ACCF-3341-44FC-DA72705B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AC3E7-7C35-9696-7BE0-9F0CD7D1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2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9540E-C95F-D988-BE0C-96B682D8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67C73-9953-8FF4-BA8B-CDA60B2B4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80F01-B499-F84A-41E1-99155DFD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1F-8EFD-45A9-BD7E-B6ADBDB68DD1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84732-8A91-EF95-A3EC-7C64367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0669-2F0A-0E45-4C99-C6E67E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0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43BAFD-6986-51B6-1E82-FD3B032F9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5EC810-7E94-B95B-501D-51678534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80A-6BAC-1522-25B2-A1B534D1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02F6-C954-4C5C-8F82-CFD01A6B2BB4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2716-7E0A-6126-6490-618F51A2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9DAD5-F511-16D4-8AAB-C5DAB85E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1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6ED17-C42B-E21F-1FB8-8201CF83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B9769-2F27-D2BD-0B99-D83FC9A7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A539A-87B9-A36D-2924-259AD290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5A43-F48C-4BFE-93E7-38393D35B587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0E1E6-8960-DF82-EC4B-C20C53F2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ED550-AD23-51EE-3B53-A1859FB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5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92E7F-FFF1-EF2E-A8A4-2A235D21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527D0-9B11-6DA7-BC91-35CDE3E16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C9CD5-78B5-B6FE-061B-AD0C40C3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75D8-75B2-41B9-9228-933B1296C3C8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F9AAA-B81A-E5F3-40DD-AD0A5BFC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1F73-8DF7-4890-D074-21BD881B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0BD1-E2BE-438C-FF74-08E670A1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76352-A562-B76F-CCA9-6EA544ABC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86909-9854-3AB3-8C43-EE706F0DA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48C10-1558-7D3E-0883-8C0D0133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836-F27C-444E-A2C7-754C7E06428A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BF27F-B345-6C91-E37A-B3967422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BE5A3-D070-D579-F992-EF0ED442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4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5E033-5EDE-FFF7-D54C-6FF7A09F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AD6A0-5AC4-3618-62DA-F9FAB580C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389D40-71CC-5753-2656-0225D238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254F-1311-8DD7-F262-D530786F7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06EA17-DCCB-A0F6-0EE2-3A566531C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55B6D-2E91-22AC-85F5-421D1EBD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D3D-A4AA-4924-B0F9-C58EC35259FC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5F4449-F3E2-7C5A-6225-A47F5B8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C46D92-2E5E-705A-6D6A-4E5AE147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6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9473A-3F76-5EF8-223F-93751CC2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90F00A-6BAF-A2DE-D79A-1D6B8DC4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7F6-D9FD-47BF-83E0-F2F7C5C224AB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CDACCD-AECB-B9D6-E987-FD781928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C78A15-7C5D-599C-8104-1C72EC26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F3AC66-3CF6-1BDF-569C-F49CF2BE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679B-0158-4E1B-9A78-342FB38B6DCB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67C63D-73CC-0F89-FBEA-9DADC1F9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D3B71-61EE-B2D9-E004-6B342C6A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3739C-A6D3-ACF0-A723-91236596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3BB24-2122-2F97-6F6D-46078D49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1993D5-DE56-5594-B5E4-8BFEB09F1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625B7-1970-86CE-D0A7-CF925C1B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0B70-C34F-4176-8A9E-D3FAEEEFEEF3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68456-EDC4-CF23-A958-E25A6880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3FF77B-B3EE-CF40-0AA1-9348BD07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8A89F-6CFC-C2CF-8E87-865CB44A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A8FB5-E8D7-0887-9E52-2E7C83EAB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3A34-1AB5-D87D-C4C5-68164163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87277-68A8-2477-DDDA-7CF16E0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CEE-78C2-4C0C-84D5-3C708A62D84B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32A58-6561-6294-98D8-6968498E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DC26F-8243-62AA-698E-6108F8F0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083654-1997-3D66-CDE3-38FD53A2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BD148-B9B9-AFBF-2E5A-C03CB881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1A52-085A-0527-4793-64271E965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21D7A-D3FE-4BAD-B19A-1087A857426A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28CC3-7D6A-3541-074A-38FFC1B94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1295D-D5EC-C06A-58F8-890385126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85A4-0039-4392-930F-AB09C634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Yo297HQyA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B2CE-73C2-C82E-BB79-9BA4964EC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920506-95F3-0822-E4FB-B77D189B3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변재현</a:t>
            </a:r>
            <a:r>
              <a:rPr lang="ko-KR" altLang="en-US" dirty="0"/>
              <a:t>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4B8AE3-9323-DC28-BBDD-F81C68DF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4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F53E90-5731-F8BB-A467-F8CD7CB093B2}"/>
              </a:ext>
            </a:extLst>
          </p:cNvPr>
          <p:cNvSpPr txBox="1"/>
          <p:nvPr/>
        </p:nvSpPr>
        <p:spPr>
          <a:xfrm>
            <a:off x="1360815" y="5890021"/>
            <a:ext cx="370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X: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r>
              <a:rPr lang="en-US" altLang="ko-KR" dirty="0"/>
              <a:t>Y:</a:t>
            </a:r>
            <a:r>
              <a:rPr lang="ko-KR" altLang="en-US" dirty="0" err="1"/>
              <a:t>예측값</a:t>
            </a:r>
            <a:endParaRPr lang="ko-KR" alt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D0DD9E55-25D9-32A3-33FE-F10D795D6F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448511" y="4884390"/>
            <a:ext cx="2590453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pvalue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=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array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([[0.12782268],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AC0FF727-9F8D-6CB8-932D-23E328E4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511" y="4281405"/>
            <a:ext cx="314113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</a:t>
            </a:r>
            <a:r>
              <a:rPr kumimoji="0" lang="ko-K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제곱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0.9474386447268488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A40DAA22-5978-D0BE-EC2F-AD4E9E39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854" y="3509521"/>
            <a:ext cx="2447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b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RMSE: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8198.797190788495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DAA1D329-1DB5-7439-15B3-6AB212521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854" y="2746363"/>
            <a:ext cx="22938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MSE: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67220275.37568131</a:t>
            </a:r>
            <a:endParaRPr kumimoji="0" lang="ko-KR" altLang="ko-KR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ko-KR" altLang="ko-KR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19A24AEC-3B0D-105F-7BE1-B441EE51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854" y="2019235"/>
            <a:ext cx="2606483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MAE: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6886.5945882465185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060F657B-0BFA-7CD6-2E3E-054DCBA0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3215" y="6213187"/>
            <a:ext cx="2743200" cy="365125"/>
          </a:xfrm>
        </p:spPr>
        <p:txBody>
          <a:bodyPr/>
          <a:lstStyle/>
          <a:p>
            <a:fld id="{8FD585A4-0039-4392-930F-AB09C63457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06221E-7027-2438-7672-DE9DDA5B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2" y="1491672"/>
            <a:ext cx="5727168" cy="3874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C12059-5F54-1136-FE72-93F0594B599E}"/>
              </a:ext>
            </a:extLst>
          </p:cNvPr>
          <p:cNvSpPr txBox="1"/>
          <p:nvPr/>
        </p:nvSpPr>
        <p:spPr>
          <a:xfrm>
            <a:off x="277091" y="356619"/>
            <a:ext cx="10012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 err="1"/>
              <a:t>실제값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예측값</a:t>
            </a:r>
            <a:r>
              <a:rPr lang="ko-KR" altLang="en-US" sz="3600" b="1" dirty="0"/>
              <a:t> 시각화</a:t>
            </a:r>
          </a:p>
        </p:txBody>
      </p:sp>
    </p:spTree>
    <p:extLst>
      <p:ext uri="{BB962C8B-B14F-4D97-AF65-F5344CB8AC3E}">
        <p14:creationId xmlns:p14="http://schemas.microsoft.com/office/powerpoint/2010/main" val="14903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B2CE-73C2-C82E-BB79-9BA4964EC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91" y="549708"/>
            <a:ext cx="9144000" cy="3187940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C012D-5548-B7BB-2F4A-56507EBD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0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67C82-F612-9967-E45E-B8DB7EF76F40}"/>
              </a:ext>
            </a:extLst>
          </p:cNvPr>
          <p:cNvSpPr txBox="1"/>
          <p:nvPr/>
        </p:nvSpPr>
        <p:spPr>
          <a:xfrm>
            <a:off x="267853" y="2828835"/>
            <a:ext cx="9273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‍</a:t>
            </a:r>
            <a:r>
              <a:rPr lang="ko-KR" alt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김성범</a:t>
            </a:r>
            <a:r>
              <a:rPr lang="en-US" altLang="ko-KR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.[ </a:t>
            </a:r>
            <a:r>
              <a:rPr lang="ko-KR" alt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김성범소장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/ 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인공지능공학연구소 </a:t>
            </a:r>
            <a:r>
              <a:rPr lang="en-US" altLang="ko-KR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].</a:t>
            </a:r>
            <a:r>
              <a:rPr lang="en-US" altLang="ko-KR" b="0" i="0" dirty="0">
                <a:solidFill>
                  <a:srgbClr val="606060"/>
                </a:solidFill>
                <a:effectLst/>
                <a:latin typeface="Roboto" panose="02000000000000000000" pitchFamily="2" charset="0"/>
              </a:rPr>
              <a:t>(2019. 1. 28.).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[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핵심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머신러닝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]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선형회귀모델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1 (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개요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모델가정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).[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영상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].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유튜브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en-US" altLang="ko-KR" b="0" i="0" dirty="0">
                <a:effectLst/>
                <a:latin typeface="Roboto" panose="02000000000000000000" pitchFamily="2" charset="0"/>
                <a:hlinkClick r:id="rId2"/>
              </a:rPr>
              <a:t>https://www.youtube.com/watch?v=4Yo297HQyAk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endParaRPr lang="en-US" altLang="ko-KR" dirty="0">
              <a:latin typeface="Roboto" panose="02000000000000000000" pitchFamily="2" charset="0"/>
            </a:endParaRPr>
          </a:p>
          <a:p>
            <a:r>
              <a:rPr lang="ko-KR" altLang="en-US" dirty="0" err="1">
                <a:latin typeface="Roboto" panose="02000000000000000000" pitchFamily="2" charset="0"/>
              </a:rPr>
              <a:t>권철민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파이썬 </a:t>
            </a:r>
            <a:r>
              <a:rPr lang="ko-KR" altLang="en-US" dirty="0" err="1">
                <a:latin typeface="Roboto" panose="02000000000000000000" pitchFamily="2" charset="0"/>
              </a:rPr>
              <a:t>머신러닝</a:t>
            </a:r>
            <a:r>
              <a:rPr lang="ko-KR" altLang="en-US" dirty="0">
                <a:latin typeface="Roboto" panose="02000000000000000000" pitchFamily="2" charset="0"/>
              </a:rPr>
              <a:t> 완벽가이드</a:t>
            </a:r>
            <a:r>
              <a:rPr lang="en-US" altLang="ko-KR" dirty="0">
                <a:latin typeface="Roboto" panose="02000000000000000000" pitchFamily="2" charset="0"/>
              </a:rPr>
              <a:t>,</a:t>
            </a:r>
            <a:r>
              <a:rPr lang="ko-KR" altLang="en-US" dirty="0" err="1">
                <a:latin typeface="Roboto" panose="02000000000000000000" pitchFamily="2" charset="0"/>
              </a:rPr>
              <a:t>위키북스</a:t>
            </a:r>
            <a:r>
              <a:rPr lang="en-US" altLang="ko-KR" dirty="0">
                <a:latin typeface="Roboto" panose="02000000000000000000" pitchFamily="2" charset="0"/>
              </a:rPr>
              <a:t>,p,320,p321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94215-43B0-1F5E-D280-AF867862DF57}"/>
              </a:ext>
            </a:extLst>
          </p:cNvPr>
          <p:cNvSpPr txBox="1"/>
          <p:nvPr/>
        </p:nvSpPr>
        <p:spPr>
          <a:xfrm>
            <a:off x="337126" y="321162"/>
            <a:ext cx="92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출처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506148-C661-6C0D-4399-966A207F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8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AE79E2-8B19-598D-BAAD-4DDD01AF93A9}"/>
              </a:ext>
            </a:extLst>
          </p:cNvPr>
          <p:cNvSpPr txBox="1"/>
          <p:nvPr/>
        </p:nvSpPr>
        <p:spPr>
          <a:xfrm>
            <a:off x="277090" y="1188565"/>
            <a:ext cx="810029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선형회귀모델의 정의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회귀 모델의 종류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선형회귀 모델의 문제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다중공선성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선형회귀 모델 </a:t>
            </a:r>
            <a:r>
              <a:rPr lang="ko-KR" altLang="en-US" sz="2000" dirty="0" err="1"/>
              <a:t>오차항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파라미터 추정 방법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Least Squares Estimation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설명 </a:t>
            </a:r>
            <a:r>
              <a:rPr lang="en-US" altLang="ko-KR" sz="2000" dirty="0"/>
              <a:t>: </a:t>
            </a:r>
            <a:r>
              <a:rPr lang="ko-KR" altLang="en-US" sz="2000" dirty="0"/>
              <a:t>마케팅 데이터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EDA(Expiatory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실제값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예측값</a:t>
            </a:r>
            <a:r>
              <a:rPr lang="ko-KR" altLang="en-US" sz="2000" dirty="0"/>
              <a:t> 시각화</a:t>
            </a:r>
          </a:p>
          <a:p>
            <a:endParaRPr lang="ko-KR" altLang="en-US" sz="2000" dirty="0"/>
          </a:p>
          <a:p>
            <a:endParaRPr lang="ko-KR" altLang="en-US" sz="2000" b="1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9DF72-CEE3-4CDE-E294-C774E7EF9632}"/>
              </a:ext>
            </a:extLst>
          </p:cNvPr>
          <p:cNvSpPr txBox="1"/>
          <p:nvPr/>
        </p:nvSpPr>
        <p:spPr>
          <a:xfrm>
            <a:off x="277091" y="356619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 b="1" dirty="0"/>
              <a:t>목차</a:t>
            </a:r>
            <a:endParaRPr lang="en-US" altLang="ko-KR" sz="3500" b="1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80BF6D4-2529-46FA-9C96-CBE89E6D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8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DE2E4A-9C1D-4A5A-53A9-06FBD6FE50A4}"/>
              </a:ext>
            </a:extLst>
          </p:cNvPr>
          <p:cNvSpPr txBox="1"/>
          <p:nvPr/>
        </p:nvSpPr>
        <p:spPr>
          <a:xfrm>
            <a:off x="277091" y="2274838"/>
            <a:ext cx="114161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개의 독립 변수와 한 개의 종속변수 간의 상관관계를 모델링 하는 기법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예측값과</a:t>
            </a:r>
            <a:r>
              <a:rPr lang="ko-KR" altLang="en-US" dirty="0"/>
              <a:t> 실제 값의  </a:t>
            </a:r>
            <a:r>
              <a:rPr lang="en-US" altLang="ko-KR" dirty="0"/>
              <a:t>RSS (Residual of Sum of Square)</a:t>
            </a:r>
            <a:r>
              <a:rPr lang="ko-KR" altLang="en-US" dirty="0"/>
              <a:t>를 최소화해 </a:t>
            </a:r>
            <a:r>
              <a:rPr lang="en-US" altLang="ko-KR" dirty="0"/>
              <a:t>OLS (Ordinary Least Square) </a:t>
            </a:r>
            <a:r>
              <a:rPr lang="ko-KR" altLang="en-US" dirty="0"/>
              <a:t>추정방식으로 구현한 클래스이다</a:t>
            </a:r>
            <a:r>
              <a:rPr lang="en-US" altLang="ko-KR" dirty="0"/>
              <a:t>(</a:t>
            </a:r>
            <a:r>
              <a:rPr lang="ko-KR" altLang="en-US" dirty="0"/>
              <a:t>파라미터 추정법에서 자세히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RSS=</a:t>
            </a:r>
            <a:r>
              <a:rPr lang="ko-KR" altLang="en-US" dirty="0" err="1">
                <a:solidFill>
                  <a:srgbClr val="FF0000"/>
                </a:solidFill>
              </a:rPr>
              <a:t>잔차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실제값과</a:t>
            </a:r>
            <a:r>
              <a:rPr lang="ko-KR" altLang="en-US" dirty="0">
                <a:solidFill>
                  <a:srgbClr val="FF0000"/>
                </a:solidFill>
              </a:rPr>
              <a:t> 회귀 직선의 </a:t>
            </a:r>
            <a:r>
              <a:rPr lang="ko-KR" altLang="en-US" dirty="0" err="1">
                <a:solidFill>
                  <a:srgbClr val="FF0000"/>
                </a:solidFill>
              </a:rPr>
              <a:t>예측값의</a:t>
            </a:r>
            <a:r>
              <a:rPr lang="ko-KR" altLang="en-US" dirty="0">
                <a:solidFill>
                  <a:srgbClr val="FF0000"/>
                </a:solidFill>
              </a:rPr>
              <a:t> 차이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제곱의 합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RSS</a:t>
            </a:r>
            <a:r>
              <a:rPr lang="ko-KR" altLang="en-US" dirty="0">
                <a:solidFill>
                  <a:srgbClr val="FF0000"/>
                </a:solidFill>
              </a:rPr>
              <a:t>가 최소화가 되는 직선으로 회귀 계수들이 예측이 되는 것을 </a:t>
            </a:r>
            <a:r>
              <a:rPr lang="en-US" altLang="ko-KR" dirty="0">
                <a:solidFill>
                  <a:srgbClr val="FF0000"/>
                </a:solidFill>
              </a:rPr>
              <a:t>OLS</a:t>
            </a:r>
            <a:r>
              <a:rPr lang="ko-KR" altLang="en-US" dirty="0">
                <a:solidFill>
                  <a:srgbClr val="FF0000"/>
                </a:solidFill>
              </a:rPr>
              <a:t>라고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BC233-7B94-F193-98DB-259606C7B656}"/>
              </a:ext>
            </a:extLst>
          </p:cNvPr>
          <p:cNvSpPr txBox="1"/>
          <p:nvPr/>
        </p:nvSpPr>
        <p:spPr>
          <a:xfrm>
            <a:off x="277091" y="3566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선형회귀 모델의 정의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246663-67A3-4989-62D9-5C0C4C64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4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9EAA15-CA25-FED5-E8E8-6CB9DC2B9FFF}"/>
              </a:ext>
            </a:extLst>
          </p:cNvPr>
          <p:cNvSpPr txBox="1"/>
          <p:nvPr/>
        </p:nvSpPr>
        <p:spPr>
          <a:xfrm>
            <a:off x="277091" y="3232106"/>
            <a:ext cx="616296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/>
              <a:t>선형</a:t>
            </a:r>
            <a:r>
              <a:rPr lang="en-US" altLang="ko-KR" sz="2500" dirty="0"/>
              <a:t>: Y</a:t>
            </a:r>
            <a:r>
              <a:rPr lang="ko-KR" altLang="en-US" sz="2500" dirty="0"/>
              <a:t>가 직선으로 표현</a:t>
            </a:r>
            <a:endParaRPr lang="en-US" altLang="ko-KR" sz="2500" dirty="0"/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r>
              <a:rPr lang="en-US" altLang="ko-KR" sz="2500" dirty="0"/>
              <a:t>2.</a:t>
            </a:r>
            <a:r>
              <a:rPr lang="ko-KR" altLang="en-US" sz="2500" dirty="0"/>
              <a:t>비선형</a:t>
            </a:r>
            <a:r>
              <a:rPr lang="en-US" altLang="ko-KR" sz="2500" dirty="0"/>
              <a:t>: Y</a:t>
            </a:r>
            <a:r>
              <a:rPr lang="ko-KR" altLang="en-US" sz="2500" dirty="0"/>
              <a:t>가 </a:t>
            </a:r>
            <a:r>
              <a:rPr lang="ko-KR" altLang="en-US" sz="2500" dirty="0" err="1"/>
              <a:t>직선외의</a:t>
            </a:r>
            <a:r>
              <a:rPr lang="ko-KR" altLang="en-US" sz="2500" dirty="0"/>
              <a:t> 선으로 표현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3.</a:t>
            </a:r>
            <a:r>
              <a:rPr lang="ko-KR" altLang="en-US" sz="2500" dirty="0"/>
              <a:t>단순</a:t>
            </a:r>
            <a:r>
              <a:rPr lang="en-US" altLang="ko-KR" sz="2500" dirty="0"/>
              <a:t>: </a:t>
            </a:r>
            <a:r>
              <a:rPr lang="ko-KR" altLang="en-US" sz="2500" dirty="0"/>
              <a:t>독립변수가 </a:t>
            </a:r>
            <a:r>
              <a:rPr lang="en-US" altLang="ko-KR" sz="2500" dirty="0"/>
              <a:t>1</a:t>
            </a:r>
            <a:r>
              <a:rPr lang="ko-KR" altLang="en-US" sz="2500" dirty="0"/>
              <a:t>개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4.</a:t>
            </a:r>
            <a:r>
              <a:rPr lang="ko-KR" altLang="en-US" sz="2500" dirty="0"/>
              <a:t>다중</a:t>
            </a:r>
            <a:r>
              <a:rPr lang="en-US" altLang="ko-KR" sz="2500" dirty="0"/>
              <a:t>: </a:t>
            </a:r>
            <a:r>
              <a:rPr lang="ko-KR" altLang="en-US" sz="2500" dirty="0"/>
              <a:t>독립변수가 </a:t>
            </a:r>
            <a:r>
              <a:rPr lang="en-US" altLang="ko-KR" sz="2500" dirty="0"/>
              <a:t>2</a:t>
            </a:r>
            <a:r>
              <a:rPr lang="ko-KR" altLang="en-US" sz="2500" dirty="0"/>
              <a:t>개 이상</a:t>
            </a:r>
            <a:endParaRPr lang="en-US" altLang="ko-KR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FD342-09FE-D77B-7823-42804BD3886A}"/>
              </a:ext>
            </a:extLst>
          </p:cNvPr>
          <p:cNvSpPr txBox="1"/>
          <p:nvPr/>
        </p:nvSpPr>
        <p:spPr>
          <a:xfrm>
            <a:off x="277091" y="3566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회귀 모델의 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1BC240-2B6D-90F4-32AD-EAFC4C21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0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DBB95-7530-BC10-FF11-58CCAFDCEFD0}"/>
              </a:ext>
            </a:extLst>
          </p:cNvPr>
          <p:cNvSpPr txBox="1"/>
          <p:nvPr/>
        </p:nvSpPr>
        <p:spPr>
          <a:xfrm>
            <a:off x="554182" y="1960802"/>
            <a:ext cx="6299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일반적으로 선형회귀는 </a:t>
            </a:r>
            <a:r>
              <a:rPr lang="ko-KR" altLang="en-US" dirty="0" err="1"/>
              <a:t>피쳐들이</a:t>
            </a:r>
            <a:r>
              <a:rPr lang="ko-KR" altLang="en-US" dirty="0"/>
              <a:t> </a:t>
            </a:r>
            <a:r>
              <a:rPr lang="ko-KR" altLang="en-US" dirty="0" err="1"/>
              <a:t>독립되어있다고</a:t>
            </a:r>
            <a:r>
              <a:rPr lang="ko-KR" altLang="en-US" dirty="0"/>
              <a:t> 가정한다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변수들 간의 상호작용은 일절 무시된다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피쳐들</a:t>
            </a:r>
            <a:r>
              <a:rPr lang="ko-KR" altLang="en-US" dirty="0"/>
              <a:t> 간의 상관관계가 높은 경우 분산이 매우 커져서</a:t>
            </a:r>
            <a:r>
              <a:rPr lang="en-US" altLang="ko-KR" dirty="0"/>
              <a:t>(</a:t>
            </a:r>
            <a:r>
              <a:rPr lang="ko-KR" altLang="en-US" dirty="0"/>
              <a:t>연쇄작용 </a:t>
            </a:r>
            <a:r>
              <a:rPr lang="ko-KR" altLang="en-US" dirty="0" err="1"/>
              <a:t>떄문</a:t>
            </a:r>
            <a:r>
              <a:rPr lang="en-US" altLang="ko-KR" dirty="0"/>
              <a:t>)</a:t>
            </a:r>
            <a:r>
              <a:rPr lang="ko-KR" altLang="en-US" dirty="0"/>
              <a:t> 오류에 </a:t>
            </a:r>
            <a:r>
              <a:rPr lang="ko-KR" altLang="en-US" dirty="0" err="1"/>
              <a:t>민감해진다</a:t>
            </a:r>
            <a:r>
              <a:rPr lang="en-US" altLang="ko-KR" dirty="0"/>
              <a:t>. </a:t>
            </a:r>
            <a:r>
              <a:rPr lang="ko-KR" altLang="en-US" dirty="0"/>
              <a:t>이를 다중 공선성이라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Ex)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변수들간의</a:t>
            </a:r>
            <a:r>
              <a:rPr lang="ko-KR" altLang="en-US" dirty="0">
                <a:solidFill>
                  <a:srgbClr val="FF0000"/>
                </a:solidFill>
              </a:rPr>
              <a:t> 양의 영향을 준다고 하면 회귀를 </a:t>
            </a:r>
            <a:r>
              <a:rPr lang="ko-KR" altLang="en-US" dirty="0" err="1">
                <a:solidFill>
                  <a:srgbClr val="FF0000"/>
                </a:solidFill>
              </a:rPr>
              <a:t>했을때</a:t>
            </a:r>
            <a:r>
              <a:rPr lang="ko-KR" altLang="en-US" dirty="0">
                <a:solidFill>
                  <a:srgbClr val="FF0000"/>
                </a:solidFill>
              </a:rPr>
              <a:t> 독립변수들 간의 영향이 포함이 되어 있어 </a:t>
            </a:r>
            <a:r>
              <a:rPr lang="ko-KR" altLang="en-US" dirty="0" err="1">
                <a:solidFill>
                  <a:srgbClr val="FF0000"/>
                </a:solidFill>
              </a:rPr>
              <a:t>예측값</a:t>
            </a:r>
            <a:r>
              <a:rPr lang="ko-KR" altLang="en-US" dirty="0">
                <a:solidFill>
                  <a:srgbClr val="FF0000"/>
                </a:solidFill>
              </a:rPr>
              <a:t> 분산이 더 커진다</a:t>
            </a:r>
            <a:r>
              <a:rPr lang="en-US" altLang="ko-KR" dirty="0">
                <a:solidFill>
                  <a:srgbClr val="FF0000"/>
                </a:solidFill>
              </a:rPr>
              <a:t>.v</a:t>
            </a:r>
            <a:r>
              <a:rPr lang="ko-KR" altLang="en-US" dirty="0">
                <a:solidFill>
                  <a:srgbClr val="FF0000"/>
                </a:solidFill>
              </a:rPr>
              <a:t>원래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만큼 올라야 되는데 변수들 간의 상호작용이 포함되어 있어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ko-KR" altLang="en-US" dirty="0" err="1">
                <a:solidFill>
                  <a:srgbClr val="FF0000"/>
                </a:solidFill>
              </a:rPr>
              <a:t>에측하는거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상관관계가 높은 경우 </a:t>
            </a:r>
            <a:r>
              <a:rPr lang="ko-KR" altLang="en-US" dirty="0" err="1">
                <a:solidFill>
                  <a:srgbClr val="FF0000"/>
                </a:solidFill>
              </a:rPr>
              <a:t>예측값</a:t>
            </a:r>
            <a:r>
              <a:rPr lang="ko-KR" altLang="en-US" dirty="0">
                <a:solidFill>
                  <a:srgbClr val="FF0000"/>
                </a:solidFill>
              </a:rPr>
              <a:t> 분산이 커진다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상관관계</a:t>
            </a:r>
            <a:r>
              <a:rPr lang="en-US" altLang="ko-KR" dirty="0"/>
              <a:t>=</a:t>
            </a:r>
            <a:r>
              <a:rPr lang="ko-KR" altLang="en-US" dirty="0" err="1"/>
              <a:t>예측값</a:t>
            </a:r>
            <a:r>
              <a:rPr lang="ko-KR" altLang="en-US" dirty="0"/>
              <a:t> 분산 커짐</a:t>
            </a:r>
            <a:endParaRPr lang="en-US" altLang="ko-KR" dirty="0"/>
          </a:p>
          <a:p>
            <a:r>
              <a:rPr lang="ko-KR" altLang="en-US" dirty="0"/>
              <a:t>                 </a:t>
            </a:r>
            <a:r>
              <a:rPr lang="ko-KR" altLang="en-US" dirty="0" err="1"/>
              <a:t>실제값</a:t>
            </a:r>
            <a:r>
              <a:rPr lang="en-US" altLang="ko-KR" dirty="0"/>
              <a:t>  </a:t>
            </a:r>
            <a:r>
              <a:rPr lang="ko-KR" altLang="en-US" dirty="0"/>
              <a:t>분산 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41F69-EB21-76F1-E218-02A612F5890F}"/>
              </a:ext>
            </a:extLst>
          </p:cNvPr>
          <p:cNvSpPr txBox="1"/>
          <p:nvPr/>
        </p:nvSpPr>
        <p:spPr>
          <a:xfrm>
            <a:off x="554182" y="115931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OLS </a:t>
            </a:r>
            <a:r>
              <a:rPr lang="ko-KR" altLang="en-US" dirty="0"/>
              <a:t>기반의 회귀계수 계산은 입력 피처의 독립성에 많은 영향을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5B687-D513-D63A-E9C2-BCF398DDABD3}"/>
              </a:ext>
            </a:extLst>
          </p:cNvPr>
          <p:cNvSpPr txBox="1"/>
          <p:nvPr/>
        </p:nvSpPr>
        <p:spPr>
          <a:xfrm>
            <a:off x="277091" y="356619"/>
            <a:ext cx="10012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선형회귀 모델의 문제 </a:t>
            </a:r>
            <a:r>
              <a:rPr lang="en-US" altLang="ko-KR" sz="3600" b="1" dirty="0"/>
              <a:t>: </a:t>
            </a:r>
            <a:r>
              <a:rPr lang="ko-KR" altLang="en-US" sz="3600" b="1" dirty="0" err="1"/>
              <a:t>다중공선성</a:t>
            </a:r>
            <a:endParaRPr lang="ko-KR" altLang="en-US" sz="36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F8DB77-F493-5FD5-E042-1F6CE011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6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F9CECF-037D-9CFD-C61D-0E9180A026BA}"/>
              </a:ext>
            </a:extLst>
          </p:cNvPr>
          <p:cNvSpPr txBox="1"/>
          <p:nvPr/>
        </p:nvSpPr>
        <p:spPr>
          <a:xfrm>
            <a:off x="709901" y="1154617"/>
            <a:ext cx="493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오차항이 있는 경우와 없는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FD1EE-492E-F603-8367-B191D1CD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70"/>
            <a:ext cx="10515600" cy="4351338"/>
          </a:xfrm>
        </p:spPr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변수만으로 </a:t>
            </a:r>
            <a:r>
              <a:rPr lang="en-US" altLang="ko-KR" dirty="0"/>
              <a:t>Y</a:t>
            </a:r>
            <a:r>
              <a:rPr lang="ko-KR" altLang="en-US" dirty="0"/>
              <a:t>를 표현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Y=f(x)</a:t>
            </a:r>
          </a:p>
          <a:p>
            <a:pPr marL="0" indent="0">
              <a:buNone/>
            </a:pPr>
            <a:r>
              <a:rPr lang="ko-KR" altLang="en-US" dirty="0"/>
              <a:t>회사이익</a:t>
            </a:r>
            <a:r>
              <a:rPr lang="en-US" altLang="ko-KR" dirty="0"/>
              <a:t>= f(</a:t>
            </a:r>
            <a:r>
              <a:rPr lang="ko-KR" altLang="en-US" dirty="0"/>
              <a:t>회사 영업이익</a:t>
            </a:r>
            <a:r>
              <a:rPr lang="en-US" altLang="ko-KR" dirty="0"/>
              <a:t>+</a:t>
            </a:r>
            <a:r>
              <a:rPr lang="ko-KR" altLang="en-US" dirty="0"/>
              <a:t>회사 자본이익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변수와 </a:t>
            </a:r>
            <a:r>
              <a:rPr lang="ko-KR" altLang="en-US" dirty="0" err="1"/>
              <a:t>오차항</a:t>
            </a:r>
            <a:r>
              <a:rPr lang="en-US" altLang="ko-KR" dirty="0"/>
              <a:t>(Y</a:t>
            </a:r>
            <a:r>
              <a:rPr lang="ko-KR" altLang="en-US" dirty="0"/>
              <a:t>절편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r>
              <a:rPr lang="en-US" altLang="ko-KR" dirty="0"/>
              <a:t> Y</a:t>
            </a:r>
            <a:r>
              <a:rPr lang="ko-KR" altLang="en-US" dirty="0"/>
              <a:t>를 표현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Y=f(x)+</a:t>
            </a:r>
            <a:r>
              <a:rPr lang="ko-KR" altLang="en-US" dirty="0" err="1"/>
              <a:t>오차항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회사이익</a:t>
            </a:r>
            <a:r>
              <a:rPr lang="en-US" altLang="ko-KR" dirty="0"/>
              <a:t>=f(</a:t>
            </a:r>
            <a:r>
              <a:rPr lang="ko-KR" altLang="en-US" dirty="0"/>
              <a:t>물가</a:t>
            </a:r>
            <a:r>
              <a:rPr lang="en-US" altLang="ko-KR" dirty="0"/>
              <a:t>+</a:t>
            </a:r>
            <a:r>
              <a:rPr lang="ko-KR" altLang="en-US" dirty="0"/>
              <a:t>수요</a:t>
            </a:r>
            <a:r>
              <a:rPr lang="en-US" altLang="ko-KR" dirty="0"/>
              <a:t>+</a:t>
            </a:r>
            <a:r>
              <a:rPr lang="ko-KR" altLang="en-US" dirty="0"/>
              <a:t>공급</a:t>
            </a:r>
            <a:r>
              <a:rPr lang="en-US" altLang="ko-KR" dirty="0"/>
              <a:t>)+</a:t>
            </a:r>
            <a:r>
              <a:rPr lang="ko-KR" altLang="en-US" dirty="0" err="1"/>
              <a:t>오차항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84A80-BD8C-2992-48CB-134F2FFEB7D7}"/>
              </a:ext>
            </a:extLst>
          </p:cNvPr>
          <p:cNvSpPr txBox="1"/>
          <p:nvPr/>
        </p:nvSpPr>
        <p:spPr>
          <a:xfrm>
            <a:off x="277091" y="356619"/>
            <a:ext cx="10012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선형회귀 모델 </a:t>
            </a:r>
            <a:r>
              <a:rPr lang="ko-KR" altLang="en-US" sz="3600" b="1" dirty="0" err="1"/>
              <a:t>오차항</a:t>
            </a:r>
            <a:r>
              <a:rPr lang="ko-KR" altLang="en-US" sz="3600" b="1" dirty="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CD60F5-5E3E-70D1-F880-CE8BB194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7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F9CECF-037D-9CFD-C61D-0E9180A026BA}"/>
              </a:ext>
            </a:extLst>
          </p:cNvPr>
          <p:cNvSpPr txBox="1"/>
          <p:nvPr/>
        </p:nvSpPr>
        <p:spPr>
          <a:xfrm>
            <a:off x="617912" y="254334"/>
            <a:ext cx="6138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파라미터 추정 방법</a:t>
            </a:r>
            <a:endParaRPr lang="en-US" altLang="ko-KR" sz="2500" dirty="0"/>
          </a:p>
          <a:p>
            <a:r>
              <a:rPr lang="en-US" altLang="ko-KR" sz="2500" dirty="0"/>
              <a:t>Least Squares Estimation Algorithm</a:t>
            </a:r>
            <a:endParaRPr lang="ko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A06588-F9B2-BF49-C3DB-268FB55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41" y="1945349"/>
            <a:ext cx="9123680" cy="2967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A8D8A9-C94F-9AC9-FFF0-85C9C69758BE}"/>
              </a:ext>
            </a:extLst>
          </p:cNvPr>
          <p:cNvSpPr txBox="1"/>
          <p:nvPr/>
        </p:nvSpPr>
        <p:spPr>
          <a:xfrm>
            <a:off x="513541" y="5786582"/>
            <a:ext cx="1003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예측값과</a:t>
            </a:r>
            <a:r>
              <a:rPr lang="ko-KR" altLang="en-US" dirty="0"/>
              <a:t> 실제 값의  </a:t>
            </a:r>
            <a:r>
              <a:rPr lang="en-US" altLang="ko-KR" dirty="0"/>
              <a:t>RSS</a:t>
            </a:r>
            <a:r>
              <a:rPr lang="ko-KR" altLang="en-US" dirty="0"/>
              <a:t>를 최소화해 </a:t>
            </a:r>
            <a:r>
              <a:rPr lang="en-US" altLang="ko-KR" dirty="0"/>
              <a:t>OLS </a:t>
            </a:r>
            <a:r>
              <a:rPr lang="ko-KR" altLang="en-US" dirty="0"/>
              <a:t>추정방식으로 구현한 </a:t>
            </a:r>
            <a:r>
              <a:rPr lang="ko-KR" altLang="en-US" dirty="0" err="1"/>
              <a:t>클래스이다의</a:t>
            </a:r>
            <a:r>
              <a:rPr lang="ko-KR" altLang="en-US" dirty="0"/>
              <a:t> 의미</a:t>
            </a:r>
            <a:endParaRPr lang="en-US" altLang="ko-KR" dirty="0"/>
          </a:p>
          <a:p>
            <a:r>
              <a:rPr lang="ko-KR" altLang="en-US" dirty="0"/>
              <a:t>점들과 수직으로서 직선과의 차이를 최소화 시키는 직선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9C21921-0106-6A9C-9EC8-B975F1FA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2F131-077A-BD94-49A3-0530C792EE95}"/>
              </a:ext>
            </a:extLst>
          </p:cNvPr>
          <p:cNvSpPr txBox="1"/>
          <p:nvPr/>
        </p:nvSpPr>
        <p:spPr>
          <a:xfrm>
            <a:off x="7977622" y="5002024"/>
            <a:ext cx="244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김성범</a:t>
            </a:r>
            <a:r>
              <a:rPr lang="en-US" altLang="ko-KR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.(2019.01.28)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8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179895-7605-4BFF-BE96-BC568446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7" y="2729490"/>
            <a:ext cx="9725025" cy="380047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BAE036-BC71-6F21-B1F5-FB3490A38169}"/>
              </a:ext>
            </a:extLst>
          </p:cNvPr>
          <p:cNvCxnSpPr>
            <a:cxnSpLocks/>
          </p:cNvCxnSpPr>
          <p:nvPr/>
        </p:nvCxnSpPr>
        <p:spPr>
          <a:xfrm flipV="1">
            <a:off x="1450110" y="979055"/>
            <a:ext cx="0" cy="197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CD8B8D-A8A1-427A-3512-378CA4DF0B5E}"/>
              </a:ext>
            </a:extLst>
          </p:cNvPr>
          <p:cNvCxnSpPr>
            <a:cxnSpLocks/>
          </p:cNvCxnSpPr>
          <p:nvPr/>
        </p:nvCxnSpPr>
        <p:spPr>
          <a:xfrm flipV="1">
            <a:off x="1450110" y="979055"/>
            <a:ext cx="4142509" cy="2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0885B8-2809-6DAE-5ED4-E7A75B0BB606}"/>
              </a:ext>
            </a:extLst>
          </p:cNvPr>
          <p:cNvCxnSpPr>
            <a:cxnSpLocks/>
          </p:cNvCxnSpPr>
          <p:nvPr/>
        </p:nvCxnSpPr>
        <p:spPr>
          <a:xfrm flipH="1" flipV="1">
            <a:off x="5569527" y="942109"/>
            <a:ext cx="23092" cy="204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0202FA-D5CF-71C3-1699-79C63AD140C9}"/>
              </a:ext>
            </a:extLst>
          </p:cNvPr>
          <p:cNvSpPr txBox="1"/>
          <p:nvPr/>
        </p:nvSpPr>
        <p:spPr>
          <a:xfrm>
            <a:off x="2359886" y="1115454"/>
            <a:ext cx="689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독립변수</a:t>
            </a:r>
            <a:r>
              <a:rPr lang="en-US" altLang="ko-KR" dirty="0"/>
              <a:t>(</a:t>
            </a:r>
            <a:r>
              <a:rPr lang="ko-KR" altLang="en-US" dirty="0"/>
              <a:t>원인 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5A7544-B2E0-4923-52CC-78A86CDAC718}"/>
              </a:ext>
            </a:extLst>
          </p:cNvPr>
          <p:cNvSpPr txBox="1"/>
          <p:nvPr/>
        </p:nvSpPr>
        <p:spPr>
          <a:xfrm>
            <a:off x="8240932" y="1314676"/>
            <a:ext cx="348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종속변수</a:t>
            </a:r>
            <a:r>
              <a:rPr lang="en-US" altLang="ko-KR" dirty="0"/>
              <a:t>(</a:t>
            </a:r>
            <a:r>
              <a:rPr lang="ko-KR" altLang="en-US" dirty="0"/>
              <a:t>결과 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287090-4F14-65C1-38BF-BDF01ACA64E4}"/>
              </a:ext>
            </a:extLst>
          </p:cNvPr>
          <p:cNvCxnSpPr>
            <a:cxnSpLocks/>
          </p:cNvCxnSpPr>
          <p:nvPr/>
        </p:nvCxnSpPr>
        <p:spPr>
          <a:xfrm flipV="1">
            <a:off x="9444182" y="979055"/>
            <a:ext cx="0" cy="197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1F21FF-D15E-5831-F306-122FD11279D1}"/>
              </a:ext>
            </a:extLst>
          </p:cNvPr>
          <p:cNvSpPr txBox="1"/>
          <p:nvPr/>
        </p:nvSpPr>
        <p:spPr>
          <a:xfrm>
            <a:off x="277091" y="356619"/>
            <a:ext cx="10012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데이터 설명 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마케팅 데이터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F1F69F-B8A4-4E78-FE15-3A366ADB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2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BB2D50-64E8-5670-AD4D-7BA47E10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" y="1061056"/>
            <a:ext cx="3615979" cy="4219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8E1EFA-C722-8C9D-32E9-9A905D29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27" y="1107440"/>
            <a:ext cx="3295073" cy="42078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844A2B-0AA0-22DF-BDDA-00880B087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310641"/>
            <a:ext cx="3295073" cy="400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53357-F654-969C-87CE-A5BA68D4F74A}"/>
              </a:ext>
            </a:extLst>
          </p:cNvPr>
          <p:cNvSpPr txBox="1"/>
          <p:nvPr/>
        </p:nvSpPr>
        <p:spPr>
          <a:xfrm>
            <a:off x="1016000" y="5720080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변수는 </a:t>
            </a:r>
            <a:r>
              <a:rPr lang="en-US" altLang="ko-KR" dirty="0"/>
              <a:t>R&amp;D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마케팅 비용임을 확인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10B07C-5CFA-371F-2B8F-173ABB84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5A4-0039-4392-930F-AB09C634575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57712-442F-EDBC-5D56-923B7C626274}"/>
              </a:ext>
            </a:extLst>
          </p:cNvPr>
          <p:cNvSpPr txBox="1"/>
          <p:nvPr/>
        </p:nvSpPr>
        <p:spPr>
          <a:xfrm>
            <a:off x="277091" y="356619"/>
            <a:ext cx="10012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EDA(Expiatory Data Analysis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6197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456</Words>
  <Application>Microsoft Office PowerPoint</Application>
  <PresentationFormat>와이드스크린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맑은 고딕</vt:lpstr>
      <vt:lpstr>Arial</vt:lpstr>
      <vt:lpstr>Courier New</vt:lpstr>
      <vt:lpstr>Roboto</vt:lpstr>
      <vt:lpstr>Office 테마</vt:lpstr>
      <vt:lpstr>Linear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pvalue=array([[0.12782268], </vt:lpstr>
      <vt:lpstr>감사합니다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82109</dc:creator>
  <cp:lastModifiedBy>82109</cp:lastModifiedBy>
  <cp:revision>76</cp:revision>
  <dcterms:created xsi:type="dcterms:W3CDTF">2022-07-01T05:22:11Z</dcterms:created>
  <dcterms:modified xsi:type="dcterms:W3CDTF">2022-07-06T04:13:52Z</dcterms:modified>
</cp:coreProperties>
</file>