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71" r:id="rId5"/>
    <p:sldId id="260" r:id="rId6"/>
    <p:sldId id="272" r:id="rId7"/>
    <p:sldId id="258" r:id="rId8"/>
    <p:sldId id="262" r:id="rId9"/>
    <p:sldId id="263"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91"/>
    <p:restoredTop sz="91549"/>
  </p:normalViewPr>
  <p:slideViewPr>
    <p:cSldViewPr snapToGrid="0" snapToObjects="1">
      <p:cViewPr varScale="1">
        <p:scale>
          <a:sx n="91" d="100"/>
          <a:sy n="91" d="100"/>
        </p:scale>
        <p:origin x="19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9FE6-F56B-5540-9B75-232416BB6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50651-A1E0-D148-BBB3-B8C84AF90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F378B-E68C-BC47-9D2F-5014B66B5303}"/>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5" name="Footer Placeholder 4">
            <a:extLst>
              <a:ext uri="{FF2B5EF4-FFF2-40B4-BE49-F238E27FC236}">
                <a16:creationId xmlns:a16="http://schemas.microsoft.com/office/drawing/2014/main" id="{87F4A026-ADB1-B243-97E2-7A2A823EA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C02DD-F32C-3942-84D7-65768302754A}"/>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226354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D724-E953-CD4D-9561-77E93DF4A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79BB70-3356-3B45-BD88-D714D4B2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CAE61-A06F-7F49-8E05-D1CA0A26B9BE}"/>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5" name="Footer Placeholder 4">
            <a:extLst>
              <a:ext uri="{FF2B5EF4-FFF2-40B4-BE49-F238E27FC236}">
                <a16:creationId xmlns:a16="http://schemas.microsoft.com/office/drawing/2014/main" id="{A92511BE-DCBB-ED4B-A2AF-A70E10761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A0FBB-1E6B-6946-BE43-DD7A006481AE}"/>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319708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CC3CA-ECF9-B149-AD0F-13C57F3A0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999F23-0A36-C64A-A8D5-FDCE5531F3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0F89A-6EBE-2A4A-8F7F-54B28E15461E}"/>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5" name="Footer Placeholder 4">
            <a:extLst>
              <a:ext uri="{FF2B5EF4-FFF2-40B4-BE49-F238E27FC236}">
                <a16:creationId xmlns:a16="http://schemas.microsoft.com/office/drawing/2014/main" id="{A1B378F6-8D51-E04D-822E-B5AB683F0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B13E2-AC62-F244-B655-71459DE9F212}"/>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41323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E93D-3B7E-814E-A4E0-21DBDFAC5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2F248-E539-654B-A4D9-86FD6E20A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628D5-AB48-6E43-B51C-C2E11656B596}"/>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5" name="Footer Placeholder 4">
            <a:extLst>
              <a:ext uri="{FF2B5EF4-FFF2-40B4-BE49-F238E27FC236}">
                <a16:creationId xmlns:a16="http://schemas.microsoft.com/office/drawing/2014/main" id="{A53477F2-9036-B448-AE69-6F1146A1F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AD1E7-7EBD-C243-8B80-717A88283DC3}"/>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48163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B986-4616-334B-992B-9264B5727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93B0BA-55D8-D34B-A6D4-662684CF6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A4236-AF26-4147-B291-DF6A7283BC40}"/>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5" name="Footer Placeholder 4">
            <a:extLst>
              <a:ext uri="{FF2B5EF4-FFF2-40B4-BE49-F238E27FC236}">
                <a16:creationId xmlns:a16="http://schemas.microsoft.com/office/drawing/2014/main" id="{4D7E549C-9ADA-3D45-BEB7-DC8F38FFD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E1358-7318-7748-8EE2-5E98CF95B06F}"/>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14579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EC5-E5B8-784A-8B36-6356A0011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F2861-EE7E-DB42-BC60-8A1D43ED5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C2FDC-7CDF-4347-B618-F440CA7AE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6F9825-53EC-454F-AFF1-1E3E65C0E94D}"/>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6" name="Footer Placeholder 5">
            <a:extLst>
              <a:ext uri="{FF2B5EF4-FFF2-40B4-BE49-F238E27FC236}">
                <a16:creationId xmlns:a16="http://schemas.microsoft.com/office/drawing/2014/main" id="{E1E466A2-135E-C44B-843B-EBA087476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37D4C-076D-5C42-AE25-E2DFD473ACF5}"/>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363173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4D78-C80D-5F43-B86F-2460DB3467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8DBE5-8E97-244A-989A-6A75C0698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3AD931-4563-5A4D-9EFD-D44A85E01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E3E699-1F18-324F-9E4C-7D031E19ED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C97EB-6E5A-5C4A-906D-2D2A94C4EC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3788F0-2580-9440-B2CB-EB51900D2BA6}"/>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8" name="Footer Placeholder 7">
            <a:extLst>
              <a:ext uri="{FF2B5EF4-FFF2-40B4-BE49-F238E27FC236}">
                <a16:creationId xmlns:a16="http://schemas.microsoft.com/office/drawing/2014/main" id="{9B9AEE42-673A-F740-90D1-04CA2A98F3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2B1144-07CD-1349-B5B7-E8F1FCE91712}"/>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74325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E2D6-0AF9-7A46-BD14-0FD65C6CD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2BE2A-0767-5042-8DF1-10A08C72339B}"/>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4" name="Footer Placeholder 3">
            <a:extLst>
              <a:ext uri="{FF2B5EF4-FFF2-40B4-BE49-F238E27FC236}">
                <a16:creationId xmlns:a16="http://schemas.microsoft.com/office/drawing/2014/main" id="{FFCE92B1-F271-4C4D-9D1F-71AF661A7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0D854-58DE-EE4F-8058-D92F304EFF47}"/>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314384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9B0C7-44D0-424A-874F-9E2632F59E10}"/>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3" name="Footer Placeholder 2">
            <a:extLst>
              <a:ext uri="{FF2B5EF4-FFF2-40B4-BE49-F238E27FC236}">
                <a16:creationId xmlns:a16="http://schemas.microsoft.com/office/drawing/2014/main" id="{218700BC-9DF4-4C45-804A-F3D34F2C33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4FDE4-EDB7-9545-B0F1-B507D9098A86}"/>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398930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C07E-A3C9-3540-AF8D-F5864FC57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6B51F7-3AF8-3546-8CD0-05A4AB2FB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D28439-0966-2746-9CC7-59EC9D2C8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B6B2D-8FCE-444A-8084-A4ED28E556B3}"/>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6" name="Footer Placeholder 5">
            <a:extLst>
              <a:ext uri="{FF2B5EF4-FFF2-40B4-BE49-F238E27FC236}">
                <a16:creationId xmlns:a16="http://schemas.microsoft.com/office/drawing/2014/main" id="{BF733F6D-D94B-C94D-9837-BDB081EF9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BF514-171D-CF43-81E8-10F457974E03}"/>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41894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E360-E768-0E4E-9D22-07759F802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F08A97-0170-E641-AEE4-71AB035D1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B6EAD-F048-A843-8F5C-D2BEB0CDF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FA17F-C900-BE40-935B-366AE1C1A7E1}"/>
              </a:ext>
            </a:extLst>
          </p:cNvPr>
          <p:cNvSpPr>
            <a:spLocks noGrp="1"/>
          </p:cNvSpPr>
          <p:nvPr>
            <p:ph type="dt" sz="half" idx="10"/>
          </p:nvPr>
        </p:nvSpPr>
        <p:spPr/>
        <p:txBody>
          <a:bodyPr/>
          <a:lstStyle/>
          <a:p>
            <a:fld id="{BAF63BEE-AFB3-794B-8C07-7B5439135E67}" type="datetimeFigureOut">
              <a:rPr lang="en-US" smtClean="0"/>
              <a:t>1/8/22</a:t>
            </a:fld>
            <a:endParaRPr lang="en-US"/>
          </a:p>
        </p:txBody>
      </p:sp>
      <p:sp>
        <p:nvSpPr>
          <p:cNvPr id="6" name="Footer Placeholder 5">
            <a:extLst>
              <a:ext uri="{FF2B5EF4-FFF2-40B4-BE49-F238E27FC236}">
                <a16:creationId xmlns:a16="http://schemas.microsoft.com/office/drawing/2014/main" id="{D5040E46-78AA-2F4D-8443-2B1BDDA15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D617F-D0B2-9D41-812B-1AFD18B4B7F1}"/>
              </a:ext>
            </a:extLst>
          </p:cNvPr>
          <p:cNvSpPr>
            <a:spLocks noGrp="1"/>
          </p:cNvSpPr>
          <p:nvPr>
            <p:ph type="sldNum" sz="quarter" idx="12"/>
          </p:nvPr>
        </p:nvSpPr>
        <p:spPr/>
        <p:txBody>
          <a:bodyPr/>
          <a:lstStyle/>
          <a:p>
            <a:fld id="{513186A2-6252-514F-90BF-2ED94247D7FC}" type="slidenum">
              <a:rPr lang="en-US" smtClean="0"/>
              <a:t>‹#›</a:t>
            </a:fld>
            <a:endParaRPr lang="en-US"/>
          </a:p>
        </p:txBody>
      </p:sp>
    </p:spTree>
    <p:extLst>
      <p:ext uri="{BB962C8B-B14F-4D97-AF65-F5344CB8AC3E}">
        <p14:creationId xmlns:p14="http://schemas.microsoft.com/office/powerpoint/2010/main" val="421449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A4956-8080-C445-A483-0E4860ABC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AA90FF-9B27-5F45-A396-87F0B26E8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85BB2-783C-7A45-844A-55F9F9D62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63BEE-AFB3-794B-8C07-7B5439135E67}" type="datetimeFigureOut">
              <a:rPr lang="en-US" smtClean="0"/>
              <a:t>1/8/22</a:t>
            </a:fld>
            <a:endParaRPr lang="en-US"/>
          </a:p>
        </p:txBody>
      </p:sp>
      <p:sp>
        <p:nvSpPr>
          <p:cNvPr id="5" name="Footer Placeholder 4">
            <a:extLst>
              <a:ext uri="{FF2B5EF4-FFF2-40B4-BE49-F238E27FC236}">
                <a16:creationId xmlns:a16="http://schemas.microsoft.com/office/drawing/2014/main" id="{B9247593-EF74-E345-9EE9-18B48D8E3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93C90A-7224-204C-A611-EE02336BE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186A2-6252-514F-90BF-2ED94247D7FC}" type="slidenum">
              <a:rPr lang="en-US" smtClean="0"/>
              <a:t>‹#›</a:t>
            </a:fld>
            <a:endParaRPr lang="en-US"/>
          </a:p>
        </p:txBody>
      </p:sp>
    </p:spTree>
    <p:extLst>
      <p:ext uri="{BB962C8B-B14F-4D97-AF65-F5344CB8AC3E}">
        <p14:creationId xmlns:p14="http://schemas.microsoft.com/office/powerpoint/2010/main" val="65286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BB77-780A-F345-8770-AC1D6AA924B1}"/>
              </a:ext>
            </a:extLst>
          </p:cNvPr>
          <p:cNvSpPr>
            <a:spLocks noGrp="1"/>
          </p:cNvSpPr>
          <p:nvPr>
            <p:ph type="ctr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Share &amp; Inspire Lab - Inspiration 2 PREP</a:t>
            </a:r>
          </a:p>
        </p:txBody>
      </p:sp>
      <p:sp>
        <p:nvSpPr>
          <p:cNvPr id="3" name="Subtitle 2">
            <a:extLst>
              <a:ext uri="{FF2B5EF4-FFF2-40B4-BE49-F238E27FC236}">
                <a16:creationId xmlns:a16="http://schemas.microsoft.com/office/drawing/2014/main" id="{1DAB0A28-7CD9-224F-9AF0-81228348538D}"/>
              </a:ext>
            </a:extLst>
          </p:cNvPr>
          <p:cNvSpPr>
            <a:spLocks noGrp="1"/>
          </p:cNvSpPr>
          <p:nvPr>
            <p:ph type="subTitle" idx="1"/>
          </p:nvPr>
        </p:nvSpPr>
        <p:spPr>
          <a:xfrm>
            <a:off x="1524000" y="4575054"/>
            <a:ext cx="9144000" cy="1655762"/>
          </a:xfrm>
        </p:spPr>
        <p:txBody>
          <a:bodyPr/>
          <a:lstStyle/>
          <a:p>
            <a:r>
              <a:rPr lang="en-CA" dirty="0">
                <a:latin typeface="Tahoma" panose="020B0604030504040204" pitchFamily="34" charset="0"/>
                <a:ea typeface="Tahoma" panose="020B0604030504040204" pitchFamily="34" charset="0"/>
                <a:cs typeface="Tahoma" panose="020B0604030504040204" pitchFamily="34" charset="0"/>
              </a:rPr>
              <a:t>Session 1 - Basic concepts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971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JavaScript</a:t>
            </a:r>
          </a:p>
        </p:txBody>
      </p:sp>
      <p:sp>
        <p:nvSpPr>
          <p:cNvPr id="3" name="TextBox 2">
            <a:extLst>
              <a:ext uri="{FF2B5EF4-FFF2-40B4-BE49-F238E27FC236}">
                <a16:creationId xmlns:a16="http://schemas.microsoft.com/office/drawing/2014/main" id="{9974930A-6D4E-3B47-A03D-35B239502857}"/>
              </a:ext>
            </a:extLst>
          </p:cNvPr>
          <p:cNvSpPr txBox="1"/>
          <p:nvPr/>
        </p:nvSpPr>
        <p:spPr>
          <a:xfrm>
            <a:off x="838200" y="2715065"/>
            <a:ext cx="10649243" cy="2677656"/>
          </a:xfrm>
          <a:prstGeom prst="rect">
            <a:avLst/>
          </a:prstGeom>
          <a:noFill/>
        </p:spPr>
        <p:txBody>
          <a:bodyPr wrap="square" rtlCol="0">
            <a:spAutoFit/>
          </a:bodyPr>
          <a:lstStyle/>
          <a:p>
            <a:r>
              <a:rPr lang="en-CA" sz="2400" dirty="0"/>
              <a:t>JavaScript is a language designed to dynamically and programmatically control web pages. Therefore, it is the only programming language that can be used in web browsers, which can be said to be the most important platform today.</a:t>
            </a:r>
          </a:p>
          <a:p>
            <a:endParaRPr lang="en-CA" sz="2400" dirty="0"/>
          </a:p>
          <a:p>
            <a:r>
              <a:rPr lang="en-US" sz="2400" dirty="0"/>
              <a:t>But it is not limited to the Web platform. After JavaScript runtime platform being developed, with JavaScript, you can also develop Backend Server, Mobile application and so on</a:t>
            </a:r>
          </a:p>
        </p:txBody>
      </p:sp>
    </p:spTree>
    <p:extLst>
      <p:ext uri="{BB962C8B-B14F-4D97-AF65-F5344CB8AC3E}">
        <p14:creationId xmlns:p14="http://schemas.microsoft.com/office/powerpoint/2010/main" val="390611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JavaScript</a:t>
            </a:r>
          </a:p>
        </p:txBody>
      </p:sp>
      <p:pic>
        <p:nvPicPr>
          <p:cNvPr id="4" name="Picture 3">
            <a:extLst>
              <a:ext uri="{FF2B5EF4-FFF2-40B4-BE49-F238E27FC236}">
                <a16:creationId xmlns:a16="http://schemas.microsoft.com/office/drawing/2014/main" id="{9D2CDE60-AB67-1949-83BF-ADD16EB11F66}"/>
              </a:ext>
            </a:extLst>
          </p:cNvPr>
          <p:cNvPicPr>
            <a:picLocks noChangeAspect="1"/>
          </p:cNvPicPr>
          <p:nvPr/>
        </p:nvPicPr>
        <p:blipFill>
          <a:blip r:embed="rId2"/>
          <a:stretch>
            <a:fillRect/>
          </a:stretch>
        </p:blipFill>
        <p:spPr>
          <a:xfrm>
            <a:off x="268751" y="1701239"/>
            <a:ext cx="3467100" cy="508000"/>
          </a:xfrm>
          <a:prstGeom prst="rect">
            <a:avLst/>
          </a:prstGeom>
        </p:spPr>
      </p:pic>
      <p:pic>
        <p:nvPicPr>
          <p:cNvPr id="5" name="Picture 4">
            <a:extLst>
              <a:ext uri="{FF2B5EF4-FFF2-40B4-BE49-F238E27FC236}">
                <a16:creationId xmlns:a16="http://schemas.microsoft.com/office/drawing/2014/main" id="{132F0931-A850-BE46-8548-8F4F91BEEDC3}"/>
              </a:ext>
            </a:extLst>
          </p:cNvPr>
          <p:cNvPicPr>
            <a:picLocks noChangeAspect="1"/>
          </p:cNvPicPr>
          <p:nvPr/>
        </p:nvPicPr>
        <p:blipFill>
          <a:blip r:embed="rId3"/>
          <a:stretch>
            <a:fillRect/>
          </a:stretch>
        </p:blipFill>
        <p:spPr>
          <a:xfrm>
            <a:off x="268751" y="2409972"/>
            <a:ext cx="3898186" cy="1019028"/>
          </a:xfrm>
          <a:prstGeom prst="rect">
            <a:avLst/>
          </a:prstGeom>
        </p:spPr>
      </p:pic>
      <p:pic>
        <p:nvPicPr>
          <p:cNvPr id="6" name="Picture 5">
            <a:extLst>
              <a:ext uri="{FF2B5EF4-FFF2-40B4-BE49-F238E27FC236}">
                <a16:creationId xmlns:a16="http://schemas.microsoft.com/office/drawing/2014/main" id="{0B96904D-0E2D-D842-B5AD-38FC276621C4}"/>
              </a:ext>
            </a:extLst>
          </p:cNvPr>
          <p:cNvPicPr>
            <a:picLocks noChangeAspect="1"/>
          </p:cNvPicPr>
          <p:nvPr/>
        </p:nvPicPr>
        <p:blipFill>
          <a:blip r:embed="rId4"/>
          <a:stretch>
            <a:fillRect/>
          </a:stretch>
        </p:blipFill>
        <p:spPr>
          <a:xfrm>
            <a:off x="268751" y="3732335"/>
            <a:ext cx="5943600" cy="2628900"/>
          </a:xfrm>
          <a:prstGeom prst="rect">
            <a:avLst/>
          </a:prstGeom>
        </p:spPr>
      </p:pic>
      <p:pic>
        <p:nvPicPr>
          <p:cNvPr id="7" name="Picture 6">
            <a:extLst>
              <a:ext uri="{FF2B5EF4-FFF2-40B4-BE49-F238E27FC236}">
                <a16:creationId xmlns:a16="http://schemas.microsoft.com/office/drawing/2014/main" id="{33DB6025-CFEF-A140-875A-8FC85B29EAB1}"/>
              </a:ext>
            </a:extLst>
          </p:cNvPr>
          <p:cNvPicPr>
            <a:picLocks noChangeAspect="1"/>
          </p:cNvPicPr>
          <p:nvPr/>
        </p:nvPicPr>
        <p:blipFill>
          <a:blip r:embed="rId5"/>
          <a:stretch>
            <a:fillRect/>
          </a:stretch>
        </p:blipFill>
        <p:spPr>
          <a:xfrm>
            <a:off x="6672774" y="3732335"/>
            <a:ext cx="4401879" cy="2628900"/>
          </a:xfrm>
          <a:prstGeom prst="rect">
            <a:avLst/>
          </a:prstGeom>
        </p:spPr>
      </p:pic>
    </p:spTree>
    <p:extLst>
      <p:ext uri="{BB962C8B-B14F-4D97-AF65-F5344CB8AC3E}">
        <p14:creationId xmlns:p14="http://schemas.microsoft.com/office/powerpoint/2010/main" val="247378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err="1">
                <a:latin typeface="Tahoma" panose="020B0604030504040204" pitchFamily="34" charset="0"/>
                <a:ea typeface="Tahoma" panose="020B0604030504040204" pitchFamily="34" charset="0"/>
                <a:cs typeface="Tahoma" panose="020B0604030504040204" pitchFamily="34" charset="0"/>
              </a:rPr>
              <a:t>Nose.js</a:t>
            </a:r>
            <a:endParaRPr lang="en-US" b="1" dirty="0">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a:extLst>
              <a:ext uri="{FF2B5EF4-FFF2-40B4-BE49-F238E27FC236}">
                <a16:creationId xmlns:a16="http://schemas.microsoft.com/office/drawing/2014/main" id="{87247809-02BE-864B-8112-51B218D1B236}"/>
              </a:ext>
            </a:extLst>
          </p:cNvPr>
          <p:cNvGrpSpPr/>
          <p:nvPr/>
        </p:nvGrpSpPr>
        <p:grpSpPr>
          <a:xfrm>
            <a:off x="3581774" y="2957192"/>
            <a:ext cx="5815444" cy="3535683"/>
            <a:chOff x="2329750" y="2175800"/>
            <a:chExt cx="3931950" cy="2610000"/>
          </a:xfrm>
        </p:grpSpPr>
        <p:pic>
          <p:nvPicPr>
            <p:cNvPr id="8" name="Google Shape;149;p27" descr="Application browser internet page web window icon - Ikooni Outline Free  Basic">
              <a:extLst>
                <a:ext uri="{FF2B5EF4-FFF2-40B4-BE49-F238E27FC236}">
                  <a16:creationId xmlns:a16="http://schemas.microsoft.com/office/drawing/2014/main" id="{D1BD560B-2D2E-E54E-A43C-D00570F8D984}"/>
                </a:ext>
              </a:extLst>
            </p:cNvPr>
            <p:cNvPicPr preferRelativeResize="0"/>
            <p:nvPr/>
          </p:nvPicPr>
          <p:blipFill>
            <a:blip r:embed="rId2">
              <a:alphaModFix/>
            </a:blip>
            <a:stretch>
              <a:fillRect/>
            </a:stretch>
          </p:blipFill>
          <p:spPr>
            <a:xfrm>
              <a:off x="2329750" y="2175800"/>
              <a:ext cx="2610000" cy="2610000"/>
            </a:xfrm>
            <a:prstGeom prst="rect">
              <a:avLst/>
            </a:prstGeom>
            <a:noFill/>
            <a:ln>
              <a:noFill/>
            </a:ln>
          </p:spPr>
        </p:pic>
        <p:sp>
          <p:nvSpPr>
            <p:cNvPr id="9" name="Google Shape;150;p27">
              <a:extLst>
                <a:ext uri="{FF2B5EF4-FFF2-40B4-BE49-F238E27FC236}">
                  <a16:creationId xmlns:a16="http://schemas.microsoft.com/office/drawing/2014/main" id="{B9EDF55D-51F3-EF4C-9661-081BD1346AC3}"/>
                </a:ext>
              </a:extLst>
            </p:cNvPr>
            <p:cNvSpPr txBox="1"/>
            <p:nvPr/>
          </p:nvSpPr>
          <p:spPr>
            <a:xfrm>
              <a:off x="3078100" y="3280700"/>
              <a:ext cx="1113300" cy="4089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b="1" dirty="0" err="1"/>
                <a:t>Javascript</a:t>
              </a:r>
              <a:endParaRPr b="1" dirty="0"/>
            </a:p>
          </p:txBody>
        </p:sp>
        <p:cxnSp>
          <p:nvCxnSpPr>
            <p:cNvPr id="10" name="Google Shape;151;p27">
              <a:extLst>
                <a:ext uri="{FF2B5EF4-FFF2-40B4-BE49-F238E27FC236}">
                  <a16:creationId xmlns:a16="http://schemas.microsoft.com/office/drawing/2014/main" id="{991B402F-7D89-B946-BD75-767F601CF556}"/>
                </a:ext>
              </a:extLst>
            </p:cNvPr>
            <p:cNvCxnSpPr>
              <a:cxnSpLocks/>
            </p:cNvCxnSpPr>
            <p:nvPr/>
          </p:nvCxnSpPr>
          <p:spPr>
            <a:xfrm rot="10800000" flipH="1">
              <a:off x="4191400" y="3470900"/>
              <a:ext cx="2070300" cy="9900"/>
            </a:xfrm>
            <a:prstGeom prst="straightConnector1">
              <a:avLst/>
            </a:prstGeom>
            <a:noFill/>
            <a:ln w="76200" cap="flat" cmpd="sng">
              <a:solidFill>
                <a:schemeClr val="dk2"/>
              </a:solidFill>
              <a:prstDash val="solid"/>
              <a:round/>
              <a:headEnd type="none" w="med" len="med"/>
              <a:tailEnd type="triangle" w="med" len="med"/>
            </a:ln>
          </p:spPr>
        </p:cxnSp>
      </p:grpSp>
      <p:sp>
        <p:nvSpPr>
          <p:cNvPr id="12" name="TextBox 11">
            <a:extLst>
              <a:ext uri="{FF2B5EF4-FFF2-40B4-BE49-F238E27FC236}">
                <a16:creationId xmlns:a16="http://schemas.microsoft.com/office/drawing/2014/main" id="{414D1B2F-0EEB-114D-B813-50FCCF9C596C}"/>
              </a:ext>
            </a:extLst>
          </p:cNvPr>
          <p:cNvSpPr txBox="1"/>
          <p:nvPr/>
        </p:nvSpPr>
        <p:spPr>
          <a:xfrm>
            <a:off x="838200" y="2062044"/>
            <a:ext cx="9825111" cy="1569660"/>
          </a:xfrm>
          <a:prstGeom prst="rect">
            <a:avLst/>
          </a:prstGeom>
          <a:noFill/>
        </p:spPr>
        <p:txBody>
          <a:bodyPr wrap="square" rtlCol="0">
            <a:spAutoFit/>
          </a:bodyPr>
          <a:lstStyle/>
          <a:p>
            <a:r>
              <a:rPr lang="en-US" sz="2400" dirty="0"/>
              <a:t>Node. </a:t>
            </a:r>
            <a:r>
              <a:rPr lang="en-US" sz="2400" dirty="0" err="1"/>
              <a:t>js</a:t>
            </a:r>
            <a:r>
              <a:rPr lang="en-US" sz="2400" dirty="0"/>
              <a:t> is a JavaScript runtime built on Chrome's V8 JavaScript engine. Node. </a:t>
            </a:r>
            <a:r>
              <a:rPr lang="en-US" sz="2400" dirty="0" err="1"/>
              <a:t>js</a:t>
            </a:r>
            <a:r>
              <a:rPr lang="en-US" sz="2400" dirty="0"/>
              <a:t> uses an event-driven, non-blocking I/O model that makes it lightweight and efficient.</a:t>
            </a:r>
          </a:p>
          <a:p>
            <a:endParaRPr lang="en-US" sz="2400" dirty="0"/>
          </a:p>
        </p:txBody>
      </p:sp>
    </p:spTree>
    <p:extLst>
      <p:ext uri="{BB962C8B-B14F-4D97-AF65-F5344CB8AC3E}">
        <p14:creationId xmlns:p14="http://schemas.microsoft.com/office/powerpoint/2010/main" val="295130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6534-B420-E14C-9E22-B506DC568A75}"/>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a:t>
            </a:r>
          </a:p>
        </p:txBody>
      </p:sp>
      <p:sp>
        <p:nvSpPr>
          <p:cNvPr id="6" name="TextBox 5">
            <a:extLst>
              <a:ext uri="{FF2B5EF4-FFF2-40B4-BE49-F238E27FC236}">
                <a16:creationId xmlns:a16="http://schemas.microsoft.com/office/drawing/2014/main" id="{8486C07F-7321-4C4A-B61D-9183400B222B}"/>
              </a:ext>
            </a:extLst>
          </p:cNvPr>
          <p:cNvSpPr txBox="1"/>
          <p:nvPr/>
        </p:nvSpPr>
        <p:spPr>
          <a:xfrm>
            <a:off x="2707170" y="2647079"/>
            <a:ext cx="1412398" cy="646331"/>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Input</a:t>
            </a:r>
          </a:p>
        </p:txBody>
      </p:sp>
      <p:pic>
        <p:nvPicPr>
          <p:cNvPr id="8" name="Graphic 7" descr="Man">
            <a:extLst>
              <a:ext uri="{FF2B5EF4-FFF2-40B4-BE49-F238E27FC236}">
                <a16:creationId xmlns:a16="http://schemas.microsoft.com/office/drawing/2014/main" id="{CBAFFB82-C481-854D-9633-BE87B34C90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124" y="2460271"/>
            <a:ext cx="2688748" cy="2688748"/>
          </a:xfrm>
          <a:prstGeom prst="rect">
            <a:avLst/>
          </a:prstGeom>
        </p:spPr>
      </p:pic>
      <p:sp>
        <p:nvSpPr>
          <p:cNvPr id="9" name="TextBox 8">
            <a:extLst>
              <a:ext uri="{FF2B5EF4-FFF2-40B4-BE49-F238E27FC236}">
                <a16:creationId xmlns:a16="http://schemas.microsoft.com/office/drawing/2014/main" id="{ABA9C8DC-FC5C-5945-B779-90F505869F28}"/>
              </a:ext>
            </a:extLst>
          </p:cNvPr>
          <p:cNvSpPr txBox="1"/>
          <p:nvPr/>
        </p:nvSpPr>
        <p:spPr>
          <a:xfrm>
            <a:off x="2532624" y="4503062"/>
            <a:ext cx="1645761" cy="646331"/>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Output</a:t>
            </a:r>
          </a:p>
        </p:txBody>
      </p:sp>
      <p:cxnSp>
        <p:nvCxnSpPr>
          <p:cNvPr id="11" name="Straight Arrow Connector 10">
            <a:extLst>
              <a:ext uri="{FF2B5EF4-FFF2-40B4-BE49-F238E27FC236}">
                <a16:creationId xmlns:a16="http://schemas.microsoft.com/office/drawing/2014/main" id="{845CAB9A-A398-2647-A368-D485388ACDC4}"/>
              </a:ext>
            </a:extLst>
          </p:cNvPr>
          <p:cNvCxnSpPr>
            <a:cxnSpLocks/>
            <a:stCxn id="6" idx="3"/>
          </p:cNvCxnSpPr>
          <p:nvPr/>
        </p:nvCxnSpPr>
        <p:spPr>
          <a:xfrm flipV="1">
            <a:off x="4119568" y="2970244"/>
            <a:ext cx="317079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99A0CAFA-1341-2749-BA4F-5044DE051986}"/>
              </a:ext>
            </a:extLst>
          </p:cNvPr>
          <p:cNvSpPr/>
          <p:nvPr/>
        </p:nvSpPr>
        <p:spPr>
          <a:xfrm>
            <a:off x="7550950" y="2647079"/>
            <a:ext cx="2657475" cy="266831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latin typeface="Tahoma" panose="020B0604030504040204" pitchFamily="34" charset="0"/>
                <a:ea typeface="Tahoma" panose="020B0604030504040204" pitchFamily="34" charset="0"/>
                <a:cs typeface="Tahoma" panose="020B0604030504040204" pitchFamily="34" charset="0"/>
              </a:rPr>
              <a:t>Program</a:t>
            </a:r>
            <a:endParaRPr lang="en-US" b="1" dirty="0">
              <a:latin typeface="Tahoma" panose="020B0604030504040204" pitchFamily="34" charset="0"/>
              <a:ea typeface="Tahoma" panose="020B0604030504040204" pitchFamily="34" charset="0"/>
              <a:cs typeface="Tahoma" panose="020B0604030504040204" pitchFamily="34" charset="0"/>
            </a:endParaRPr>
          </a:p>
        </p:txBody>
      </p:sp>
      <p:cxnSp>
        <p:nvCxnSpPr>
          <p:cNvPr id="16" name="Straight Arrow Connector 15">
            <a:extLst>
              <a:ext uri="{FF2B5EF4-FFF2-40B4-BE49-F238E27FC236}">
                <a16:creationId xmlns:a16="http://schemas.microsoft.com/office/drawing/2014/main" id="{AD0F4A57-B5AC-4E44-AAEA-4DFDA15DF4BB}"/>
              </a:ext>
            </a:extLst>
          </p:cNvPr>
          <p:cNvCxnSpPr>
            <a:endCxn id="9" idx="3"/>
          </p:cNvCxnSpPr>
          <p:nvPr/>
        </p:nvCxnSpPr>
        <p:spPr>
          <a:xfrm flipH="1">
            <a:off x="4178385" y="4826227"/>
            <a:ext cx="312626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56464BD1-CAFF-6840-B6E4-8E581B0A1B68}"/>
              </a:ext>
            </a:extLst>
          </p:cNvPr>
          <p:cNvSpPr txBox="1"/>
          <p:nvPr/>
        </p:nvSpPr>
        <p:spPr>
          <a:xfrm>
            <a:off x="10591732" y="3719624"/>
            <a:ext cx="1524135" cy="523220"/>
          </a:xfrm>
          <a:prstGeom prst="rect">
            <a:avLst/>
          </a:prstGeom>
          <a:noFill/>
        </p:spPr>
        <p:txBody>
          <a:bodyPr wrap="none" rtlCol="0">
            <a:spAutoFit/>
          </a:bodyPr>
          <a:lstStyle/>
          <a:p>
            <a:r>
              <a:rPr lang="en-US" sz="2800" dirty="0"/>
              <a:t>Compute</a:t>
            </a:r>
          </a:p>
        </p:txBody>
      </p:sp>
    </p:spTree>
    <p:extLst>
      <p:ext uri="{BB962C8B-B14F-4D97-AF65-F5344CB8AC3E}">
        <p14:creationId xmlns:p14="http://schemas.microsoft.com/office/powerpoint/2010/main" val="341885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6534-B420-E14C-9E22-B506DC568A75}"/>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a:t>
            </a:r>
          </a:p>
        </p:txBody>
      </p:sp>
      <p:sp>
        <p:nvSpPr>
          <p:cNvPr id="6" name="TextBox 5">
            <a:extLst>
              <a:ext uri="{FF2B5EF4-FFF2-40B4-BE49-F238E27FC236}">
                <a16:creationId xmlns:a16="http://schemas.microsoft.com/office/drawing/2014/main" id="{8486C07F-7321-4C4A-B61D-9183400B222B}"/>
              </a:ext>
            </a:extLst>
          </p:cNvPr>
          <p:cNvSpPr txBox="1"/>
          <p:nvPr/>
        </p:nvSpPr>
        <p:spPr>
          <a:xfrm>
            <a:off x="3057845" y="2184805"/>
            <a:ext cx="1860077" cy="46166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Product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8" name="Graphic 7" descr="Man">
            <a:extLst>
              <a:ext uri="{FF2B5EF4-FFF2-40B4-BE49-F238E27FC236}">
                <a16:creationId xmlns:a16="http://schemas.microsoft.com/office/drawing/2014/main" id="{CBAFFB82-C481-854D-9633-BE87B34C90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0487" y="1690688"/>
            <a:ext cx="1860078" cy="1860078"/>
          </a:xfrm>
          <a:prstGeom prst="rect">
            <a:avLst/>
          </a:prstGeom>
        </p:spPr>
      </p:pic>
      <p:sp>
        <p:nvSpPr>
          <p:cNvPr id="9" name="TextBox 8">
            <a:extLst>
              <a:ext uri="{FF2B5EF4-FFF2-40B4-BE49-F238E27FC236}">
                <a16:creationId xmlns:a16="http://schemas.microsoft.com/office/drawing/2014/main" id="{ABA9C8DC-FC5C-5945-B779-90F505869F28}"/>
              </a:ext>
            </a:extLst>
          </p:cNvPr>
          <p:cNvSpPr txBox="1"/>
          <p:nvPr/>
        </p:nvSpPr>
        <p:spPr>
          <a:xfrm>
            <a:off x="3137095" y="2884975"/>
            <a:ext cx="1645761" cy="46166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Total</a:t>
            </a:r>
          </a:p>
        </p:txBody>
      </p:sp>
      <p:cxnSp>
        <p:nvCxnSpPr>
          <p:cNvPr id="11" name="Straight Arrow Connector 10">
            <a:extLst>
              <a:ext uri="{FF2B5EF4-FFF2-40B4-BE49-F238E27FC236}">
                <a16:creationId xmlns:a16="http://schemas.microsoft.com/office/drawing/2014/main" id="{845CAB9A-A398-2647-A368-D485388ACDC4}"/>
              </a:ext>
            </a:extLst>
          </p:cNvPr>
          <p:cNvCxnSpPr>
            <a:cxnSpLocks/>
          </p:cNvCxnSpPr>
          <p:nvPr/>
        </p:nvCxnSpPr>
        <p:spPr>
          <a:xfrm>
            <a:off x="5065203" y="2415638"/>
            <a:ext cx="22278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D0F4A57-B5AC-4E44-AAEA-4DFDA15DF4BB}"/>
              </a:ext>
            </a:extLst>
          </p:cNvPr>
          <p:cNvCxnSpPr>
            <a:cxnSpLocks/>
          </p:cNvCxnSpPr>
          <p:nvPr/>
        </p:nvCxnSpPr>
        <p:spPr>
          <a:xfrm flipH="1">
            <a:off x="5065203" y="3115808"/>
            <a:ext cx="2227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 name="Graphic 9" descr="Tablet with solid fill">
            <a:extLst>
              <a:ext uri="{FF2B5EF4-FFF2-40B4-BE49-F238E27FC236}">
                <a16:creationId xmlns:a16="http://schemas.microsoft.com/office/drawing/2014/main" id="{8A052ACC-EA25-5A4D-8EC9-48D47C4D22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6099" y="1585185"/>
            <a:ext cx="2220382" cy="2220382"/>
          </a:xfrm>
          <a:prstGeom prst="rect">
            <a:avLst/>
          </a:prstGeom>
        </p:spPr>
      </p:pic>
      <p:sp>
        <p:nvSpPr>
          <p:cNvPr id="17" name="TextBox 16">
            <a:extLst>
              <a:ext uri="{FF2B5EF4-FFF2-40B4-BE49-F238E27FC236}">
                <a16:creationId xmlns:a16="http://schemas.microsoft.com/office/drawing/2014/main" id="{26A1762C-8FCF-4C43-BEFB-65FE10B2288B}"/>
              </a:ext>
            </a:extLst>
          </p:cNvPr>
          <p:cNvSpPr txBox="1"/>
          <p:nvPr/>
        </p:nvSpPr>
        <p:spPr>
          <a:xfrm>
            <a:off x="1408810" y="3794387"/>
            <a:ext cx="1860077" cy="46166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Cashier</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91988073-6EAA-7B48-8A60-0A415EC5F83D}"/>
              </a:ext>
            </a:extLst>
          </p:cNvPr>
          <p:cNvSpPr txBox="1"/>
          <p:nvPr/>
        </p:nvSpPr>
        <p:spPr>
          <a:xfrm>
            <a:off x="1277815" y="4540929"/>
            <a:ext cx="5078437" cy="1631216"/>
          </a:xfrm>
          <a:prstGeom prst="rect">
            <a:avLst/>
          </a:prstGeom>
          <a:noFill/>
        </p:spPr>
        <p:txBody>
          <a:bodyPr wrap="square" rtlCol="0">
            <a:spAutoFit/>
          </a:bodyPr>
          <a:lstStyle/>
          <a:p>
            <a:pPr marL="342900" indent="-342900">
              <a:buAutoNum type="arabicPeriod"/>
            </a:pPr>
            <a:r>
              <a:rPr lang="en-US" sz="2000" dirty="0"/>
              <a:t>Scan a production.</a:t>
            </a:r>
          </a:p>
          <a:p>
            <a:pPr marL="342900" indent="-342900">
              <a:buAutoNum type="arabicPeriod"/>
            </a:pPr>
            <a:r>
              <a:rPr lang="en-US" sz="2000" dirty="0"/>
              <a:t>Add the price to the total amount</a:t>
            </a:r>
          </a:p>
          <a:p>
            <a:pPr marL="342900" indent="-342900">
              <a:buAutoNum type="arabicPeriod"/>
            </a:pPr>
            <a:r>
              <a:rPr lang="en-US" sz="2000" dirty="0"/>
              <a:t>If there are more products to scan, repeat step 1 and 2</a:t>
            </a:r>
          </a:p>
          <a:p>
            <a:pPr marL="342900" indent="-342900">
              <a:buAutoNum type="arabicPeriod"/>
            </a:pPr>
            <a:r>
              <a:rPr lang="en-US" sz="2000" dirty="0"/>
              <a:t>If not, print the total amount</a:t>
            </a:r>
          </a:p>
        </p:txBody>
      </p:sp>
      <p:sp>
        <p:nvSpPr>
          <p:cNvPr id="22" name="TextBox 21">
            <a:extLst>
              <a:ext uri="{FF2B5EF4-FFF2-40B4-BE49-F238E27FC236}">
                <a16:creationId xmlns:a16="http://schemas.microsoft.com/office/drawing/2014/main" id="{BB8C1A63-9230-EA47-B6BB-57A9F4EB3C02}"/>
              </a:ext>
            </a:extLst>
          </p:cNvPr>
          <p:cNvSpPr txBox="1"/>
          <p:nvPr/>
        </p:nvSpPr>
        <p:spPr>
          <a:xfrm>
            <a:off x="6931856" y="4540929"/>
            <a:ext cx="3982329" cy="1754326"/>
          </a:xfrm>
          <a:prstGeom prst="rect">
            <a:avLst/>
          </a:prstGeom>
          <a:noFill/>
        </p:spPr>
        <p:txBody>
          <a:bodyPr wrap="square" rtlCol="0">
            <a:spAutoFit/>
          </a:bodyPr>
          <a:lstStyle/>
          <a:p>
            <a:r>
              <a:rPr lang="en-CA" dirty="0"/>
              <a:t>It is the programmer's role to make the sequence of operations logical so that computers can perform tasks according to the rules.</a:t>
            </a:r>
          </a:p>
          <a:p>
            <a:br>
              <a:rPr lang="en-CA" dirty="0"/>
            </a:br>
            <a:endParaRPr lang="en-CA" dirty="0">
              <a:effectLst/>
            </a:endParaRPr>
          </a:p>
        </p:txBody>
      </p:sp>
    </p:spTree>
    <p:extLst>
      <p:ext uri="{BB962C8B-B14F-4D97-AF65-F5344CB8AC3E}">
        <p14:creationId xmlns:p14="http://schemas.microsoft.com/office/powerpoint/2010/main" val="164182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6534-B420-E14C-9E22-B506DC568A75}"/>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Computer</a:t>
            </a:r>
          </a:p>
        </p:txBody>
      </p:sp>
      <p:pic>
        <p:nvPicPr>
          <p:cNvPr id="4" name="Graphic 3" descr="Processor with solid fill">
            <a:extLst>
              <a:ext uri="{FF2B5EF4-FFF2-40B4-BE49-F238E27FC236}">
                <a16:creationId xmlns:a16="http://schemas.microsoft.com/office/drawing/2014/main" id="{21F46FEA-790C-3243-85C3-71C3BF6E6C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99680" y="1952856"/>
            <a:ext cx="1634198" cy="1634198"/>
          </a:xfrm>
          <a:prstGeom prst="rect">
            <a:avLst/>
          </a:prstGeom>
        </p:spPr>
      </p:pic>
      <p:sp>
        <p:nvSpPr>
          <p:cNvPr id="5" name="TextBox 4">
            <a:extLst>
              <a:ext uri="{FF2B5EF4-FFF2-40B4-BE49-F238E27FC236}">
                <a16:creationId xmlns:a16="http://schemas.microsoft.com/office/drawing/2014/main" id="{62D05F75-86A9-234E-A062-934CDCBCDA84}"/>
              </a:ext>
            </a:extLst>
          </p:cNvPr>
          <p:cNvSpPr txBox="1"/>
          <p:nvPr/>
        </p:nvSpPr>
        <p:spPr>
          <a:xfrm>
            <a:off x="1437044" y="3587054"/>
            <a:ext cx="2759473" cy="2585323"/>
          </a:xfrm>
          <a:prstGeom prst="rect">
            <a:avLst/>
          </a:prstGeom>
          <a:noFill/>
        </p:spPr>
        <p:txBody>
          <a:bodyPr wrap="none" rtlCol="0">
            <a:spAutoFit/>
          </a:bodyPr>
          <a:lstStyle/>
          <a:p>
            <a:pPr algn="ctr"/>
            <a:r>
              <a:rPr lang="en-US" sz="2800" dirty="0"/>
              <a:t>CPU</a:t>
            </a:r>
          </a:p>
          <a:p>
            <a:pPr algn="ctr"/>
            <a:r>
              <a:rPr lang="en-US" sz="2000" dirty="0"/>
              <a:t>S</a:t>
            </a:r>
            <a:r>
              <a:rPr lang="en-CA" sz="2000" dirty="0" err="1"/>
              <a:t>ubject</a:t>
            </a:r>
            <a:r>
              <a:rPr lang="en-CA" sz="2000" dirty="0"/>
              <a:t> of calculation.</a:t>
            </a:r>
          </a:p>
          <a:p>
            <a:pPr algn="ctr"/>
            <a:endParaRPr lang="en-CA" sz="2000" dirty="0"/>
          </a:p>
          <a:p>
            <a:pPr algn="ctr"/>
            <a:r>
              <a:rPr lang="en-CA" dirty="0"/>
              <a:t>Do compute based on rules</a:t>
            </a:r>
          </a:p>
          <a:p>
            <a:pPr algn="ctr"/>
            <a:endParaRPr lang="en-CA" sz="2800" dirty="0"/>
          </a:p>
          <a:p>
            <a:pPr algn="ctr"/>
            <a:endParaRPr lang="en-CA" sz="2800" dirty="0"/>
          </a:p>
          <a:p>
            <a:pPr algn="ctr"/>
            <a:r>
              <a:rPr lang="en-CA" dirty="0"/>
              <a:t>Stove</a:t>
            </a:r>
            <a:endParaRPr lang="en-US" dirty="0"/>
          </a:p>
        </p:txBody>
      </p:sp>
      <p:pic>
        <p:nvPicPr>
          <p:cNvPr id="12" name="Graphic 11" descr="Database with solid fill">
            <a:extLst>
              <a:ext uri="{FF2B5EF4-FFF2-40B4-BE49-F238E27FC236}">
                <a16:creationId xmlns:a16="http://schemas.microsoft.com/office/drawing/2014/main" id="{9A9849AD-A8EC-824C-A653-9D4147415B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2993" y="1956296"/>
            <a:ext cx="1634198" cy="1634198"/>
          </a:xfrm>
          <a:prstGeom prst="rect">
            <a:avLst/>
          </a:prstGeom>
        </p:spPr>
      </p:pic>
      <p:sp>
        <p:nvSpPr>
          <p:cNvPr id="18" name="TextBox 17">
            <a:extLst>
              <a:ext uri="{FF2B5EF4-FFF2-40B4-BE49-F238E27FC236}">
                <a16:creationId xmlns:a16="http://schemas.microsoft.com/office/drawing/2014/main" id="{EC50601B-07AD-2043-8AE1-B295462FA101}"/>
              </a:ext>
            </a:extLst>
          </p:cNvPr>
          <p:cNvSpPr txBox="1"/>
          <p:nvPr/>
        </p:nvSpPr>
        <p:spPr>
          <a:xfrm>
            <a:off x="5200799" y="3661914"/>
            <a:ext cx="3034230" cy="2523768"/>
          </a:xfrm>
          <a:prstGeom prst="rect">
            <a:avLst/>
          </a:prstGeom>
          <a:noFill/>
        </p:spPr>
        <p:txBody>
          <a:bodyPr wrap="square" rtlCol="0">
            <a:spAutoFit/>
          </a:bodyPr>
          <a:lstStyle/>
          <a:p>
            <a:pPr algn="ctr"/>
            <a:r>
              <a:rPr lang="en-US" sz="2800" dirty="0"/>
              <a:t>RAM</a:t>
            </a:r>
          </a:p>
          <a:p>
            <a:pPr algn="ctr"/>
            <a:r>
              <a:rPr lang="en-US" altLang="ko-KR" sz="2000" dirty="0"/>
              <a:t>Main memory</a:t>
            </a:r>
          </a:p>
          <a:p>
            <a:pPr algn="ctr"/>
            <a:endParaRPr lang="en-US" sz="2000" dirty="0"/>
          </a:p>
          <a:p>
            <a:pPr algn="ctr"/>
            <a:r>
              <a:rPr lang="en-US" dirty="0"/>
              <a:t>Where resources of executed programs are sitting</a:t>
            </a:r>
          </a:p>
          <a:p>
            <a:pPr algn="ctr"/>
            <a:endParaRPr lang="en-US" dirty="0"/>
          </a:p>
          <a:p>
            <a:pPr algn="ctr"/>
            <a:endParaRPr lang="en-US" dirty="0"/>
          </a:p>
          <a:p>
            <a:pPr algn="ctr"/>
            <a:r>
              <a:rPr lang="en-US" dirty="0"/>
              <a:t>Cooking Board</a:t>
            </a:r>
          </a:p>
        </p:txBody>
      </p:sp>
      <p:pic>
        <p:nvPicPr>
          <p:cNvPr id="15" name="Picture 14">
            <a:extLst>
              <a:ext uri="{FF2B5EF4-FFF2-40B4-BE49-F238E27FC236}">
                <a16:creationId xmlns:a16="http://schemas.microsoft.com/office/drawing/2014/main" id="{6B576687-D70F-BA4E-A1E8-A149A78C2BAC}"/>
              </a:ext>
            </a:extLst>
          </p:cNvPr>
          <p:cNvPicPr>
            <a:picLocks noChangeAspect="1"/>
          </p:cNvPicPr>
          <p:nvPr/>
        </p:nvPicPr>
        <p:blipFill>
          <a:blip r:embed="rId6"/>
          <a:stretch>
            <a:fillRect/>
          </a:stretch>
        </p:blipFill>
        <p:spPr>
          <a:xfrm>
            <a:off x="5925841" y="2126359"/>
            <a:ext cx="1626713" cy="1302641"/>
          </a:xfrm>
          <a:prstGeom prst="rect">
            <a:avLst/>
          </a:prstGeom>
        </p:spPr>
      </p:pic>
      <p:sp>
        <p:nvSpPr>
          <p:cNvPr id="21" name="TextBox 20">
            <a:extLst>
              <a:ext uri="{FF2B5EF4-FFF2-40B4-BE49-F238E27FC236}">
                <a16:creationId xmlns:a16="http://schemas.microsoft.com/office/drawing/2014/main" id="{AB6D59AF-CBBD-E14E-B407-87F6F674ADAE}"/>
              </a:ext>
            </a:extLst>
          </p:cNvPr>
          <p:cNvSpPr txBox="1"/>
          <p:nvPr/>
        </p:nvSpPr>
        <p:spPr>
          <a:xfrm>
            <a:off x="9379607" y="3661914"/>
            <a:ext cx="2747739" cy="2492990"/>
          </a:xfrm>
          <a:prstGeom prst="rect">
            <a:avLst/>
          </a:prstGeom>
          <a:noFill/>
        </p:spPr>
        <p:txBody>
          <a:bodyPr wrap="none" rtlCol="0">
            <a:spAutoFit/>
          </a:bodyPr>
          <a:lstStyle/>
          <a:p>
            <a:pPr algn="ctr"/>
            <a:r>
              <a:rPr lang="en-US" sz="2800" dirty="0"/>
              <a:t>Storage</a:t>
            </a:r>
          </a:p>
          <a:p>
            <a:pPr algn="ctr"/>
            <a:r>
              <a:rPr lang="en-US" sz="2000" dirty="0"/>
              <a:t>HDD, SSD</a:t>
            </a:r>
          </a:p>
          <a:p>
            <a:pPr algn="ctr"/>
            <a:endParaRPr lang="en-US" dirty="0"/>
          </a:p>
          <a:p>
            <a:pPr algn="ctr"/>
            <a:r>
              <a:rPr lang="en-US" dirty="0"/>
              <a:t>Where programs are sitting</a:t>
            </a:r>
          </a:p>
          <a:p>
            <a:pPr algn="ctr"/>
            <a:endParaRPr lang="en-US" dirty="0"/>
          </a:p>
          <a:p>
            <a:pPr algn="ctr"/>
            <a:endParaRPr lang="en-US" dirty="0"/>
          </a:p>
          <a:p>
            <a:pPr algn="ctr"/>
            <a:endParaRPr lang="en-US" dirty="0"/>
          </a:p>
          <a:p>
            <a:pPr algn="ctr"/>
            <a:r>
              <a:rPr lang="en-US" dirty="0"/>
              <a:t>R</a:t>
            </a:r>
            <a:r>
              <a:rPr lang="en-CA" dirty="0" err="1"/>
              <a:t>efrigerator</a:t>
            </a:r>
            <a:endParaRPr lang="en-US" dirty="0"/>
          </a:p>
        </p:txBody>
      </p:sp>
      <p:cxnSp>
        <p:nvCxnSpPr>
          <p:cNvPr id="23" name="Straight Arrow Connector 22">
            <a:extLst>
              <a:ext uri="{FF2B5EF4-FFF2-40B4-BE49-F238E27FC236}">
                <a16:creationId xmlns:a16="http://schemas.microsoft.com/office/drawing/2014/main" id="{70935C32-5915-4241-AAD9-6DF29BFD2E29}"/>
              </a:ext>
            </a:extLst>
          </p:cNvPr>
          <p:cNvCxnSpPr>
            <a:stCxn id="12" idx="1"/>
          </p:cNvCxnSpPr>
          <p:nvPr/>
        </p:nvCxnSpPr>
        <p:spPr>
          <a:xfrm flipH="1" flipV="1">
            <a:off x="7793499" y="2769955"/>
            <a:ext cx="2160000" cy="3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107D66F-5AAB-1C41-9674-17E33569C8B5}"/>
              </a:ext>
            </a:extLst>
          </p:cNvPr>
          <p:cNvCxnSpPr>
            <a:cxnSpLocks/>
            <a:endCxn id="4" idx="3"/>
          </p:cNvCxnSpPr>
          <p:nvPr/>
        </p:nvCxnSpPr>
        <p:spPr>
          <a:xfrm flipH="1" flipV="1">
            <a:off x="3633878" y="2769955"/>
            <a:ext cx="2079812" cy="1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4428E52-301F-1C4C-88FD-2BCDF70B4CF5}"/>
              </a:ext>
            </a:extLst>
          </p:cNvPr>
          <p:cNvSpPr txBox="1"/>
          <p:nvPr/>
        </p:nvSpPr>
        <p:spPr>
          <a:xfrm>
            <a:off x="132440" y="5785572"/>
            <a:ext cx="966996" cy="400110"/>
          </a:xfrm>
          <a:prstGeom prst="rect">
            <a:avLst/>
          </a:prstGeom>
          <a:noFill/>
        </p:spPr>
        <p:txBody>
          <a:bodyPr wrap="none" rtlCol="0">
            <a:spAutoFit/>
          </a:bodyPr>
          <a:lstStyle/>
          <a:p>
            <a:r>
              <a:rPr lang="en-US" sz="2000" dirty="0"/>
              <a:t>Kitchen</a:t>
            </a:r>
            <a:endParaRPr lang="en-US" sz="2400" dirty="0"/>
          </a:p>
        </p:txBody>
      </p:sp>
      <p:sp>
        <p:nvSpPr>
          <p:cNvPr id="27" name="TextBox 26">
            <a:extLst>
              <a:ext uri="{FF2B5EF4-FFF2-40B4-BE49-F238E27FC236}">
                <a16:creationId xmlns:a16="http://schemas.microsoft.com/office/drawing/2014/main" id="{8EFBE984-8544-214A-AB5E-500003AE48EF}"/>
              </a:ext>
            </a:extLst>
          </p:cNvPr>
          <p:cNvSpPr txBox="1"/>
          <p:nvPr/>
        </p:nvSpPr>
        <p:spPr>
          <a:xfrm>
            <a:off x="0" y="4648882"/>
            <a:ext cx="1231876" cy="400110"/>
          </a:xfrm>
          <a:prstGeom prst="rect">
            <a:avLst/>
          </a:prstGeom>
          <a:noFill/>
        </p:spPr>
        <p:txBody>
          <a:bodyPr wrap="none" rtlCol="0">
            <a:spAutoFit/>
          </a:bodyPr>
          <a:lstStyle/>
          <a:p>
            <a:r>
              <a:rPr lang="en-US" sz="2000" dirty="0"/>
              <a:t>Computer</a:t>
            </a:r>
          </a:p>
        </p:txBody>
      </p:sp>
    </p:spTree>
    <p:extLst>
      <p:ext uri="{BB962C8B-B14F-4D97-AF65-F5344CB8AC3E}">
        <p14:creationId xmlns:p14="http://schemas.microsoft.com/office/powerpoint/2010/main" val="373637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 Language</a:t>
            </a:r>
          </a:p>
        </p:txBody>
      </p:sp>
      <p:sp>
        <p:nvSpPr>
          <p:cNvPr id="4" name="Rectangle 3">
            <a:extLst>
              <a:ext uri="{FF2B5EF4-FFF2-40B4-BE49-F238E27FC236}">
                <a16:creationId xmlns:a16="http://schemas.microsoft.com/office/drawing/2014/main" id="{A5E69D10-8C64-EE44-9049-4667A9100F6E}"/>
              </a:ext>
            </a:extLst>
          </p:cNvPr>
          <p:cNvSpPr/>
          <p:nvPr/>
        </p:nvSpPr>
        <p:spPr>
          <a:xfrm>
            <a:off x="838200" y="1906160"/>
            <a:ext cx="1832402" cy="596923"/>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High Level Language</a:t>
            </a:r>
          </a:p>
        </p:txBody>
      </p:sp>
      <p:cxnSp>
        <p:nvCxnSpPr>
          <p:cNvPr id="7" name="Straight Arrow Connector 6">
            <a:extLst>
              <a:ext uri="{FF2B5EF4-FFF2-40B4-BE49-F238E27FC236}">
                <a16:creationId xmlns:a16="http://schemas.microsoft.com/office/drawing/2014/main" id="{3EDC6E57-B7E8-8748-AB18-EE44D22007CB}"/>
              </a:ext>
            </a:extLst>
          </p:cNvPr>
          <p:cNvCxnSpPr>
            <a:cxnSpLocks/>
          </p:cNvCxnSpPr>
          <p:nvPr/>
        </p:nvCxnSpPr>
        <p:spPr>
          <a:xfrm>
            <a:off x="2982028" y="2245667"/>
            <a:ext cx="20823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C51F3DE-1195-2B4A-9045-22E79D7C9C31}"/>
              </a:ext>
            </a:extLst>
          </p:cNvPr>
          <p:cNvSpPr txBox="1"/>
          <p:nvPr/>
        </p:nvSpPr>
        <p:spPr>
          <a:xfrm>
            <a:off x="3527822" y="1907113"/>
            <a:ext cx="918521" cy="338554"/>
          </a:xfrm>
          <a:prstGeom prst="rect">
            <a:avLst/>
          </a:prstGeom>
          <a:noFill/>
        </p:spPr>
        <p:txBody>
          <a:bodyPr wrap="none" rtlCol="0">
            <a:spAutoFit/>
          </a:bodyPr>
          <a:lstStyle/>
          <a:p>
            <a:r>
              <a:rPr lang="en-US" sz="1600" dirty="0"/>
              <a:t>translate</a:t>
            </a:r>
          </a:p>
        </p:txBody>
      </p:sp>
      <p:sp>
        <p:nvSpPr>
          <p:cNvPr id="19" name="Rectangle 18">
            <a:extLst>
              <a:ext uri="{FF2B5EF4-FFF2-40B4-BE49-F238E27FC236}">
                <a16:creationId xmlns:a16="http://schemas.microsoft.com/office/drawing/2014/main" id="{613990C6-54FC-B145-B780-66810E70440F}"/>
              </a:ext>
            </a:extLst>
          </p:cNvPr>
          <p:cNvSpPr/>
          <p:nvPr/>
        </p:nvSpPr>
        <p:spPr>
          <a:xfrm>
            <a:off x="5303563" y="1906160"/>
            <a:ext cx="1832402" cy="5969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Low Level Language</a:t>
            </a:r>
          </a:p>
        </p:txBody>
      </p:sp>
      <p:sp>
        <p:nvSpPr>
          <p:cNvPr id="24" name="Rectangle 23">
            <a:extLst>
              <a:ext uri="{FF2B5EF4-FFF2-40B4-BE49-F238E27FC236}">
                <a16:creationId xmlns:a16="http://schemas.microsoft.com/office/drawing/2014/main" id="{D0328A19-2469-F84E-A51F-1C887DD89C6D}"/>
              </a:ext>
            </a:extLst>
          </p:cNvPr>
          <p:cNvSpPr/>
          <p:nvPr/>
        </p:nvSpPr>
        <p:spPr>
          <a:xfrm>
            <a:off x="9268307" y="1904868"/>
            <a:ext cx="1832402" cy="59691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CPU</a:t>
            </a:r>
          </a:p>
        </p:txBody>
      </p:sp>
      <p:cxnSp>
        <p:nvCxnSpPr>
          <p:cNvPr id="26" name="Straight Arrow Connector 25">
            <a:extLst>
              <a:ext uri="{FF2B5EF4-FFF2-40B4-BE49-F238E27FC236}">
                <a16:creationId xmlns:a16="http://schemas.microsoft.com/office/drawing/2014/main" id="{133D53F1-FFFB-1D41-B350-543C8A0A9D90}"/>
              </a:ext>
            </a:extLst>
          </p:cNvPr>
          <p:cNvCxnSpPr>
            <a:cxnSpLocks/>
          </p:cNvCxnSpPr>
          <p:nvPr/>
        </p:nvCxnSpPr>
        <p:spPr>
          <a:xfrm>
            <a:off x="7453209" y="2245667"/>
            <a:ext cx="1479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47FB832-22DB-A543-BD7F-883BDB5C2B92}"/>
              </a:ext>
            </a:extLst>
          </p:cNvPr>
          <p:cNvSpPr txBox="1"/>
          <p:nvPr/>
        </p:nvSpPr>
        <p:spPr>
          <a:xfrm>
            <a:off x="802123" y="2695206"/>
            <a:ext cx="2227469" cy="584775"/>
          </a:xfrm>
          <a:prstGeom prst="rect">
            <a:avLst/>
          </a:prstGeom>
          <a:noFill/>
        </p:spPr>
        <p:txBody>
          <a:bodyPr wrap="none" rtlCol="0">
            <a:spAutoFit/>
          </a:bodyPr>
          <a:lstStyle/>
          <a:p>
            <a:r>
              <a:rPr lang="en-US" sz="1600" dirty="0"/>
              <a:t>C/C++, Java, </a:t>
            </a:r>
            <a:r>
              <a:rPr lang="en-US" sz="1600" dirty="0" err="1"/>
              <a:t>Javascript</a:t>
            </a:r>
            <a:r>
              <a:rPr lang="en-US" sz="1600" dirty="0"/>
              <a:t> …</a:t>
            </a:r>
          </a:p>
          <a:p>
            <a:endParaRPr lang="en-US" sz="1600" dirty="0"/>
          </a:p>
        </p:txBody>
      </p:sp>
      <p:sp>
        <p:nvSpPr>
          <p:cNvPr id="41" name="Rectangle 40">
            <a:extLst>
              <a:ext uri="{FF2B5EF4-FFF2-40B4-BE49-F238E27FC236}">
                <a16:creationId xmlns:a16="http://schemas.microsoft.com/office/drawing/2014/main" id="{FEDA6E93-2B3F-8741-A194-32AC4D1A2D92}"/>
              </a:ext>
            </a:extLst>
          </p:cNvPr>
          <p:cNvSpPr/>
          <p:nvPr/>
        </p:nvSpPr>
        <p:spPr>
          <a:xfrm>
            <a:off x="5303563" y="2875183"/>
            <a:ext cx="1832402" cy="5969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Low Level Language</a:t>
            </a:r>
          </a:p>
        </p:txBody>
      </p:sp>
      <p:sp>
        <p:nvSpPr>
          <p:cNvPr id="42" name="Rectangle 41">
            <a:extLst>
              <a:ext uri="{FF2B5EF4-FFF2-40B4-BE49-F238E27FC236}">
                <a16:creationId xmlns:a16="http://schemas.microsoft.com/office/drawing/2014/main" id="{20398090-8D9A-E347-99A5-CEE33948300F}"/>
              </a:ext>
            </a:extLst>
          </p:cNvPr>
          <p:cNvSpPr/>
          <p:nvPr/>
        </p:nvSpPr>
        <p:spPr>
          <a:xfrm>
            <a:off x="9268307" y="2873891"/>
            <a:ext cx="1832402" cy="59691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CPU</a:t>
            </a:r>
          </a:p>
        </p:txBody>
      </p:sp>
      <p:cxnSp>
        <p:nvCxnSpPr>
          <p:cNvPr id="43" name="Straight Arrow Connector 42">
            <a:extLst>
              <a:ext uri="{FF2B5EF4-FFF2-40B4-BE49-F238E27FC236}">
                <a16:creationId xmlns:a16="http://schemas.microsoft.com/office/drawing/2014/main" id="{A65AA1A5-90AE-1C4C-9982-3A45100F34D5}"/>
              </a:ext>
            </a:extLst>
          </p:cNvPr>
          <p:cNvCxnSpPr>
            <a:cxnSpLocks/>
          </p:cNvCxnSpPr>
          <p:nvPr/>
        </p:nvCxnSpPr>
        <p:spPr>
          <a:xfrm>
            <a:off x="7453209" y="3214690"/>
            <a:ext cx="1479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66910862-71CB-1E48-A5EE-F8A7AD76CA21}"/>
              </a:ext>
            </a:extLst>
          </p:cNvPr>
          <p:cNvSpPr/>
          <p:nvPr/>
        </p:nvSpPr>
        <p:spPr>
          <a:xfrm>
            <a:off x="5303563" y="3771434"/>
            <a:ext cx="1832402" cy="5969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Low Level Language</a:t>
            </a:r>
          </a:p>
        </p:txBody>
      </p:sp>
      <p:sp>
        <p:nvSpPr>
          <p:cNvPr id="45" name="Rectangle 44">
            <a:extLst>
              <a:ext uri="{FF2B5EF4-FFF2-40B4-BE49-F238E27FC236}">
                <a16:creationId xmlns:a16="http://schemas.microsoft.com/office/drawing/2014/main" id="{A1E4B1A5-2780-444E-96CE-C89466417090}"/>
              </a:ext>
            </a:extLst>
          </p:cNvPr>
          <p:cNvSpPr/>
          <p:nvPr/>
        </p:nvSpPr>
        <p:spPr>
          <a:xfrm>
            <a:off x="9268307" y="3770142"/>
            <a:ext cx="1832402" cy="59691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CPU</a:t>
            </a:r>
          </a:p>
        </p:txBody>
      </p:sp>
      <p:cxnSp>
        <p:nvCxnSpPr>
          <p:cNvPr id="46" name="Straight Arrow Connector 45">
            <a:extLst>
              <a:ext uri="{FF2B5EF4-FFF2-40B4-BE49-F238E27FC236}">
                <a16:creationId xmlns:a16="http://schemas.microsoft.com/office/drawing/2014/main" id="{B00748A7-1479-6D40-B065-9DC54F8A54BC}"/>
              </a:ext>
            </a:extLst>
          </p:cNvPr>
          <p:cNvCxnSpPr>
            <a:cxnSpLocks/>
          </p:cNvCxnSpPr>
          <p:nvPr/>
        </p:nvCxnSpPr>
        <p:spPr>
          <a:xfrm>
            <a:off x="7453209" y="4110941"/>
            <a:ext cx="1479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47B3F37-D2D0-594D-9801-073C6AF79CB4}"/>
              </a:ext>
            </a:extLst>
          </p:cNvPr>
          <p:cNvCxnSpPr>
            <a:cxnSpLocks/>
          </p:cNvCxnSpPr>
          <p:nvPr/>
        </p:nvCxnSpPr>
        <p:spPr>
          <a:xfrm>
            <a:off x="2982028" y="2245667"/>
            <a:ext cx="2004291" cy="9690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DE7E540-60C9-9949-BA2E-DACF5DB094FB}"/>
              </a:ext>
            </a:extLst>
          </p:cNvPr>
          <p:cNvCxnSpPr>
            <a:cxnSpLocks/>
          </p:cNvCxnSpPr>
          <p:nvPr/>
        </p:nvCxnSpPr>
        <p:spPr>
          <a:xfrm>
            <a:off x="2983146" y="2245667"/>
            <a:ext cx="1984163" cy="1865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D5C742E-0189-9549-A0AB-C9301F1B69F6}"/>
              </a:ext>
            </a:extLst>
          </p:cNvPr>
          <p:cNvSpPr txBox="1"/>
          <p:nvPr/>
        </p:nvSpPr>
        <p:spPr>
          <a:xfrm>
            <a:off x="4606854" y="4513796"/>
            <a:ext cx="3225819" cy="307777"/>
          </a:xfrm>
          <a:prstGeom prst="rect">
            <a:avLst/>
          </a:prstGeom>
          <a:noFill/>
        </p:spPr>
        <p:txBody>
          <a:bodyPr wrap="none" rtlCol="0">
            <a:spAutoFit/>
          </a:bodyPr>
          <a:lstStyle/>
          <a:p>
            <a:r>
              <a:rPr lang="en-US" sz="1400" dirty="0"/>
              <a:t>Machine Language or Assembly Language</a:t>
            </a:r>
          </a:p>
        </p:txBody>
      </p:sp>
      <p:sp>
        <p:nvSpPr>
          <p:cNvPr id="16" name="TextBox 15">
            <a:extLst>
              <a:ext uri="{FF2B5EF4-FFF2-40B4-BE49-F238E27FC236}">
                <a16:creationId xmlns:a16="http://schemas.microsoft.com/office/drawing/2014/main" id="{34946793-CEF8-C34E-ACC2-0E983A2D8D07}"/>
              </a:ext>
            </a:extLst>
          </p:cNvPr>
          <p:cNvSpPr txBox="1"/>
          <p:nvPr/>
        </p:nvSpPr>
        <p:spPr>
          <a:xfrm>
            <a:off x="858129" y="5514535"/>
            <a:ext cx="9011378" cy="923330"/>
          </a:xfrm>
          <a:prstGeom prst="rect">
            <a:avLst/>
          </a:prstGeom>
          <a:noFill/>
        </p:spPr>
        <p:txBody>
          <a:bodyPr wrap="none" rtlCol="0">
            <a:spAutoFit/>
          </a:bodyPr>
          <a:lstStyle/>
          <a:p>
            <a:r>
              <a:rPr lang="en-US" dirty="0"/>
              <a:t>Machine languages are different depending on CPU </a:t>
            </a:r>
            <a:r>
              <a:rPr lang="en-CA" dirty="0"/>
              <a:t>manufacturer.</a:t>
            </a:r>
          </a:p>
          <a:p>
            <a:r>
              <a:rPr lang="en-CA" dirty="0"/>
              <a:t>Thanks to </a:t>
            </a:r>
            <a:r>
              <a:rPr lang="en-CA" dirty="0" err="1"/>
              <a:t>translaters</a:t>
            </a:r>
            <a:r>
              <a:rPr lang="en-CA" dirty="0"/>
              <a:t>, as a developer, we don’t need to know all the other low level languages.</a:t>
            </a:r>
          </a:p>
          <a:p>
            <a:r>
              <a:rPr lang="en-CA" dirty="0"/>
              <a:t>Instead, we can concentrate on </a:t>
            </a:r>
            <a:r>
              <a:rPr lang="en-US" dirty="0"/>
              <a:t>only </a:t>
            </a:r>
            <a:r>
              <a:rPr lang="en-CA" dirty="0"/>
              <a:t>programming using human readable high level languages</a:t>
            </a:r>
            <a:endParaRPr lang="en-US" dirty="0"/>
          </a:p>
        </p:txBody>
      </p:sp>
    </p:spTree>
    <p:extLst>
      <p:ext uri="{BB962C8B-B14F-4D97-AF65-F5344CB8AC3E}">
        <p14:creationId xmlns:p14="http://schemas.microsoft.com/office/powerpoint/2010/main" val="43962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 Language</a:t>
            </a:r>
          </a:p>
        </p:txBody>
      </p:sp>
      <p:sp>
        <p:nvSpPr>
          <p:cNvPr id="4" name="Rectangle 3">
            <a:extLst>
              <a:ext uri="{FF2B5EF4-FFF2-40B4-BE49-F238E27FC236}">
                <a16:creationId xmlns:a16="http://schemas.microsoft.com/office/drawing/2014/main" id="{A5E69D10-8C64-EE44-9049-4667A9100F6E}"/>
              </a:ext>
            </a:extLst>
          </p:cNvPr>
          <p:cNvSpPr/>
          <p:nvPr/>
        </p:nvSpPr>
        <p:spPr>
          <a:xfrm>
            <a:off x="838200" y="1956362"/>
            <a:ext cx="2185988" cy="912258"/>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Programming </a:t>
            </a:r>
          </a:p>
          <a:p>
            <a:pPr algn="ctr"/>
            <a:r>
              <a:rPr lang="en-US" dirty="0">
                <a:latin typeface="Tahoma" panose="020B0604030504040204" pitchFamily="34" charset="0"/>
                <a:ea typeface="Tahoma" panose="020B0604030504040204" pitchFamily="34" charset="0"/>
                <a:cs typeface="Tahoma" panose="020B0604030504040204" pitchFamily="34" charset="0"/>
              </a:rPr>
              <a:t>Language</a:t>
            </a:r>
          </a:p>
        </p:txBody>
      </p:sp>
      <p:cxnSp>
        <p:nvCxnSpPr>
          <p:cNvPr id="7" name="Straight Arrow Connector 6">
            <a:extLst>
              <a:ext uri="{FF2B5EF4-FFF2-40B4-BE49-F238E27FC236}">
                <a16:creationId xmlns:a16="http://schemas.microsoft.com/office/drawing/2014/main" id="{3EDC6E57-B7E8-8748-AB18-EE44D22007CB}"/>
              </a:ext>
            </a:extLst>
          </p:cNvPr>
          <p:cNvCxnSpPr>
            <a:cxnSpLocks/>
            <a:stCxn id="11" idx="3"/>
          </p:cNvCxnSpPr>
          <p:nvPr/>
        </p:nvCxnSpPr>
        <p:spPr>
          <a:xfrm>
            <a:off x="5632895" y="2397131"/>
            <a:ext cx="1620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34ED4281-ACAF-3748-A73E-3AAB41A6C8A9}"/>
              </a:ext>
            </a:extLst>
          </p:cNvPr>
          <p:cNvCxnSpPr>
            <a:cxnSpLocks/>
          </p:cNvCxnSpPr>
          <p:nvPr/>
        </p:nvCxnSpPr>
        <p:spPr>
          <a:xfrm>
            <a:off x="3152776" y="2397131"/>
            <a:ext cx="500062"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C51F3DE-1195-2B4A-9045-22E79D7C9C31}"/>
              </a:ext>
            </a:extLst>
          </p:cNvPr>
          <p:cNvSpPr txBox="1"/>
          <p:nvPr/>
        </p:nvSpPr>
        <p:spPr>
          <a:xfrm>
            <a:off x="3781426" y="2212465"/>
            <a:ext cx="1851469" cy="369332"/>
          </a:xfrm>
          <a:prstGeom prst="rect">
            <a:avLst/>
          </a:prstGeom>
          <a:noFill/>
        </p:spPr>
        <p:txBody>
          <a:bodyPr wrap="none" rtlCol="0">
            <a:spAutoFit/>
          </a:bodyPr>
          <a:lstStyle/>
          <a:p>
            <a:r>
              <a:rPr lang="en-US" dirty="0"/>
              <a:t>Execute, translate</a:t>
            </a:r>
          </a:p>
        </p:txBody>
      </p:sp>
      <p:cxnSp>
        <p:nvCxnSpPr>
          <p:cNvPr id="13" name="Straight Connector 12">
            <a:extLst>
              <a:ext uri="{FF2B5EF4-FFF2-40B4-BE49-F238E27FC236}">
                <a16:creationId xmlns:a16="http://schemas.microsoft.com/office/drawing/2014/main" id="{0844F173-D7DD-6A4C-8DBA-0F82A73B41D6}"/>
              </a:ext>
            </a:extLst>
          </p:cNvPr>
          <p:cNvCxnSpPr>
            <a:cxnSpLocks/>
          </p:cNvCxnSpPr>
          <p:nvPr/>
        </p:nvCxnSpPr>
        <p:spPr>
          <a:xfrm>
            <a:off x="3402807" y="2412491"/>
            <a:ext cx="0" cy="2742128"/>
          </a:xfrm>
          <a:prstGeom prst="line">
            <a:avLst/>
          </a:prstGeom>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7D2F7F3A-CE3D-5341-B185-24FC17EF4D25}"/>
              </a:ext>
            </a:extLst>
          </p:cNvPr>
          <p:cNvSpPr/>
          <p:nvPr/>
        </p:nvSpPr>
        <p:spPr>
          <a:xfrm>
            <a:off x="7751538" y="2110845"/>
            <a:ext cx="1690365" cy="60958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Compiler</a:t>
            </a:r>
          </a:p>
        </p:txBody>
      </p:sp>
      <p:cxnSp>
        <p:nvCxnSpPr>
          <p:cNvPr id="18" name="Straight Connector 17">
            <a:extLst>
              <a:ext uri="{FF2B5EF4-FFF2-40B4-BE49-F238E27FC236}">
                <a16:creationId xmlns:a16="http://schemas.microsoft.com/office/drawing/2014/main" id="{0036D084-9DB3-FE4F-862C-41602929E50C}"/>
              </a:ext>
            </a:extLst>
          </p:cNvPr>
          <p:cNvCxnSpPr>
            <a:cxnSpLocks/>
          </p:cNvCxnSpPr>
          <p:nvPr/>
        </p:nvCxnSpPr>
        <p:spPr>
          <a:xfrm>
            <a:off x="6436519" y="2397131"/>
            <a:ext cx="0" cy="1028701"/>
          </a:xfrm>
          <a:prstGeom prst="line">
            <a:avLst/>
          </a:prstGeom>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BF60A088-67B9-3945-AC3D-A031F293D02F}"/>
              </a:ext>
            </a:extLst>
          </p:cNvPr>
          <p:cNvSpPr/>
          <p:nvPr/>
        </p:nvSpPr>
        <p:spPr>
          <a:xfrm>
            <a:off x="7751539" y="3134784"/>
            <a:ext cx="1690390" cy="60959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Interpreter</a:t>
            </a:r>
          </a:p>
        </p:txBody>
      </p:sp>
      <p:cxnSp>
        <p:nvCxnSpPr>
          <p:cNvPr id="22" name="Straight Arrow Connector 21">
            <a:extLst>
              <a:ext uri="{FF2B5EF4-FFF2-40B4-BE49-F238E27FC236}">
                <a16:creationId xmlns:a16="http://schemas.microsoft.com/office/drawing/2014/main" id="{9E85D539-3C06-E549-8CD5-4665AE187E69}"/>
              </a:ext>
            </a:extLst>
          </p:cNvPr>
          <p:cNvCxnSpPr>
            <a:cxnSpLocks/>
          </p:cNvCxnSpPr>
          <p:nvPr/>
        </p:nvCxnSpPr>
        <p:spPr>
          <a:xfrm>
            <a:off x="6436519" y="3421069"/>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E367AE3B-5E9E-224A-8716-2312DCD61F1D}"/>
              </a:ext>
            </a:extLst>
          </p:cNvPr>
          <p:cNvCxnSpPr>
            <a:cxnSpLocks/>
          </p:cNvCxnSpPr>
          <p:nvPr/>
        </p:nvCxnSpPr>
        <p:spPr>
          <a:xfrm>
            <a:off x="3402807" y="5164143"/>
            <a:ext cx="250031" cy="0"/>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D25AAB7-C453-A846-A442-4C7869DE7F26}"/>
              </a:ext>
            </a:extLst>
          </p:cNvPr>
          <p:cNvSpPr txBox="1"/>
          <p:nvPr/>
        </p:nvSpPr>
        <p:spPr>
          <a:xfrm>
            <a:off x="3686505" y="4969953"/>
            <a:ext cx="2388411" cy="369332"/>
          </a:xfrm>
          <a:prstGeom prst="rect">
            <a:avLst/>
          </a:prstGeom>
          <a:noFill/>
        </p:spPr>
        <p:txBody>
          <a:bodyPr wrap="none" rtlCol="0">
            <a:spAutoFit/>
          </a:bodyPr>
          <a:lstStyle/>
          <a:p>
            <a:r>
              <a:rPr lang="en-US" dirty="0"/>
              <a:t>Programming paradigm</a:t>
            </a:r>
          </a:p>
        </p:txBody>
      </p:sp>
      <p:cxnSp>
        <p:nvCxnSpPr>
          <p:cNvPr id="28" name="Straight Arrow Connector 27">
            <a:extLst>
              <a:ext uri="{FF2B5EF4-FFF2-40B4-BE49-F238E27FC236}">
                <a16:creationId xmlns:a16="http://schemas.microsoft.com/office/drawing/2014/main" id="{DE8FC84B-93D8-054C-8EF0-C4B85E3783C4}"/>
              </a:ext>
            </a:extLst>
          </p:cNvPr>
          <p:cNvCxnSpPr>
            <a:cxnSpLocks/>
          </p:cNvCxnSpPr>
          <p:nvPr/>
        </p:nvCxnSpPr>
        <p:spPr>
          <a:xfrm>
            <a:off x="6034706" y="5140865"/>
            <a:ext cx="12120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AFB5A045-D344-694F-BA3A-9DAE2EFE2A64}"/>
              </a:ext>
            </a:extLst>
          </p:cNvPr>
          <p:cNvCxnSpPr>
            <a:cxnSpLocks/>
          </p:cNvCxnSpPr>
          <p:nvPr/>
        </p:nvCxnSpPr>
        <p:spPr>
          <a:xfrm>
            <a:off x="6443091" y="5140865"/>
            <a:ext cx="0" cy="102870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8727EFE5-88DA-CB46-B074-3EC4AFB5B81D}"/>
              </a:ext>
            </a:extLst>
          </p:cNvPr>
          <p:cNvCxnSpPr>
            <a:cxnSpLocks/>
          </p:cNvCxnSpPr>
          <p:nvPr/>
        </p:nvCxnSpPr>
        <p:spPr>
          <a:xfrm>
            <a:off x="6443091" y="6169566"/>
            <a:ext cx="8036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9F9D04C9-E389-554B-BB15-ABB69FFD5247}"/>
              </a:ext>
            </a:extLst>
          </p:cNvPr>
          <p:cNvSpPr/>
          <p:nvPr/>
        </p:nvSpPr>
        <p:spPr>
          <a:xfrm>
            <a:off x="7751537" y="4859343"/>
            <a:ext cx="1690396" cy="60959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Procedural programming</a:t>
            </a:r>
          </a:p>
        </p:txBody>
      </p:sp>
      <p:sp>
        <p:nvSpPr>
          <p:cNvPr id="35" name="Rectangle 34">
            <a:extLst>
              <a:ext uri="{FF2B5EF4-FFF2-40B4-BE49-F238E27FC236}">
                <a16:creationId xmlns:a16="http://schemas.microsoft.com/office/drawing/2014/main" id="{742EA5F4-A6A7-A24B-BEDE-DE8FBAC3A1F2}"/>
              </a:ext>
            </a:extLst>
          </p:cNvPr>
          <p:cNvSpPr/>
          <p:nvPr/>
        </p:nvSpPr>
        <p:spPr>
          <a:xfrm>
            <a:off x="7751538" y="5883280"/>
            <a:ext cx="1690393" cy="60959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ahoma" panose="020B0604030504040204" pitchFamily="34" charset="0"/>
                <a:ea typeface="Tahoma" panose="020B0604030504040204" pitchFamily="34" charset="0"/>
                <a:cs typeface="Tahoma" panose="020B0604030504040204" pitchFamily="34" charset="0"/>
              </a:rPr>
              <a:t>Object-oriented programming</a:t>
            </a:r>
          </a:p>
        </p:txBody>
      </p:sp>
    </p:spTree>
    <p:extLst>
      <p:ext uri="{BB962C8B-B14F-4D97-AF65-F5344CB8AC3E}">
        <p14:creationId xmlns:p14="http://schemas.microsoft.com/office/powerpoint/2010/main" val="300999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 Language</a:t>
            </a:r>
          </a:p>
        </p:txBody>
      </p:sp>
      <p:sp>
        <p:nvSpPr>
          <p:cNvPr id="4" name="Rectangle 3">
            <a:extLst>
              <a:ext uri="{FF2B5EF4-FFF2-40B4-BE49-F238E27FC236}">
                <a16:creationId xmlns:a16="http://schemas.microsoft.com/office/drawing/2014/main" id="{A5E69D10-8C64-EE44-9049-4667A9100F6E}"/>
              </a:ext>
            </a:extLst>
          </p:cNvPr>
          <p:cNvSpPr/>
          <p:nvPr/>
        </p:nvSpPr>
        <p:spPr>
          <a:xfrm>
            <a:off x="1185862" y="3243263"/>
            <a:ext cx="3214688" cy="122872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High Level Language</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sz="1400" dirty="0">
                <a:latin typeface="Tahoma" panose="020B0604030504040204" pitchFamily="34" charset="0"/>
                <a:ea typeface="Tahoma" panose="020B0604030504040204" pitchFamily="34" charset="0"/>
                <a:cs typeface="Tahoma" panose="020B0604030504040204" pitchFamily="34" charset="0"/>
              </a:rPr>
              <a:t>Ex. Java, Python, C/C++</a:t>
            </a:r>
          </a:p>
        </p:txBody>
      </p:sp>
      <p:sp>
        <p:nvSpPr>
          <p:cNvPr id="5" name="Rectangle 4">
            <a:extLst>
              <a:ext uri="{FF2B5EF4-FFF2-40B4-BE49-F238E27FC236}">
                <a16:creationId xmlns:a16="http://schemas.microsoft.com/office/drawing/2014/main" id="{DDDCFAB8-D590-A641-8C13-0D67E1E538EE}"/>
              </a:ext>
            </a:extLst>
          </p:cNvPr>
          <p:cNvSpPr/>
          <p:nvPr/>
        </p:nvSpPr>
        <p:spPr>
          <a:xfrm>
            <a:off x="7681912" y="3243262"/>
            <a:ext cx="3214688" cy="122872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Low Level Language</a:t>
            </a:r>
          </a:p>
        </p:txBody>
      </p:sp>
      <p:cxnSp>
        <p:nvCxnSpPr>
          <p:cNvPr id="7" name="Straight Arrow Connector 6">
            <a:extLst>
              <a:ext uri="{FF2B5EF4-FFF2-40B4-BE49-F238E27FC236}">
                <a16:creationId xmlns:a16="http://schemas.microsoft.com/office/drawing/2014/main" id="{3EDC6E57-B7E8-8748-AB18-EE44D22007CB}"/>
              </a:ext>
            </a:extLst>
          </p:cNvPr>
          <p:cNvCxnSpPr>
            <a:cxnSpLocks/>
          </p:cNvCxnSpPr>
          <p:nvPr/>
        </p:nvCxnSpPr>
        <p:spPr>
          <a:xfrm>
            <a:off x="4538663" y="3857625"/>
            <a:ext cx="3019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B5C407D6-5A15-8F49-BB89-C234DC886210}"/>
              </a:ext>
            </a:extLst>
          </p:cNvPr>
          <p:cNvSpPr txBox="1"/>
          <p:nvPr/>
        </p:nvSpPr>
        <p:spPr>
          <a:xfrm>
            <a:off x="5489509" y="3273980"/>
            <a:ext cx="110344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Translate</a:t>
            </a:r>
          </a:p>
        </p:txBody>
      </p:sp>
    </p:spTree>
    <p:extLst>
      <p:ext uri="{BB962C8B-B14F-4D97-AF65-F5344CB8AC3E}">
        <p14:creationId xmlns:p14="http://schemas.microsoft.com/office/powerpoint/2010/main" val="291351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 Language</a:t>
            </a:r>
          </a:p>
        </p:txBody>
      </p:sp>
      <p:sp>
        <p:nvSpPr>
          <p:cNvPr id="5" name="Rectangle 4">
            <a:extLst>
              <a:ext uri="{FF2B5EF4-FFF2-40B4-BE49-F238E27FC236}">
                <a16:creationId xmlns:a16="http://schemas.microsoft.com/office/drawing/2014/main" id="{DDDCFAB8-D590-A641-8C13-0D67E1E538EE}"/>
              </a:ext>
            </a:extLst>
          </p:cNvPr>
          <p:cNvSpPr/>
          <p:nvPr/>
        </p:nvSpPr>
        <p:spPr>
          <a:xfrm>
            <a:off x="9510889" y="3044233"/>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English</a:t>
            </a:r>
          </a:p>
        </p:txBody>
      </p:sp>
      <p:cxnSp>
        <p:nvCxnSpPr>
          <p:cNvPr id="7" name="Straight Arrow Connector 6">
            <a:extLst>
              <a:ext uri="{FF2B5EF4-FFF2-40B4-BE49-F238E27FC236}">
                <a16:creationId xmlns:a16="http://schemas.microsoft.com/office/drawing/2014/main" id="{3EDC6E57-B7E8-8748-AB18-EE44D22007CB}"/>
              </a:ext>
            </a:extLst>
          </p:cNvPr>
          <p:cNvCxnSpPr>
            <a:cxnSpLocks/>
          </p:cNvCxnSpPr>
          <p:nvPr/>
        </p:nvCxnSpPr>
        <p:spPr>
          <a:xfrm>
            <a:off x="2306151" y="4422185"/>
            <a:ext cx="11381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B5C407D6-5A15-8F49-BB89-C234DC886210}"/>
              </a:ext>
            </a:extLst>
          </p:cNvPr>
          <p:cNvSpPr txBox="1"/>
          <p:nvPr/>
        </p:nvSpPr>
        <p:spPr>
          <a:xfrm>
            <a:off x="3982550" y="2105026"/>
            <a:ext cx="123168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Translated</a:t>
            </a:r>
          </a:p>
        </p:txBody>
      </p:sp>
      <p:sp>
        <p:nvSpPr>
          <p:cNvPr id="8" name="Title 1">
            <a:extLst>
              <a:ext uri="{FF2B5EF4-FFF2-40B4-BE49-F238E27FC236}">
                <a16:creationId xmlns:a16="http://schemas.microsoft.com/office/drawing/2014/main" id="{D32A3630-BE97-994E-A8BF-0935D75ABE12}"/>
              </a:ext>
            </a:extLst>
          </p:cNvPr>
          <p:cNvSpPr txBox="1">
            <a:spLocks/>
          </p:cNvSpPr>
          <p:nvPr/>
        </p:nvSpPr>
        <p:spPr>
          <a:xfrm>
            <a:off x="835006" y="1148795"/>
            <a:ext cx="6267450" cy="122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ahoma" panose="020B0604030504040204" pitchFamily="34" charset="0"/>
                <a:ea typeface="Tahoma" panose="020B0604030504040204" pitchFamily="34" charset="0"/>
                <a:cs typeface="Tahoma" panose="020B0604030504040204" pitchFamily="34" charset="0"/>
              </a:rPr>
              <a:t>Compiler  </a:t>
            </a:r>
            <a:r>
              <a:rPr lang="en-US" sz="2000" dirty="0">
                <a:latin typeface="Tahoma" panose="020B0604030504040204" pitchFamily="34" charset="0"/>
                <a:ea typeface="Tahoma" panose="020B0604030504040204" pitchFamily="34" charset="0"/>
                <a:cs typeface="Tahoma" panose="020B0604030504040204" pitchFamily="34" charset="0"/>
              </a:rPr>
              <a:t>C/C++, Java, C#,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9" name="Graphic 8" descr="Man">
            <a:extLst>
              <a:ext uri="{FF2B5EF4-FFF2-40B4-BE49-F238E27FC236}">
                <a16:creationId xmlns:a16="http://schemas.microsoft.com/office/drawing/2014/main" id="{47F728E9-FF98-9045-985D-BD8EA80C1E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24821" y="3461547"/>
            <a:ext cx="2688748" cy="2688748"/>
          </a:xfrm>
          <a:prstGeom prst="rect">
            <a:avLst/>
          </a:prstGeom>
        </p:spPr>
      </p:pic>
      <p:pic>
        <p:nvPicPr>
          <p:cNvPr id="6" name="Graphic 5" descr="Document">
            <a:extLst>
              <a:ext uri="{FF2B5EF4-FFF2-40B4-BE49-F238E27FC236}">
                <a16:creationId xmlns:a16="http://schemas.microsoft.com/office/drawing/2014/main" id="{6267C364-D2BD-0F48-8BE2-737A92CAAC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006" y="3461547"/>
            <a:ext cx="1656675" cy="1656675"/>
          </a:xfrm>
          <a:prstGeom prst="rect">
            <a:avLst/>
          </a:prstGeom>
        </p:spPr>
      </p:pic>
      <p:sp>
        <p:nvSpPr>
          <p:cNvPr id="11" name="Rectangle 10">
            <a:extLst>
              <a:ext uri="{FF2B5EF4-FFF2-40B4-BE49-F238E27FC236}">
                <a16:creationId xmlns:a16="http://schemas.microsoft.com/office/drawing/2014/main" id="{E9E2BEDA-A9AA-D443-A805-F1F17F9BE08F}"/>
              </a:ext>
            </a:extLst>
          </p:cNvPr>
          <p:cNvSpPr/>
          <p:nvPr/>
        </p:nvSpPr>
        <p:spPr>
          <a:xfrm>
            <a:off x="9510889" y="4143579"/>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French</a:t>
            </a:r>
          </a:p>
        </p:txBody>
      </p:sp>
      <p:sp>
        <p:nvSpPr>
          <p:cNvPr id="12" name="Rectangle 11">
            <a:extLst>
              <a:ext uri="{FF2B5EF4-FFF2-40B4-BE49-F238E27FC236}">
                <a16:creationId xmlns:a16="http://schemas.microsoft.com/office/drawing/2014/main" id="{9533979F-6C79-C342-A427-1396520E01FF}"/>
              </a:ext>
            </a:extLst>
          </p:cNvPr>
          <p:cNvSpPr/>
          <p:nvPr/>
        </p:nvSpPr>
        <p:spPr>
          <a:xfrm>
            <a:off x="9510889" y="6059452"/>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Chinese</a:t>
            </a:r>
          </a:p>
        </p:txBody>
      </p:sp>
      <p:sp>
        <p:nvSpPr>
          <p:cNvPr id="13" name="Rectangle 12">
            <a:extLst>
              <a:ext uri="{FF2B5EF4-FFF2-40B4-BE49-F238E27FC236}">
                <a16:creationId xmlns:a16="http://schemas.microsoft.com/office/drawing/2014/main" id="{CFE72593-849E-4547-87B8-E0F82D9563F3}"/>
              </a:ext>
            </a:extLst>
          </p:cNvPr>
          <p:cNvSpPr/>
          <p:nvPr/>
        </p:nvSpPr>
        <p:spPr>
          <a:xfrm>
            <a:off x="9510889" y="5087228"/>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Japanese</a:t>
            </a:r>
          </a:p>
        </p:txBody>
      </p:sp>
      <p:sp>
        <p:nvSpPr>
          <p:cNvPr id="14" name="TextBox 13">
            <a:extLst>
              <a:ext uri="{FF2B5EF4-FFF2-40B4-BE49-F238E27FC236}">
                <a16:creationId xmlns:a16="http://schemas.microsoft.com/office/drawing/2014/main" id="{5C637D8B-C92B-8342-8CA0-9AC55F9081B6}"/>
              </a:ext>
            </a:extLst>
          </p:cNvPr>
          <p:cNvSpPr txBox="1"/>
          <p:nvPr/>
        </p:nvSpPr>
        <p:spPr>
          <a:xfrm>
            <a:off x="9837728" y="2288720"/>
            <a:ext cx="110844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Audience</a:t>
            </a:r>
          </a:p>
        </p:txBody>
      </p:sp>
      <p:sp>
        <p:nvSpPr>
          <p:cNvPr id="15" name="Rectangle 14">
            <a:extLst>
              <a:ext uri="{FF2B5EF4-FFF2-40B4-BE49-F238E27FC236}">
                <a16:creationId xmlns:a16="http://schemas.microsoft.com/office/drawing/2014/main" id="{4AE1E566-FCBF-C146-AF02-6A42502A6F53}"/>
              </a:ext>
            </a:extLst>
          </p:cNvPr>
          <p:cNvSpPr/>
          <p:nvPr/>
        </p:nvSpPr>
        <p:spPr>
          <a:xfrm>
            <a:off x="3600911" y="3044233"/>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English</a:t>
            </a:r>
          </a:p>
        </p:txBody>
      </p:sp>
      <p:sp>
        <p:nvSpPr>
          <p:cNvPr id="16" name="Rectangle 15">
            <a:extLst>
              <a:ext uri="{FF2B5EF4-FFF2-40B4-BE49-F238E27FC236}">
                <a16:creationId xmlns:a16="http://schemas.microsoft.com/office/drawing/2014/main" id="{A9AF0127-877B-4A41-BA7E-9974CAF74DBB}"/>
              </a:ext>
            </a:extLst>
          </p:cNvPr>
          <p:cNvSpPr/>
          <p:nvPr/>
        </p:nvSpPr>
        <p:spPr>
          <a:xfrm>
            <a:off x="3600911" y="4143579"/>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French</a:t>
            </a:r>
          </a:p>
        </p:txBody>
      </p:sp>
      <p:sp>
        <p:nvSpPr>
          <p:cNvPr id="17" name="Rectangle 16">
            <a:extLst>
              <a:ext uri="{FF2B5EF4-FFF2-40B4-BE49-F238E27FC236}">
                <a16:creationId xmlns:a16="http://schemas.microsoft.com/office/drawing/2014/main" id="{B5FA5A94-AB7A-5E47-82C9-34A40A7709BE}"/>
              </a:ext>
            </a:extLst>
          </p:cNvPr>
          <p:cNvSpPr/>
          <p:nvPr/>
        </p:nvSpPr>
        <p:spPr>
          <a:xfrm>
            <a:off x="3600911" y="6059452"/>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Chinese</a:t>
            </a:r>
          </a:p>
        </p:txBody>
      </p:sp>
      <p:sp>
        <p:nvSpPr>
          <p:cNvPr id="18" name="Rectangle 17">
            <a:extLst>
              <a:ext uri="{FF2B5EF4-FFF2-40B4-BE49-F238E27FC236}">
                <a16:creationId xmlns:a16="http://schemas.microsoft.com/office/drawing/2014/main" id="{61E40ABC-6008-104F-A1E5-1C85BE6DA5FF}"/>
              </a:ext>
            </a:extLst>
          </p:cNvPr>
          <p:cNvSpPr/>
          <p:nvPr/>
        </p:nvSpPr>
        <p:spPr>
          <a:xfrm>
            <a:off x="3600911" y="5087228"/>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Japanese</a:t>
            </a:r>
          </a:p>
        </p:txBody>
      </p:sp>
      <p:cxnSp>
        <p:nvCxnSpPr>
          <p:cNvPr id="20" name="Straight Connector 19">
            <a:extLst>
              <a:ext uri="{FF2B5EF4-FFF2-40B4-BE49-F238E27FC236}">
                <a16:creationId xmlns:a16="http://schemas.microsoft.com/office/drawing/2014/main" id="{5F482B3C-0CA3-0949-A975-65ACB70717D5}"/>
              </a:ext>
            </a:extLst>
          </p:cNvPr>
          <p:cNvCxnSpPr>
            <a:cxnSpLocks/>
          </p:cNvCxnSpPr>
          <p:nvPr/>
        </p:nvCxnSpPr>
        <p:spPr>
          <a:xfrm>
            <a:off x="2656105" y="4422185"/>
            <a:ext cx="0" cy="100440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80E331F-BD57-5449-913A-702EF45C4DC7}"/>
              </a:ext>
            </a:extLst>
          </p:cNvPr>
          <p:cNvCxnSpPr>
            <a:cxnSpLocks/>
          </p:cNvCxnSpPr>
          <p:nvPr/>
        </p:nvCxnSpPr>
        <p:spPr>
          <a:xfrm>
            <a:off x="2656105" y="5426592"/>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5298FEA-DB0E-9740-9955-332884D461E5}"/>
              </a:ext>
            </a:extLst>
          </p:cNvPr>
          <p:cNvCxnSpPr>
            <a:cxnSpLocks/>
          </p:cNvCxnSpPr>
          <p:nvPr/>
        </p:nvCxnSpPr>
        <p:spPr>
          <a:xfrm>
            <a:off x="2656105" y="5341151"/>
            <a:ext cx="0" cy="1004407"/>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B11E0BC-EA88-E548-9978-41498E468D9D}"/>
              </a:ext>
            </a:extLst>
          </p:cNvPr>
          <p:cNvCxnSpPr>
            <a:cxnSpLocks/>
          </p:cNvCxnSpPr>
          <p:nvPr/>
        </p:nvCxnSpPr>
        <p:spPr>
          <a:xfrm>
            <a:off x="2656105" y="6345558"/>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F9D6E12E-17D7-254F-9F69-EEE08FE8DD6F}"/>
              </a:ext>
            </a:extLst>
          </p:cNvPr>
          <p:cNvCxnSpPr>
            <a:cxnSpLocks/>
          </p:cNvCxnSpPr>
          <p:nvPr/>
        </p:nvCxnSpPr>
        <p:spPr>
          <a:xfrm>
            <a:off x="2656105" y="3417778"/>
            <a:ext cx="0" cy="1004407"/>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E846FF4-FD51-0C45-A9C5-DBAF29C7B711}"/>
              </a:ext>
            </a:extLst>
          </p:cNvPr>
          <p:cNvCxnSpPr>
            <a:cxnSpLocks/>
          </p:cNvCxnSpPr>
          <p:nvPr/>
        </p:nvCxnSpPr>
        <p:spPr>
          <a:xfrm>
            <a:off x="2656105" y="3427303"/>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A079AF1-08E7-7C44-BC8D-4210D1E7F48F}"/>
              </a:ext>
            </a:extLst>
          </p:cNvPr>
          <p:cNvCxnSpPr>
            <a:cxnSpLocks/>
          </p:cNvCxnSpPr>
          <p:nvPr/>
        </p:nvCxnSpPr>
        <p:spPr>
          <a:xfrm>
            <a:off x="5516436" y="4850329"/>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A794871-19C2-F842-888E-9761CA07E179}"/>
              </a:ext>
            </a:extLst>
          </p:cNvPr>
          <p:cNvCxnSpPr>
            <a:cxnSpLocks/>
          </p:cNvCxnSpPr>
          <p:nvPr/>
        </p:nvCxnSpPr>
        <p:spPr>
          <a:xfrm>
            <a:off x="8205184" y="4826516"/>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6AC4BFB5-1170-7C4B-9776-7CACC8E0617A}"/>
              </a:ext>
            </a:extLst>
          </p:cNvPr>
          <p:cNvSpPr txBox="1"/>
          <p:nvPr/>
        </p:nvSpPr>
        <p:spPr>
          <a:xfrm>
            <a:off x="1201152" y="5337543"/>
            <a:ext cx="89364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Korean</a:t>
            </a:r>
          </a:p>
        </p:txBody>
      </p:sp>
    </p:spTree>
    <p:extLst>
      <p:ext uri="{BB962C8B-B14F-4D97-AF65-F5344CB8AC3E}">
        <p14:creationId xmlns:p14="http://schemas.microsoft.com/office/powerpoint/2010/main" val="100466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A61E-CF03-C449-B603-65C803234833}"/>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Programming Language</a:t>
            </a:r>
          </a:p>
        </p:txBody>
      </p:sp>
      <p:sp>
        <p:nvSpPr>
          <p:cNvPr id="5" name="Rectangle 4">
            <a:extLst>
              <a:ext uri="{FF2B5EF4-FFF2-40B4-BE49-F238E27FC236}">
                <a16:creationId xmlns:a16="http://schemas.microsoft.com/office/drawing/2014/main" id="{DDDCFAB8-D590-A641-8C13-0D67E1E538EE}"/>
              </a:ext>
            </a:extLst>
          </p:cNvPr>
          <p:cNvSpPr/>
          <p:nvPr/>
        </p:nvSpPr>
        <p:spPr>
          <a:xfrm>
            <a:off x="9457664" y="2857903"/>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English</a:t>
            </a:r>
          </a:p>
        </p:txBody>
      </p:sp>
      <p:sp>
        <p:nvSpPr>
          <p:cNvPr id="10" name="TextBox 9">
            <a:extLst>
              <a:ext uri="{FF2B5EF4-FFF2-40B4-BE49-F238E27FC236}">
                <a16:creationId xmlns:a16="http://schemas.microsoft.com/office/drawing/2014/main" id="{B5C407D6-5A15-8F49-BB89-C234DC886210}"/>
              </a:ext>
            </a:extLst>
          </p:cNvPr>
          <p:cNvSpPr txBox="1"/>
          <p:nvPr/>
        </p:nvSpPr>
        <p:spPr>
          <a:xfrm>
            <a:off x="6453431" y="2506744"/>
            <a:ext cx="129804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Interpreter</a:t>
            </a:r>
          </a:p>
        </p:txBody>
      </p:sp>
      <p:sp>
        <p:nvSpPr>
          <p:cNvPr id="8" name="Title 1">
            <a:extLst>
              <a:ext uri="{FF2B5EF4-FFF2-40B4-BE49-F238E27FC236}">
                <a16:creationId xmlns:a16="http://schemas.microsoft.com/office/drawing/2014/main" id="{D32A3630-BE97-994E-A8BF-0935D75ABE12}"/>
              </a:ext>
            </a:extLst>
          </p:cNvPr>
          <p:cNvSpPr txBox="1">
            <a:spLocks/>
          </p:cNvSpPr>
          <p:nvPr/>
        </p:nvSpPr>
        <p:spPr>
          <a:xfrm>
            <a:off x="835006" y="1148795"/>
            <a:ext cx="6267450" cy="122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ahoma" panose="020B0604030504040204" pitchFamily="34" charset="0"/>
                <a:ea typeface="Tahoma" panose="020B0604030504040204" pitchFamily="34" charset="0"/>
                <a:cs typeface="Tahoma" panose="020B0604030504040204" pitchFamily="34" charset="0"/>
              </a:rPr>
              <a:t>Interpreter</a:t>
            </a:r>
            <a:r>
              <a:rPr lang="ko-KR" altLang="en-US" sz="2800" b="1"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Python, JavaScript, Ruby,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9" name="Graphic 8" descr="Man">
            <a:extLst>
              <a:ext uri="{FF2B5EF4-FFF2-40B4-BE49-F238E27FC236}">
                <a16:creationId xmlns:a16="http://schemas.microsoft.com/office/drawing/2014/main" id="{47F728E9-FF98-9045-985D-BD8EA80C1E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0793" y="3005300"/>
            <a:ext cx="2688748" cy="2688748"/>
          </a:xfrm>
          <a:prstGeom prst="rect">
            <a:avLst/>
          </a:prstGeom>
        </p:spPr>
      </p:pic>
      <p:pic>
        <p:nvPicPr>
          <p:cNvPr id="6" name="Graphic 5" descr="Document">
            <a:extLst>
              <a:ext uri="{FF2B5EF4-FFF2-40B4-BE49-F238E27FC236}">
                <a16:creationId xmlns:a16="http://schemas.microsoft.com/office/drawing/2014/main" id="{6267C364-D2BD-0F48-8BE2-737A92CAAC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1781" y="3275217"/>
            <a:ext cx="1656675" cy="1656675"/>
          </a:xfrm>
          <a:prstGeom prst="rect">
            <a:avLst/>
          </a:prstGeom>
        </p:spPr>
      </p:pic>
      <p:sp>
        <p:nvSpPr>
          <p:cNvPr id="11" name="Rectangle 10">
            <a:extLst>
              <a:ext uri="{FF2B5EF4-FFF2-40B4-BE49-F238E27FC236}">
                <a16:creationId xmlns:a16="http://schemas.microsoft.com/office/drawing/2014/main" id="{E9E2BEDA-A9AA-D443-A805-F1F17F9BE08F}"/>
              </a:ext>
            </a:extLst>
          </p:cNvPr>
          <p:cNvSpPr/>
          <p:nvPr/>
        </p:nvSpPr>
        <p:spPr>
          <a:xfrm>
            <a:off x="9457664" y="3957249"/>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French</a:t>
            </a:r>
          </a:p>
        </p:txBody>
      </p:sp>
      <p:sp>
        <p:nvSpPr>
          <p:cNvPr id="12" name="Rectangle 11">
            <a:extLst>
              <a:ext uri="{FF2B5EF4-FFF2-40B4-BE49-F238E27FC236}">
                <a16:creationId xmlns:a16="http://schemas.microsoft.com/office/drawing/2014/main" id="{9533979F-6C79-C342-A427-1396520E01FF}"/>
              </a:ext>
            </a:extLst>
          </p:cNvPr>
          <p:cNvSpPr/>
          <p:nvPr/>
        </p:nvSpPr>
        <p:spPr>
          <a:xfrm>
            <a:off x="9457664" y="5873122"/>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Chinese</a:t>
            </a:r>
          </a:p>
        </p:txBody>
      </p:sp>
      <p:sp>
        <p:nvSpPr>
          <p:cNvPr id="13" name="Rectangle 12">
            <a:extLst>
              <a:ext uri="{FF2B5EF4-FFF2-40B4-BE49-F238E27FC236}">
                <a16:creationId xmlns:a16="http://schemas.microsoft.com/office/drawing/2014/main" id="{CFE72593-849E-4547-87B8-E0F82D9563F3}"/>
              </a:ext>
            </a:extLst>
          </p:cNvPr>
          <p:cNvSpPr/>
          <p:nvPr/>
        </p:nvSpPr>
        <p:spPr>
          <a:xfrm>
            <a:off x="9457664" y="4900898"/>
            <a:ext cx="1762125" cy="55721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Japanese</a:t>
            </a:r>
          </a:p>
        </p:txBody>
      </p:sp>
      <p:sp>
        <p:nvSpPr>
          <p:cNvPr id="14" name="TextBox 13">
            <a:extLst>
              <a:ext uri="{FF2B5EF4-FFF2-40B4-BE49-F238E27FC236}">
                <a16:creationId xmlns:a16="http://schemas.microsoft.com/office/drawing/2014/main" id="{5C637D8B-C92B-8342-8CA0-9AC55F9081B6}"/>
              </a:ext>
            </a:extLst>
          </p:cNvPr>
          <p:cNvSpPr txBox="1"/>
          <p:nvPr/>
        </p:nvSpPr>
        <p:spPr>
          <a:xfrm>
            <a:off x="9784503" y="2077447"/>
            <a:ext cx="110844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Audience</a:t>
            </a:r>
          </a:p>
        </p:txBody>
      </p:sp>
      <p:cxnSp>
        <p:nvCxnSpPr>
          <p:cNvPr id="27" name="Straight Arrow Connector 26">
            <a:extLst>
              <a:ext uri="{FF2B5EF4-FFF2-40B4-BE49-F238E27FC236}">
                <a16:creationId xmlns:a16="http://schemas.microsoft.com/office/drawing/2014/main" id="{2A079AF1-08E7-7C44-BC8D-4210D1E7F48F}"/>
              </a:ext>
            </a:extLst>
          </p:cNvPr>
          <p:cNvCxnSpPr>
            <a:cxnSpLocks/>
          </p:cNvCxnSpPr>
          <p:nvPr/>
        </p:nvCxnSpPr>
        <p:spPr>
          <a:xfrm>
            <a:off x="2562848" y="4349674"/>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A794871-19C2-F842-888E-9761CA07E179}"/>
              </a:ext>
            </a:extLst>
          </p:cNvPr>
          <p:cNvCxnSpPr>
            <a:cxnSpLocks/>
          </p:cNvCxnSpPr>
          <p:nvPr/>
        </p:nvCxnSpPr>
        <p:spPr>
          <a:xfrm>
            <a:off x="8080522" y="4349674"/>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6AC4BFB5-1170-7C4B-9776-7CACC8E0617A}"/>
              </a:ext>
            </a:extLst>
          </p:cNvPr>
          <p:cNvSpPr txBox="1"/>
          <p:nvPr/>
        </p:nvSpPr>
        <p:spPr>
          <a:xfrm>
            <a:off x="1147927" y="5151213"/>
            <a:ext cx="89364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Korean</a:t>
            </a:r>
          </a:p>
        </p:txBody>
      </p:sp>
      <p:pic>
        <p:nvPicPr>
          <p:cNvPr id="22" name="Graphic 21" descr="Call center">
            <a:extLst>
              <a:ext uri="{FF2B5EF4-FFF2-40B4-BE49-F238E27FC236}">
                <a16:creationId xmlns:a16="http://schemas.microsoft.com/office/drawing/2014/main" id="{17CE7E6F-701E-4F40-B9E3-72D4D9EB25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30965" y="3161191"/>
            <a:ext cx="1942981" cy="1884725"/>
          </a:xfrm>
          <a:prstGeom prst="rect">
            <a:avLst/>
          </a:prstGeom>
        </p:spPr>
      </p:pic>
      <p:cxnSp>
        <p:nvCxnSpPr>
          <p:cNvPr id="30" name="Straight Arrow Connector 29">
            <a:extLst>
              <a:ext uri="{FF2B5EF4-FFF2-40B4-BE49-F238E27FC236}">
                <a16:creationId xmlns:a16="http://schemas.microsoft.com/office/drawing/2014/main" id="{0EE032A8-704B-464D-9B88-DB26D320F01A}"/>
              </a:ext>
            </a:extLst>
          </p:cNvPr>
          <p:cNvCxnSpPr>
            <a:cxnSpLocks/>
          </p:cNvCxnSpPr>
          <p:nvPr/>
        </p:nvCxnSpPr>
        <p:spPr>
          <a:xfrm>
            <a:off x="5318397" y="4349674"/>
            <a:ext cx="8167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7331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376</Words>
  <Application>Microsoft Macintosh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Tahoma</vt:lpstr>
      <vt:lpstr>Office Theme</vt:lpstr>
      <vt:lpstr>Share &amp; Inspire Lab - Inspiration 2 PREP</vt:lpstr>
      <vt:lpstr>Programming?</vt:lpstr>
      <vt:lpstr>Programming?</vt:lpstr>
      <vt:lpstr>Computer</vt:lpstr>
      <vt:lpstr>Programming Language</vt:lpstr>
      <vt:lpstr>Programming Language</vt:lpstr>
      <vt:lpstr>Programming Language</vt:lpstr>
      <vt:lpstr>Programming Language</vt:lpstr>
      <vt:lpstr>Programming Language</vt:lpstr>
      <vt:lpstr>JavaScript</vt:lpstr>
      <vt:lpstr>JavaScript</vt:lpstr>
      <vt:lpstr>Nose.js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 &amp; Inspire Lab - Inspiration 2 PREP</dc:title>
  <dc:creator>Jae Jang</dc:creator>
  <cp:lastModifiedBy>Jae Jang</cp:lastModifiedBy>
  <cp:revision>36</cp:revision>
  <dcterms:created xsi:type="dcterms:W3CDTF">2020-08-23T01:06:31Z</dcterms:created>
  <dcterms:modified xsi:type="dcterms:W3CDTF">2022-01-09T05:52:17Z</dcterms:modified>
</cp:coreProperties>
</file>