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5BA4361-A61B-4ED1-80F7-24D82B850159}">
  <a:tblStyle styleId="{85BA4361-A61B-4ED1-80F7-24D82B8501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9be14665c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9be14665c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a3ebb96fd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a3ebb96fd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a3ebb96fd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a3ebb96fd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ee70799ee45c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2ee70799ee45c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a3ebb96fd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a3ebb96f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a3ebb96fd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a3ebb96f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9be14665c_8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9be14665c_8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a432adb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4a432adb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a432adb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a432adb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a3ebb96f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a3ebb96f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9be14665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9be14665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9be14665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9be14665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7f2269861e1c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7f2269861e1c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9be14650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9be14650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9be14650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9be14650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7f2269861e1ca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97f2269861e1ca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9be14665c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9be14665c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747436" y="3051789"/>
            <a:ext cx="4255500" cy="15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674EA7"/>
                </a:solidFill>
              </a:rPr>
              <a:t>Team JAIS</a:t>
            </a:r>
            <a:endParaRPr b="1" sz="2300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Yuqi Zhu,              zhuyuki@g.ucla.edu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Jaehyeong Lee,   ivcrkffody96@g.ucla.edu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Avash Monajemi, javacash@g.ucla.edu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Iris Liu, 		    iris.liu@ucla.edu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868225" y="881800"/>
            <a:ext cx="7664400" cy="11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Predicting Affordability of House in Ames, Iowa</a:t>
            </a:r>
            <a:endParaRPr b="1"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2"/>
          <p:cNvPicPr preferRelativeResize="0"/>
          <p:nvPr/>
        </p:nvPicPr>
        <p:blipFill rotWithShape="1">
          <a:blip r:embed="rId3">
            <a:alphaModFix/>
          </a:blip>
          <a:srcRect b="-2385" l="0" r="-4504" t="0"/>
          <a:stretch/>
        </p:blipFill>
        <p:spPr>
          <a:xfrm>
            <a:off x="0" y="2279038"/>
            <a:ext cx="5062776" cy="290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7025" y="0"/>
            <a:ext cx="4626249" cy="3084174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2"/>
          <p:cNvSpPr txBox="1"/>
          <p:nvPr/>
        </p:nvSpPr>
        <p:spPr>
          <a:xfrm>
            <a:off x="645775" y="1898550"/>
            <a:ext cx="2660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Neighborhood</a:t>
            </a:r>
            <a:endParaRPr sz="1800"/>
          </a:p>
        </p:txBody>
      </p:sp>
      <p:sp>
        <p:nvSpPr>
          <p:cNvPr id="343" name="Google Shape;343;p22"/>
          <p:cNvSpPr txBox="1"/>
          <p:nvPr/>
        </p:nvSpPr>
        <p:spPr>
          <a:xfrm>
            <a:off x="5721450" y="3487100"/>
            <a:ext cx="31773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</a:t>
            </a:r>
            <a:r>
              <a:rPr lang="en" sz="1800"/>
              <a:t>onth Sold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354" name="Google Shape;354;p24"/>
          <p:cNvSpPr txBox="1"/>
          <p:nvPr>
            <p:ph idx="1" type="body"/>
          </p:nvPr>
        </p:nvSpPr>
        <p:spPr>
          <a:xfrm>
            <a:off x="909625" y="1597875"/>
            <a:ext cx="7624800" cy="3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Random Forest performs well for both numerical and categorical features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High accuracy due to the combination of bootstrapped samples and random predictor draws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 issues with higher </a:t>
            </a:r>
            <a:r>
              <a:rPr lang="en" sz="1700"/>
              <a:t>dimensionality</a:t>
            </a:r>
            <a:r>
              <a:rPr lang="en" sz="1700"/>
              <a:t> data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360" name="Google Shape;360;p25"/>
          <p:cNvSpPr txBox="1"/>
          <p:nvPr/>
        </p:nvSpPr>
        <p:spPr>
          <a:xfrm>
            <a:off x="425450" y="2145025"/>
            <a:ext cx="4572000" cy="2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Quick to train the model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Divided the 70% of the training data into new training dataset and 30% into testing dataset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Used 8 as value for mtry parameter, number of variables sampled as candidates for each split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As dataset increases, error rates become stabilized to near 0.03</a:t>
            </a:r>
            <a:endParaRPr/>
          </a:p>
        </p:txBody>
      </p:sp>
      <p:pic>
        <p:nvPicPr>
          <p:cNvPr id="361" name="Google Shape;3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400" y="107899"/>
            <a:ext cx="4154426" cy="226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525" y="2564000"/>
            <a:ext cx="3624161" cy="22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models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/>
          <p:nvPr>
            <p:ph type="title"/>
          </p:nvPr>
        </p:nvSpPr>
        <p:spPr>
          <a:xfrm>
            <a:off x="1333475" y="70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Models</a:t>
            </a:r>
            <a:endParaRPr/>
          </a:p>
        </p:txBody>
      </p:sp>
      <p:sp>
        <p:nvSpPr>
          <p:cNvPr id="373" name="Google Shape;373;p27"/>
          <p:cNvSpPr txBox="1"/>
          <p:nvPr>
            <p:ph idx="1" type="body"/>
          </p:nvPr>
        </p:nvSpPr>
        <p:spPr>
          <a:xfrm>
            <a:off x="561950" y="1325550"/>
            <a:ext cx="4106700" cy="3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Naive Bayes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 less training data and model training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Good if features are independent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Prediction accuracy: 0.91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Logistic Regression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categorical predictors may have led to the inferiority of this </a:t>
            </a:r>
            <a:r>
              <a:rPr lang="en"/>
              <a:t>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Explain relationship between  dependent binary variable and independent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Prediction accuracy: 0.96</a:t>
            </a:r>
            <a:endParaRPr/>
          </a:p>
        </p:txBody>
      </p:sp>
      <p:pic>
        <p:nvPicPr>
          <p:cNvPr id="374" name="Google Shape;3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650" y="1033450"/>
            <a:ext cx="4426425" cy="27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"/>
          <p:cNvSpPr txBox="1"/>
          <p:nvPr>
            <p:ph type="title"/>
          </p:nvPr>
        </p:nvSpPr>
        <p:spPr>
          <a:xfrm>
            <a:off x="1343375" y="70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Models</a:t>
            </a:r>
            <a:endParaRPr/>
          </a:p>
        </p:txBody>
      </p:sp>
      <p:sp>
        <p:nvSpPr>
          <p:cNvPr id="380" name="Google Shape;380;p28"/>
          <p:cNvSpPr txBox="1"/>
          <p:nvPr>
            <p:ph idx="1" type="body"/>
          </p:nvPr>
        </p:nvSpPr>
        <p:spPr>
          <a:xfrm>
            <a:off x="285000" y="1421050"/>
            <a:ext cx="7030500" cy="3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Support Vector Machine (SVM)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Capable of both classification and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kernel trick to transform small input features into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much larger ones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Prediction accuracy: 0.95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Decision Tree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 feature selection and variable screening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interpret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Performance unaffected by non-linear relationship between parameters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Prediction accuracy: 0.90</a:t>
            </a:r>
            <a:endParaRPr/>
          </a:p>
        </p:txBody>
      </p:sp>
      <p:pic>
        <p:nvPicPr>
          <p:cNvPr id="381" name="Google Shape;3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0" y="908050"/>
            <a:ext cx="4286250" cy="30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387" name="Google Shape;387;p29"/>
          <p:cNvSpPr txBox="1"/>
          <p:nvPr>
            <p:ph idx="1" type="body"/>
          </p:nvPr>
        </p:nvSpPr>
        <p:spPr>
          <a:xfrm>
            <a:off x="859300" y="1289050"/>
            <a:ext cx="7030500" cy="32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Additional knowledge of the predictors would optimize our data cleaning methods and in turn bring more accurate results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Knowledge</a:t>
            </a:r>
            <a:r>
              <a:rPr lang="en" sz="1700"/>
              <a:t> of other learning techniques and their advantages may have improved accuracy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Parameter tuning </a:t>
            </a:r>
            <a:r>
              <a:rPr lang="en" sz="1700"/>
              <a:t>would improve existing techniques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r>
              <a:rPr lang="en"/>
              <a:t> </a:t>
            </a:r>
            <a:endParaRPr/>
          </a:p>
        </p:txBody>
      </p:sp>
      <p:sp>
        <p:nvSpPr>
          <p:cNvPr id="393" name="Google Shape;393;p30"/>
          <p:cNvSpPr txBox="1"/>
          <p:nvPr>
            <p:ph idx="1" type="body"/>
          </p:nvPr>
        </p:nvSpPr>
        <p:spPr>
          <a:xfrm>
            <a:off x="12022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express deepest appreciation to Dr. Akram for arming us with machine learning techniques needed to complete this competition to the best of our ability!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thank Dean De Cock for compiling a dataset that is an excellent alternative to the Boston housing data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552800" y="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cleaning</a:t>
            </a:r>
            <a:endParaRPr sz="4800"/>
          </a:p>
        </p:txBody>
      </p:sp>
      <p:sp>
        <p:nvSpPr>
          <p:cNvPr id="284" name="Google Shape;284;p14"/>
          <p:cNvSpPr txBox="1"/>
          <p:nvPr/>
        </p:nvSpPr>
        <p:spPr>
          <a:xfrm>
            <a:off x="671600" y="1717725"/>
            <a:ext cx="67677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Remove variables with over 50% NAs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Change NAs into other levels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Merge variables in a new column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Modify variables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variables</a:t>
            </a:r>
            <a:endParaRPr/>
          </a:p>
        </p:txBody>
      </p:sp>
      <p:graphicFrame>
        <p:nvGraphicFramePr>
          <p:cNvPr id="290" name="Google Shape;290;p15"/>
          <p:cNvGraphicFramePr/>
          <p:nvPr/>
        </p:nvGraphicFramePr>
        <p:xfrm>
          <a:off x="409263" y="176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{85BA4361-A61B-4ED1-80F7-24D82B850159}</a:tableStyleId>
              </a:tblPr>
              <a:tblGrid>
                <a:gridCol w="1281800"/>
                <a:gridCol w="1555875"/>
                <a:gridCol w="1449075"/>
                <a:gridCol w="1314050"/>
                <a:gridCol w="1344200"/>
                <a:gridCol w="1380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Fireplace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FireplaceQu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Fence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PoolQC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Condition2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RoofMatl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PoolArea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MiscVal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LotArea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Street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Utilities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MasVnrArea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x2ndFlrSF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X1stFlrSF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YearBuilt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Exterior2nd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BsmtExposure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ExterCond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BsmtFinType1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BsmtFinType2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BsmtFinSF1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BsmtFinSF2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BsmtUnfSF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CentralAir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Electrical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KitchenAbvGr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Functional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GarageYrBlt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GarageCars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GarageQual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GarageCond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PavedDrive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BsmtFullBath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BsmtHalfBath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FullBath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HalfBath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EnclosedPorch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1" name="Google Shape;291;p15"/>
          <p:cNvSpPr txBox="1"/>
          <p:nvPr/>
        </p:nvSpPr>
        <p:spPr>
          <a:xfrm>
            <a:off x="423325" y="4600225"/>
            <a:ext cx="34008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 txBox="1"/>
          <p:nvPr/>
        </p:nvSpPr>
        <p:spPr>
          <a:xfrm>
            <a:off x="6886150" y="1160950"/>
            <a:ext cx="18486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New variable</a:t>
            </a:r>
            <a:endParaRPr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FE2F3"/>
                </a:highlight>
              </a:rPr>
              <a:t>Merged variables</a:t>
            </a:r>
            <a:endParaRPr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NA’s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864325"/>
            <a:ext cx="7030500" cy="31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Put NA into most common pre-existing level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new level for NA: “None” or “other”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Replace NA with variable average or 0 for non-existence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LotFront grouped by neighborhood</a:t>
            </a:r>
            <a:br>
              <a:rPr lang="en" sz="1800"/>
            </a:b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Variables</a:t>
            </a:r>
            <a:endParaRPr/>
          </a:p>
        </p:txBody>
      </p:sp>
      <p:graphicFrame>
        <p:nvGraphicFramePr>
          <p:cNvPr id="304" name="Google Shape;304;p17"/>
          <p:cNvGraphicFramePr/>
          <p:nvPr/>
        </p:nvGraphicFramePr>
        <p:xfrm>
          <a:off x="875000" y="184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{85BA4361-A61B-4ED1-80F7-24D82B850159}</a:tableStyleId>
              </a:tblPr>
              <a:tblGrid>
                <a:gridCol w="1974450"/>
                <a:gridCol w="5719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New Variable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Old Variables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totalbsmtbath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BsmtFullBath + BsmHalfBath*0.5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totalbath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FullBath + HalfBath*0.5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42082" y="3229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New Y/N Variable</a:t>
            </a:r>
            <a:endParaRPr/>
          </a:p>
        </p:txBody>
      </p:sp>
      <p:graphicFrame>
        <p:nvGraphicFramePr>
          <p:cNvPr id="310" name="Google Shape;310;p18"/>
          <p:cNvGraphicFramePr/>
          <p:nvPr/>
        </p:nvGraphicFramePr>
        <p:xfrm>
          <a:off x="1237825" y="1130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{85BA4361-A61B-4ED1-80F7-24D82B850159}</a:tableStyleId>
              </a:tblPr>
              <a:tblGrid>
                <a:gridCol w="2211725"/>
                <a:gridCol w="50272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Variables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From numerical variable in the data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2ndFlr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2ndFlrSF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fireplace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Fireplace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RemodAdd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YearRemodAdd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WoodDeck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WoodDeckSF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SsnPorch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X3SsnPorch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ScreenPorch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ScreenPorch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pool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PoolArea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Simplifying</a:t>
            </a:r>
            <a:r>
              <a:rPr lang="en"/>
              <a:t> Factor Levels </a:t>
            </a:r>
            <a:endParaRPr/>
          </a:p>
        </p:txBody>
      </p:sp>
      <p:graphicFrame>
        <p:nvGraphicFramePr>
          <p:cNvPr id="316" name="Google Shape;316;p19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{85BA4361-A61B-4ED1-80F7-24D82B850159}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V</a:t>
                      </a:r>
                      <a:r>
                        <a:rPr b="1" lang="en" sz="1800"/>
                        <a:t>ariable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Old Levels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New Levels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LotShape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IR1, IR2, IR3, Reg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IREG, Reg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Fence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GdPrv, GdWo, MnWw, “NA”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Yes, No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/>
        </p:nvSpPr>
        <p:spPr>
          <a:xfrm>
            <a:off x="4970425" y="189000"/>
            <a:ext cx="36309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434343"/>
                </a:solidFill>
              </a:rPr>
              <a:t>Variable importance</a:t>
            </a:r>
            <a:endParaRPr b="1" sz="2600">
              <a:solidFill>
                <a:srgbClr val="434343"/>
              </a:solidFill>
            </a:endParaRPr>
          </a:p>
        </p:txBody>
      </p:sp>
      <p:sp>
        <p:nvSpPr>
          <p:cNvPr id="322" name="Google Shape;322;p20"/>
          <p:cNvSpPr txBox="1"/>
          <p:nvPr/>
        </p:nvSpPr>
        <p:spPr>
          <a:xfrm>
            <a:off x="4970425" y="898829"/>
            <a:ext cx="35130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Our top 7 important variables 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GrLivArea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TotalBsmtSF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Neighborhood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OverallQual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LotFrontage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Totalbath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Mosold</a:t>
            </a:r>
            <a:endParaRPr sz="1800"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000"/>
            <a:ext cx="4970425" cy="4916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550"/>
            <a:ext cx="4171626" cy="26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500" y="0"/>
            <a:ext cx="4507101" cy="27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718000"/>
            <a:ext cx="4077000" cy="24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1500" y="2656025"/>
            <a:ext cx="4403799" cy="24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1"/>
          <p:cNvSpPr txBox="1"/>
          <p:nvPr/>
        </p:nvSpPr>
        <p:spPr>
          <a:xfrm>
            <a:off x="1640225" y="464950"/>
            <a:ext cx="20148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 Living Area</a:t>
            </a:r>
            <a:endParaRPr/>
          </a:p>
        </p:txBody>
      </p:sp>
      <p:sp>
        <p:nvSpPr>
          <p:cNvPr id="333" name="Google Shape;333;p21"/>
          <p:cNvSpPr txBox="1"/>
          <p:nvPr/>
        </p:nvSpPr>
        <p:spPr>
          <a:xfrm>
            <a:off x="6935400" y="284125"/>
            <a:ext cx="19632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quality</a:t>
            </a:r>
            <a:endParaRPr/>
          </a:p>
        </p:txBody>
      </p:sp>
      <p:sp>
        <p:nvSpPr>
          <p:cNvPr id="334" name="Google Shape;334;p21"/>
          <p:cNvSpPr txBox="1"/>
          <p:nvPr/>
        </p:nvSpPr>
        <p:spPr>
          <a:xfrm>
            <a:off x="1769400" y="2931775"/>
            <a:ext cx="18855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bathroom</a:t>
            </a:r>
            <a:endParaRPr/>
          </a:p>
        </p:txBody>
      </p:sp>
      <p:sp>
        <p:nvSpPr>
          <p:cNvPr id="335" name="Google Shape;335;p21"/>
          <p:cNvSpPr txBox="1"/>
          <p:nvPr/>
        </p:nvSpPr>
        <p:spPr>
          <a:xfrm>
            <a:off x="4726975" y="2931775"/>
            <a:ext cx="12141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Basement quality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