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5" r:id="rId2"/>
    <p:sldId id="315" r:id="rId3"/>
    <p:sldId id="296" r:id="rId4"/>
    <p:sldId id="297" r:id="rId5"/>
    <p:sldId id="299" r:id="rId6"/>
    <p:sldId id="300" r:id="rId7"/>
    <p:sldId id="301" r:id="rId8"/>
    <p:sldId id="307" r:id="rId9"/>
    <p:sldId id="302" r:id="rId10"/>
    <p:sldId id="303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 SEUNG" initials="LJS" lastIdx="7" clrIdx="0">
    <p:extLst>
      <p:ext uri="{19B8F6BF-5375-455C-9EA6-DF929625EA0E}">
        <p15:presenceInfo xmlns:p15="http://schemas.microsoft.com/office/powerpoint/2012/main" userId="LEE JAE SEUNG" providerId="None"/>
      </p:ext>
    </p:extLst>
  </p:cmAuthor>
  <p:cmAuthor id="2" name="Yusuke" initials="Y" lastIdx="6" clrIdx="1">
    <p:extLst>
      <p:ext uri="{19B8F6BF-5375-455C-9EA6-DF929625EA0E}">
        <p15:presenceInfo xmlns:p15="http://schemas.microsoft.com/office/powerpoint/2012/main" userId="Yus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D80"/>
    <a:srgbClr val="74DFF8"/>
    <a:srgbClr val="1D836D"/>
    <a:srgbClr val="1B8381"/>
    <a:srgbClr val="24AEAA"/>
    <a:srgbClr val="08913D"/>
    <a:srgbClr val="35C9DE"/>
    <a:srgbClr val="2EC1CB"/>
    <a:srgbClr val="51A2D6"/>
    <a:srgbClr val="348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909" autoAdjust="0"/>
  </p:normalViewPr>
  <p:slideViewPr>
    <p:cSldViewPr snapToGrid="0">
      <p:cViewPr varScale="1">
        <p:scale>
          <a:sx n="100" d="100"/>
          <a:sy n="10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05E2-8938-41EA-A240-40D98B2ED9FA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C4D3-1FA7-44BE-B31E-D3210C9E1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3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C4D3-1FA7-44BE-B31E-D3210C9E18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C4D3-1FA7-44BE-B31E-D3210C9E18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29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908FF-B353-4BEA-AF4D-B52D88706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818273-E1A0-466B-A72D-DDB3E4EDC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0B7CD-57A2-438E-BEFB-76D7023D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DEEC3D-D0FE-43D0-A17C-44C01A1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25A16-FA03-4EC5-AEB8-C8EBDE6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1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42B63-778F-4C12-9D9D-0EC98794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E2E71B-9A42-4EEC-9030-CCC5A2B6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9640C-F539-4EA0-925D-469A7261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9A539-86D0-4435-A3CA-568E519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33AC0-AB52-49A4-803B-D59C399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56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942590-6029-4E3C-9B3D-15DEF778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C4B13F-16CB-43F7-B4E5-4EC8E27D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6CF2-3945-42C2-BEE3-6FAF2A6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6CC51-8D5A-41A3-8143-A717336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E91E-0011-4789-993C-4186B2B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0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9BBA4-BDCC-433C-9925-058AF652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4503E-34B7-4353-8C43-FF8AFA33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CC445-6ACC-4B78-B62E-58E0A96D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0AC1E-3415-42A5-925A-A75073F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5C061-706B-496B-80B1-8521CA0B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D8527-81D1-45ED-9DD0-449C43E7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5B06EF-F652-480A-B0B3-5D449DEB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28F5D-0405-4992-A8D4-DFD6B21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078EE-5E7A-4DED-96B5-E2401D21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B3F19-5D21-4059-989B-B0660E6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8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5ADB3-5BFE-45B8-8908-9930D06E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E76A0-831E-46C9-9730-8EE726E4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208635-B0B1-4783-87C4-2D6ADD522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D2A982-02B8-47F0-BA5B-6853F60E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9B74E3-CB2C-4D2E-9BB3-6725DD68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26455-564C-4CE6-95CE-AFB79BEB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1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F0DDA-05AA-4C1C-B1B4-8BDEE592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CB0F1B-5B24-4341-866B-B466EE4B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CF877E-D702-46AB-9B7D-A0A46DD78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C0EA0C-C3D5-4D62-AD48-026A363D4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232FCC-A9FA-4CA7-A214-F8E5474C7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2883A1-E45A-4B55-85A6-F0415558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7555C4-3F92-4809-82BC-7BD845A9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5A004B-DC9F-4207-9EA1-135B507E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0F45E-764F-45B9-BE9E-B5947BE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CF426-D9EA-4B71-8899-C178E742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93C136-E067-4290-8516-512C2C2C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7FB7E4-6711-49D0-8D04-06EEFA89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7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1A3389-C9D0-4EF4-AF6F-8A97479F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DCAABF-AE0A-44BF-B5CE-D4CED7D5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98D4F-DFA7-477D-880F-16A77005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AD971-723B-4324-8B4B-542525B7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40532-13EF-4660-8F11-BBE1B738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CF94BE-4D9B-48E1-8FA3-590DB4E1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1E5DA0-33FD-4B3B-B99B-6018F18A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F2AD2-2F9B-45FA-BE11-1AE8D11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88935-FF84-4947-8837-128381C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28F89-6C19-4192-A1DB-8400222D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DDCCDA-F8FD-47E5-A764-262CBD778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23BEF-79C5-4250-BBB4-837F9C38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5BF8F-84FB-4C7D-96EC-1C309E4C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4B61A4-70C9-418B-8858-3FDCEC70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949AE-6EDB-4277-A628-809D41F0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0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96DD92-2000-4B9D-B4B3-793F7DEC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F142B-8E63-4FAC-8D34-9BD8C0D9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4B5FB-B1CE-48A9-99FA-202ED6D4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8E0B-C817-4243-99C4-813A2180C0CC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F0CD12-E282-4F7C-98F7-00E2DE769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4057C-4450-460B-A50D-B8F05B4F0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F23A-80A8-44A6-955B-D465E706A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0" y="2182226"/>
            <a:ext cx="12192000" cy="1076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6600" b="1" dirty="0">
                <a:latin typeface="+mn-ea"/>
              </a:rPr>
              <a:t>毒性学メンバーのための</a:t>
            </a:r>
            <a:r>
              <a:rPr lang="en-US" altLang="ja-JP" sz="6600" b="1" dirty="0">
                <a:latin typeface="+mn-ea"/>
              </a:rPr>
              <a:t>R</a:t>
            </a:r>
            <a:r>
              <a:rPr lang="ja-JP" altLang="en-US" sz="6600" b="1" dirty="0">
                <a:latin typeface="+mn-ea"/>
              </a:rPr>
              <a:t>分析</a:t>
            </a:r>
            <a:endParaRPr lang="en-US" altLang="ja-JP" sz="6600" b="1" dirty="0">
              <a:latin typeface="+mn-ea"/>
            </a:endParaRPr>
          </a:p>
          <a:p>
            <a:endParaRPr lang="en-US" altLang="ja-JP" sz="4800" b="1" dirty="0">
              <a:latin typeface="+mn-ea"/>
            </a:endParaRPr>
          </a:p>
          <a:p>
            <a:r>
              <a:rPr lang="ja-JP" altLang="en-US" sz="4800" b="1" dirty="0">
                <a:latin typeface="+mn-ea"/>
              </a:rPr>
              <a:t>１．データ構造と</a:t>
            </a:r>
            <a:r>
              <a:rPr lang="en-US" altLang="ja-JP" sz="4800" b="1" dirty="0">
                <a:latin typeface="+mn-ea"/>
              </a:rPr>
              <a:t>Indexing</a:t>
            </a:r>
            <a:endParaRPr lang="ja-JP" altLang="en-US" sz="48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1" y="5192118"/>
            <a:ext cx="7650835" cy="202711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E6AB04FA-B0FB-4AA0-A5DE-C09F77A3B0D9}"/>
              </a:ext>
            </a:extLst>
          </p:cNvPr>
          <p:cNvSpPr/>
          <p:nvPr/>
        </p:nvSpPr>
        <p:spPr>
          <a:xfrm rot="5400000">
            <a:off x="7576563" y="4829266"/>
            <a:ext cx="1076960" cy="928414"/>
          </a:xfrm>
          <a:prstGeom prst="triangle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AB750A-1D42-4642-B11B-2B24BFA8F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64" y="3693083"/>
            <a:ext cx="2998070" cy="29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2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２．</a:t>
            </a:r>
            <a:r>
              <a:rPr lang="en-US" altLang="ja-JP" sz="3200" b="1" dirty="0"/>
              <a:t> Matrix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[a, b]</a:t>
            </a:r>
            <a:r>
              <a:rPr lang="ja-JP" altLang="en-US" sz="3200" b="1" dirty="0"/>
              <a:t>を使う</a:t>
            </a:r>
            <a:endParaRPr kumimoji="1" lang="ja-JP" altLang="en-US" sz="32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C40650C-4188-4704-93C6-F2184407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46" y="2076222"/>
            <a:ext cx="6423949" cy="4748136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F7EDC68-C345-4E5E-9E50-772392BF9074}"/>
              </a:ext>
            </a:extLst>
          </p:cNvPr>
          <p:cNvCxnSpPr>
            <a:cxnSpLocks/>
          </p:cNvCxnSpPr>
          <p:nvPr/>
        </p:nvCxnSpPr>
        <p:spPr>
          <a:xfrm>
            <a:off x="4213185" y="5059128"/>
            <a:ext cx="1331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328C22-798B-4CE2-B4EF-3FB5AB299712}"/>
              </a:ext>
            </a:extLst>
          </p:cNvPr>
          <p:cNvSpPr txBox="1"/>
          <p:nvPr/>
        </p:nvSpPr>
        <p:spPr>
          <a:xfrm>
            <a:off x="5544272" y="4499068"/>
            <a:ext cx="2858947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(1, 2)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の結果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4F16EF-765D-429C-A93D-B3A470E6042E}"/>
              </a:ext>
            </a:extLst>
          </p:cNvPr>
          <p:cNvSpPr txBox="1"/>
          <p:nvPr/>
        </p:nvSpPr>
        <p:spPr>
          <a:xfrm>
            <a:off x="5544272" y="5676913"/>
            <a:ext cx="3414533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１行の結果全部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07478D-3E4E-4CE2-A9A2-0346CDC75002}"/>
              </a:ext>
            </a:extLst>
          </p:cNvPr>
          <p:cNvCxnSpPr>
            <a:cxnSpLocks/>
          </p:cNvCxnSpPr>
          <p:nvPr/>
        </p:nvCxnSpPr>
        <p:spPr>
          <a:xfrm>
            <a:off x="4213185" y="6266615"/>
            <a:ext cx="9954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1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３．</a:t>
            </a:r>
            <a:r>
              <a:rPr lang="en-US" altLang="ja-JP" sz="3200" b="1" dirty="0"/>
              <a:t> Array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[a, b, c]</a:t>
            </a:r>
            <a:r>
              <a:rPr lang="ja-JP" altLang="en-US" sz="3200" b="1" dirty="0"/>
              <a:t>を使う</a:t>
            </a:r>
            <a:endParaRPr kumimoji="1" lang="ja-JP" altLang="en-US" sz="3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66A7E7-EF63-4DEE-94CF-D85F1344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7" y="2062107"/>
            <a:ext cx="2086136" cy="46487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382C35-58A4-4274-AA95-2C4E9B98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74" y="3429000"/>
            <a:ext cx="4728782" cy="137731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F39FB21-D058-41AB-BF8F-22AB3EDB29A6}"/>
              </a:ext>
            </a:extLst>
          </p:cNvPr>
          <p:cNvCxnSpPr>
            <a:cxnSpLocks/>
          </p:cNvCxnSpPr>
          <p:nvPr/>
        </p:nvCxnSpPr>
        <p:spPr>
          <a:xfrm>
            <a:off x="5570909" y="4076667"/>
            <a:ext cx="2272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168AA7-6508-47B3-99D1-61C8947D1D7E}"/>
              </a:ext>
            </a:extLst>
          </p:cNvPr>
          <p:cNvSpPr txBox="1"/>
          <p:nvPr/>
        </p:nvSpPr>
        <p:spPr>
          <a:xfrm>
            <a:off x="7843520" y="3429000"/>
            <a:ext cx="2858947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 列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層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0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４．</a:t>
            </a:r>
            <a:r>
              <a:rPr lang="en-US" altLang="ja-JP" sz="3200" b="1" dirty="0"/>
              <a:t> Data frame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[a]</a:t>
            </a:r>
            <a:r>
              <a:rPr lang="ja-JP" altLang="en-US" sz="3200" b="1" dirty="0"/>
              <a:t>、</a:t>
            </a:r>
            <a:r>
              <a:rPr lang="en-US" altLang="ja-JP" sz="3200" b="1" dirty="0"/>
              <a:t> [[a]]</a:t>
            </a:r>
            <a:r>
              <a:rPr lang="ja-JP" altLang="en-US" sz="3200" b="1" dirty="0"/>
              <a:t>、</a:t>
            </a:r>
            <a:r>
              <a:rPr lang="en-US" altLang="ja-JP" sz="3200" b="1" dirty="0"/>
              <a:t>$</a:t>
            </a:r>
            <a:r>
              <a:rPr lang="ja-JP" altLang="en-US" sz="3200" b="1" dirty="0"/>
              <a:t>などをを使う</a:t>
            </a:r>
            <a:endParaRPr kumimoji="1" lang="ja-JP" altLang="en-US" sz="32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9F512F2-30CE-47C7-8338-24729CF3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52662"/>
            <a:ext cx="3380307" cy="214661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F7D2296-C4ED-42C5-8EE3-868646FE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119"/>
            <a:ext cx="4770438" cy="3510322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7405F4-A595-4D4E-B11F-25AB2174A176}"/>
              </a:ext>
            </a:extLst>
          </p:cNvPr>
          <p:cNvCxnSpPr>
            <a:cxnSpLocks/>
          </p:cNvCxnSpPr>
          <p:nvPr/>
        </p:nvCxnSpPr>
        <p:spPr>
          <a:xfrm>
            <a:off x="7237149" y="3080987"/>
            <a:ext cx="647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D8C8FF-24CD-4048-A14A-25255F91303A}"/>
              </a:ext>
            </a:extLst>
          </p:cNvPr>
          <p:cNvCxnSpPr>
            <a:cxnSpLocks/>
          </p:cNvCxnSpPr>
          <p:nvPr/>
        </p:nvCxnSpPr>
        <p:spPr>
          <a:xfrm>
            <a:off x="7237149" y="5763227"/>
            <a:ext cx="1063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A32C1C-5B37-4012-90D7-687F2AB11386}"/>
              </a:ext>
            </a:extLst>
          </p:cNvPr>
          <p:cNvSpPr txBox="1"/>
          <p:nvPr/>
        </p:nvSpPr>
        <p:spPr>
          <a:xfrm>
            <a:off x="7884160" y="3517856"/>
            <a:ext cx="4348480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括弧の種類によって結果の種類が違う！</a:t>
            </a:r>
            <a:endParaRPr lang="en-US" altLang="ja-JP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97E618-CBCC-4FD5-BC2C-766DBC914709}"/>
              </a:ext>
            </a:extLst>
          </p:cNvPr>
          <p:cNvSpPr txBox="1"/>
          <p:nvPr/>
        </p:nvSpPr>
        <p:spPr>
          <a:xfrm>
            <a:off x="7884160" y="2644119"/>
            <a:ext cx="4348480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データフレーム</a:t>
            </a:r>
            <a:endParaRPr lang="en-US" altLang="ja-JP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A53A1D-4B28-4092-8A29-EA6370B9BCDE}"/>
              </a:ext>
            </a:extLst>
          </p:cNvPr>
          <p:cNvSpPr txBox="1"/>
          <p:nvPr/>
        </p:nvSpPr>
        <p:spPr>
          <a:xfrm>
            <a:off x="7884160" y="5253814"/>
            <a:ext cx="4348480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ベクトル</a:t>
            </a:r>
            <a:endParaRPr lang="en-US" altLang="ja-JP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95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9F512F2-30CE-47C7-8338-24729CF3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52662"/>
            <a:ext cx="3380307" cy="21466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FB410E1-4C99-4315-94A2-C59B597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12" y="2897663"/>
            <a:ext cx="7344251" cy="106267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C729F6-D615-48B5-8076-0F532B870707}"/>
              </a:ext>
            </a:extLst>
          </p:cNvPr>
          <p:cNvCxnSpPr>
            <a:cxnSpLocks/>
          </p:cNvCxnSpPr>
          <p:nvPr/>
        </p:nvCxnSpPr>
        <p:spPr>
          <a:xfrm>
            <a:off x="4996869" y="3258392"/>
            <a:ext cx="15410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386D77-2E52-48FC-BC77-4EA2030E175F}"/>
              </a:ext>
            </a:extLst>
          </p:cNvPr>
          <p:cNvSpPr txBox="1"/>
          <p:nvPr/>
        </p:nvSpPr>
        <p:spPr>
          <a:xfrm>
            <a:off x="4665798" y="2355251"/>
            <a:ext cx="7184277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データフレームの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names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の部分！</a:t>
            </a:r>
            <a:endParaRPr lang="en-US" altLang="ja-JP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16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５．</a:t>
            </a:r>
            <a:r>
              <a:rPr lang="en-US" altLang="ja-JP" sz="3200" b="1" dirty="0"/>
              <a:t> List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[[a]]</a:t>
            </a:r>
            <a:r>
              <a:rPr lang="ja-JP" altLang="en-US" sz="3200" b="1" dirty="0"/>
              <a:t>で層を選ぶ</a:t>
            </a:r>
            <a:endParaRPr kumimoji="1" lang="ja-JP" altLang="en-US" sz="3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F8D764-C21B-4348-96D9-3751BBFA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3" y="2256400"/>
            <a:ext cx="5296202" cy="40468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46B66CA-D105-4C9F-BDBE-864BFC5F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2083289"/>
            <a:ext cx="4489591" cy="3957491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DDD704-B892-4031-A743-EEDEE9A01280}"/>
              </a:ext>
            </a:extLst>
          </p:cNvPr>
          <p:cNvCxnSpPr>
            <a:cxnSpLocks/>
          </p:cNvCxnSpPr>
          <p:nvPr/>
        </p:nvCxnSpPr>
        <p:spPr>
          <a:xfrm>
            <a:off x="8017861" y="2563911"/>
            <a:ext cx="1218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C4A2C6-7815-4E40-916C-B20D6EC9B122}"/>
              </a:ext>
            </a:extLst>
          </p:cNvPr>
          <p:cNvCxnSpPr>
            <a:cxnSpLocks/>
          </p:cNvCxnSpPr>
          <p:nvPr/>
        </p:nvCxnSpPr>
        <p:spPr>
          <a:xfrm>
            <a:off x="7273687" y="5538605"/>
            <a:ext cx="33287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0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latin typeface="+mn-ea"/>
              </a:rPr>
              <a:t>練習問題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3079F7-4A2F-4F32-86B3-BC4FAFA8BB21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１．以下のデータフレームつくりなさい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EA7B6C5-71BE-4985-97E6-69834799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82" y="2663899"/>
            <a:ext cx="7800023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latin typeface="+mn-ea"/>
              </a:rPr>
              <a:t>練習問題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3079F7-4A2F-4F32-86B3-BC4FAFA8BB21}"/>
              </a:ext>
            </a:extLst>
          </p:cNvPr>
          <p:cNvSpPr txBox="1"/>
          <p:nvPr/>
        </p:nvSpPr>
        <p:spPr>
          <a:xfrm>
            <a:off x="167656" y="1498514"/>
            <a:ext cx="12105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２．作ったデータフレームから次の</a:t>
            </a:r>
            <a:r>
              <a:rPr kumimoji="1" lang="en-US" altLang="ja-JP" sz="3200" b="1" dirty="0"/>
              <a:t>Indexing</a:t>
            </a:r>
            <a:r>
              <a:rPr kumimoji="1" lang="ja-JP" altLang="en-US" sz="3200" b="1" dirty="0"/>
              <a:t>の結果が出るように</a:t>
            </a:r>
            <a:r>
              <a:rPr kumimoji="1" lang="en-US" altLang="ja-JP" sz="3200" b="1" dirty="0"/>
              <a:t>Indexing</a:t>
            </a:r>
            <a:r>
              <a:rPr kumimoji="1" lang="ja-JP" altLang="en-US" sz="3200" b="1" dirty="0"/>
              <a:t>をしなさい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F87E97-174E-4B22-AD25-A4DE0E12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3604260"/>
            <a:ext cx="3550065" cy="26949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81525-8885-469F-947C-8E1493DF5B2F}"/>
              </a:ext>
            </a:extLst>
          </p:cNvPr>
          <p:cNvSpPr txBox="1"/>
          <p:nvPr/>
        </p:nvSpPr>
        <p:spPr>
          <a:xfrm>
            <a:off x="1993797" y="3019485"/>
            <a:ext cx="14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（１）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984609-8625-4C29-9A5D-39551C27481B}"/>
              </a:ext>
            </a:extLst>
          </p:cNvPr>
          <p:cNvSpPr txBox="1"/>
          <p:nvPr/>
        </p:nvSpPr>
        <p:spPr>
          <a:xfrm>
            <a:off x="7841257" y="3019485"/>
            <a:ext cx="14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（２）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3DBD44-08F6-40C6-A466-26A23F68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3" y="4374575"/>
            <a:ext cx="211980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latin typeface="+mn-ea"/>
              </a:rPr>
              <a:t>練習問題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3079F7-4A2F-4F32-86B3-BC4FAFA8BB21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２．次の</a:t>
            </a:r>
            <a:r>
              <a:rPr kumimoji="1" lang="en-US" altLang="ja-JP" sz="3200" b="1" dirty="0"/>
              <a:t>Indexing</a:t>
            </a:r>
            <a:r>
              <a:rPr kumimoji="1" lang="ja-JP" altLang="en-US" sz="3200" b="1" dirty="0"/>
              <a:t>の結果が出るように</a:t>
            </a:r>
            <a:r>
              <a:rPr kumimoji="1" lang="en-US" altLang="ja-JP" sz="3200" b="1" dirty="0"/>
              <a:t>Indexing</a:t>
            </a:r>
            <a:r>
              <a:rPr kumimoji="1" lang="ja-JP" altLang="en-US" sz="3200" b="1"/>
              <a:t>しなさい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81525-8885-469F-947C-8E1493DF5B2F}"/>
              </a:ext>
            </a:extLst>
          </p:cNvPr>
          <p:cNvSpPr txBox="1"/>
          <p:nvPr/>
        </p:nvSpPr>
        <p:spPr>
          <a:xfrm>
            <a:off x="1993797" y="3019485"/>
            <a:ext cx="14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（３）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AD9480-F333-4A0F-B10E-590DE11CE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86"/>
          <a:stretch/>
        </p:blipFill>
        <p:spPr>
          <a:xfrm>
            <a:off x="5364479" y="4463962"/>
            <a:ext cx="6381021" cy="4877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984609-8625-4C29-9A5D-39551C27481B}"/>
              </a:ext>
            </a:extLst>
          </p:cNvPr>
          <p:cNvSpPr txBox="1"/>
          <p:nvPr/>
        </p:nvSpPr>
        <p:spPr>
          <a:xfrm>
            <a:off x="7841257" y="3019485"/>
            <a:ext cx="14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（４）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9088F2B-0567-4E4D-A180-761C4D9F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50" y="3604260"/>
            <a:ext cx="3373756" cy="28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のデータ構造の種類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44E8BB8-8137-45DC-9B05-D9ECEDBDC223}"/>
              </a:ext>
            </a:extLst>
          </p:cNvPr>
          <p:cNvSpPr/>
          <p:nvPr/>
        </p:nvSpPr>
        <p:spPr>
          <a:xfrm>
            <a:off x="650240" y="1452880"/>
            <a:ext cx="10891520" cy="5102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5674360" y="1000803"/>
            <a:ext cx="84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List</a:t>
            </a:r>
            <a:endParaRPr kumimoji="1" lang="ja-JP" altLang="en-US" sz="2800" b="1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26716A-004D-4BE7-A9C2-995230ACFC0C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>
            <a:off x="6096000" y="1524023"/>
            <a:ext cx="0" cy="5031034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C7350A-8468-48C6-B6B9-CE00D0AA28FD}"/>
              </a:ext>
            </a:extLst>
          </p:cNvPr>
          <p:cNvSpPr txBox="1"/>
          <p:nvPr/>
        </p:nvSpPr>
        <p:spPr>
          <a:xfrm>
            <a:off x="2489604" y="1617767"/>
            <a:ext cx="2061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同じタイプ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713A7B-E870-4380-93A0-A583BE09CA50}"/>
              </a:ext>
            </a:extLst>
          </p:cNvPr>
          <p:cNvSpPr txBox="1"/>
          <p:nvPr/>
        </p:nvSpPr>
        <p:spPr>
          <a:xfrm>
            <a:off x="7640804" y="1617767"/>
            <a:ext cx="235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異なるタイプ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F7CD996-9310-4F1C-B5E5-5917CD3C7903}"/>
              </a:ext>
            </a:extLst>
          </p:cNvPr>
          <p:cNvSpPr/>
          <p:nvPr/>
        </p:nvSpPr>
        <p:spPr>
          <a:xfrm>
            <a:off x="1134319" y="2280213"/>
            <a:ext cx="4629871" cy="40742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4DA6EB-1543-4FF4-9F83-6F7FF0A71668}"/>
              </a:ext>
            </a:extLst>
          </p:cNvPr>
          <p:cNvSpPr txBox="1"/>
          <p:nvPr/>
        </p:nvSpPr>
        <p:spPr>
          <a:xfrm>
            <a:off x="2834584" y="2309635"/>
            <a:ext cx="112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Array</a:t>
            </a:r>
            <a:endParaRPr kumimoji="1" lang="ja-JP" altLang="en-US" sz="28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ABF3253-467A-44A7-8251-6ABCABEC7C39}"/>
              </a:ext>
            </a:extLst>
          </p:cNvPr>
          <p:cNvSpPr/>
          <p:nvPr/>
        </p:nvSpPr>
        <p:spPr>
          <a:xfrm>
            <a:off x="1493139" y="2928395"/>
            <a:ext cx="3912229" cy="30197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766BF5-5956-417D-AE5A-55A02B0497B3}"/>
              </a:ext>
            </a:extLst>
          </p:cNvPr>
          <p:cNvSpPr txBox="1"/>
          <p:nvPr/>
        </p:nvSpPr>
        <p:spPr>
          <a:xfrm>
            <a:off x="2746853" y="3019197"/>
            <a:ext cx="13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Matrix</a:t>
            </a:r>
            <a:endParaRPr kumimoji="1" lang="ja-JP" altLang="en-US" sz="2800" b="1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7F07A63-7F95-41B3-9CC4-F01DEFE7C395}"/>
              </a:ext>
            </a:extLst>
          </p:cNvPr>
          <p:cNvSpPr/>
          <p:nvPr/>
        </p:nvSpPr>
        <p:spPr>
          <a:xfrm>
            <a:off x="2260558" y="3763667"/>
            <a:ext cx="2290639" cy="17940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A38229-EB23-4787-905C-844C27D314D7}"/>
              </a:ext>
            </a:extLst>
          </p:cNvPr>
          <p:cNvSpPr txBox="1"/>
          <p:nvPr/>
        </p:nvSpPr>
        <p:spPr>
          <a:xfrm>
            <a:off x="2720059" y="3765159"/>
            <a:ext cx="13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Vector</a:t>
            </a:r>
            <a:endParaRPr kumimoji="1" lang="ja-JP" altLang="en-US" sz="2800" b="1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3CDD162-0DE8-4CB0-B326-2639131FF0D6}"/>
              </a:ext>
            </a:extLst>
          </p:cNvPr>
          <p:cNvSpPr/>
          <p:nvPr/>
        </p:nvSpPr>
        <p:spPr>
          <a:xfrm>
            <a:off x="6519439" y="2280213"/>
            <a:ext cx="4629871" cy="407428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6BC365-B8AB-4A9B-85D8-6557BB66BD80}"/>
              </a:ext>
            </a:extLst>
          </p:cNvPr>
          <p:cNvSpPr txBox="1"/>
          <p:nvPr/>
        </p:nvSpPr>
        <p:spPr>
          <a:xfrm>
            <a:off x="7810853" y="3822932"/>
            <a:ext cx="212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Data frame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のデータ構造の種類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EA98669-830D-45CD-992A-EB894BE9A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20" y="1663426"/>
            <a:ext cx="9784760" cy="469442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83A364-3119-4890-A162-EE5306ED9FD2}"/>
              </a:ext>
            </a:extLst>
          </p:cNvPr>
          <p:cNvSpPr txBox="1"/>
          <p:nvPr/>
        </p:nvSpPr>
        <p:spPr>
          <a:xfrm>
            <a:off x="7210425" y="6581001"/>
            <a:ext cx="498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イメージ</a:t>
            </a:r>
            <a:r>
              <a:rPr lang="en-US" altLang="ja-JP" sz="1200" b="1" dirty="0"/>
              <a:t>URL: http://venus.ifca.unican.es/Rintro/dataStruct.html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55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227458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１．</a:t>
            </a:r>
            <a:r>
              <a:rPr lang="en-US" altLang="ja-JP" sz="3200" b="1" dirty="0"/>
              <a:t> Vector</a:t>
            </a:r>
            <a:r>
              <a:rPr lang="ja-JP" altLang="en-US" sz="3200" b="1" dirty="0"/>
              <a:t>：構成因子が一つ以上＋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次元</a:t>
            </a:r>
            <a:endParaRPr kumimoji="1" lang="ja-JP" altLang="en-US" sz="3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9CE280-EE32-4438-ABC8-0D39EEA3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6" y="2254259"/>
            <a:ext cx="4253200" cy="1234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85A5FD-FBA5-47CA-B1CC-B8F0F771C9B3}"/>
              </a:ext>
            </a:extLst>
          </p:cNvPr>
          <p:cNvSpPr txBox="1"/>
          <p:nvPr/>
        </p:nvSpPr>
        <p:spPr>
          <a:xfrm>
            <a:off x="167657" y="3869147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２．</a:t>
            </a:r>
            <a:r>
              <a:rPr kumimoji="1" lang="en-US" altLang="ja-JP" sz="3200" b="1" dirty="0"/>
              <a:t>Matrix</a:t>
            </a:r>
            <a:r>
              <a:rPr kumimoji="1" lang="ja-JP" altLang="en-US" sz="3200" b="1" dirty="0"/>
              <a:t>：同じ型＋</a:t>
            </a:r>
            <a:r>
              <a:rPr kumimoji="1" lang="en-US" altLang="ja-JP" sz="3200" b="1" dirty="0"/>
              <a:t>2</a:t>
            </a:r>
            <a:r>
              <a:rPr kumimoji="1" lang="ja-JP" altLang="en-US" sz="3200" b="1" dirty="0"/>
              <a:t>次元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650EFE-2732-4892-B1A0-7B4F584C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4892"/>
            <a:ext cx="6402418" cy="20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３．</a:t>
            </a:r>
            <a:r>
              <a:rPr kumimoji="1" lang="en-US" altLang="ja-JP" sz="3200" b="1" dirty="0"/>
              <a:t>Array</a:t>
            </a:r>
            <a:r>
              <a:rPr kumimoji="1" lang="ja-JP" altLang="en-US" sz="3200" b="1" dirty="0"/>
              <a:t>：</a:t>
            </a:r>
            <a:r>
              <a:rPr lang="ja-JP" altLang="en-US" sz="3200" b="1" dirty="0"/>
              <a:t>同じ型＋</a:t>
            </a:r>
            <a:r>
              <a:rPr lang="en-US" altLang="ja-JP" sz="3200" b="1" dirty="0"/>
              <a:t>2</a:t>
            </a:r>
            <a:r>
              <a:rPr lang="ja-JP" altLang="en-US" sz="3200" b="1" dirty="0"/>
              <a:t>次元以上</a:t>
            </a:r>
            <a:endParaRPr kumimoji="1" lang="ja-JP" altLang="en-US" sz="32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0562664-D74A-4B63-9B18-F6A0A13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7" y="2083289"/>
            <a:ext cx="6927624" cy="470289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81DB51-4A77-46FF-84DC-80CDA9F938C0}"/>
              </a:ext>
            </a:extLst>
          </p:cNvPr>
          <p:cNvSpPr txBox="1"/>
          <p:nvPr/>
        </p:nvSpPr>
        <p:spPr>
          <a:xfrm>
            <a:off x="3067332" y="2567677"/>
            <a:ext cx="5561378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１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２</a:t>
            </a:r>
            <a:r>
              <a:rPr lang="en-US" altLang="ja-JP" sz="3600" b="1" dirty="0">
                <a:solidFill>
                  <a:srgbClr val="FF0000"/>
                </a:solidFill>
                <a:latin typeface="+mn-ea"/>
              </a:rPr>
              <a:t>Matrix</a:t>
            </a:r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を２階構造に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783B9B-D51E-4911-A5B9-8FE949CA7EA4}"/>
              </a:ext>
            </a:extLst>
          </p:cNvPr>
          <p:cNvCxnSpPr>
            <a:cxnSpLocks/>
          </p:cNvCxnSpPr>
          <p:nvPr/>
        </p:nvCxnSpPr>
        <p:spPr>
          <a:xfrm>
            <a:off x="4815068" y="2463505"/>
            <a:ext cx="2050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4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４．</a:t>
            </a:r>
            <a:r>
              <a:rPr lang="en-US" altLang="ja-JP" sz="3200" b="1" dirty="0"/>
              <a:t>Data frame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2</a:t>
            </a:r>
            <a:r>
              <a:rPr lang="ja-JP" altLang="en-US" sz="3200" b="1" dirty="0"/>
              <a:t>次元</a:t>
            </a:r>
            <a:r>
              <a:rPr lang="en-US" altLang="ja-JP" sz="3200" b="1" dirty="0"/>
              <a:t>+</a:t>
            </a:r>
            <a:r>
              <a:rPr lang="ja-JP" altLang="en-US" sz="3200" b="1" dirty="0"/>
              <a:t>データ型は関係ない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908586-85DC-427D-8448-C0026B09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7" y="2525315"/>
            <a:ext cx="10612793" cy="36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のデータ構造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５．</a:t>
            </a:r>
            <a:r>
              <a:rPr lang="en-US" altLang="ja-JP" sz="3200" b="1" dirty="0"/>
              <a:t>List</a:t>
            </a:r>
            <a:r>
              <a:rPr lang="ja-JP" altLang="en-US" sz="3200" b="1" dirty="0"/>
              <a:t>：異なる構造のデータを全部含んでいる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268B5CE-46EC-4EA3-94EE-43275CA4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53" y="2083289"/>
            <a:ext cx="2975935" cy="47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1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Indexing</a:t>
            </a:r>
            <a:r>
              <a:rPr lang="ja-JP" altLang="en-US" sz="3600" b="1" dirty="0">
                <a:latin typeface="+mn-ea"/>
              </a:rPr>
              <a:t>とは？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C63DBD-6DD2-468B-87EC-3E622B125F87}"/>
              </a:ext>
            </a:extLst>
          </p:cNvPr>
          <p:cNvSpPr txBox="1"/>
          <p:nvPr/>
        </p:nvSpPr>
        <p:spPr>
          <a:xfrm>
            <a:off x="563897" y="2185818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データを選別、検索する作業</a:t>
            </a:r>
            <a:endParaRPr kumimoji="1" lang="en-US" altLang="ja-JP" sz="32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A859F8D-FFC0-438B-8745-FEE0BBB02310}"/>
              </a:ext>
            </a:extLst>
          </p:cNvPr>
          <p:cNvSpPr/>
          <p:nvPr/>
        </p:nvSpPr>
        <p:spPr>
          <a:xfrm>
            <a:off x="267375" y="2227918"/>
            <a:ext cx="217318" cy="500577"/>
          </a:xfrm>
          <a:prstGeom prst="round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7D88A8-89F5-4B7E-9E6F-DC00B2BAFAD5}"/>
              </a:ext>
            </a:extLst>
          </p:cNvPr>
          <p:cNvSpPr txBox="1"/>
          <p:nvPr/>
        </p:nvSpPr>
        <p:spPr>
          <a:xfrm>
            <a:off x="563897" y="4162178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</a:t>
            </a:r>
            <a:r>
              <a:rPr kumimoji="1" lang="ja-JP" altLang="en-US" sz="3200" b="1" dirty="0"/>
              <a:t>を使ったデータの前処理、分析に非常に重要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E1AF8AF-1931-467C-99DD-4AA52BBD485E}"/>
              </a:ext>
            </a:extLst>
          </p:cNvPr>
          <p:cNvSpPr/>
          <p:nvPr/>
        </p:nvSpPr>
        <p:spPr>
          <a:xfrm>
            <a:off x="267375" y="4204276"/>
            <a:ext cx="217318" cy="500577"/>
          </a:xfrm>
          <a:prstGeom prst="round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08A725-9620-432D-BA42-CEEC22A4A3CF}"/>
              </a:ext>
            </a:extLst>
          </p:cNvPr>
          <p:cNvSpPr txBox="1"/>
          <p:nvPr/>
        </p:nvSpPr>
        <p:spPr>
          <a:xfrm>
            <a:off x="167658" y="302943"/>
            <a:ext cx="6456662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sz="3600" b="1" dirty="0">
                <a:latin typeface="+mn-ea"/>
              </a:rPr>
              <a:t>R</a:t>
            </a:r>
            <a:r>
              <a:rPr lang="ja-JP" altLang="en-US" sz="3600" b="1" dirty="0">
                <a:latin typeface="+mn-ea"/>
              </a:rPr>
              <a:t>のデータ</a:t>
            </a:r>
            <a:r>
              <a:rPr lang="en-US" altLang="ja-JP" sz="3600" b="1" dirty="0">
                <a:latin typeface="+mn-ea"/>
              </a:rPr>
              <a:t>Indexing</a:t>
            </a:r>
            <a:endParaRPr lang="ja-JP" altLang="en-US" sz="3600" b="1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D51AA0-0DFD-4584-A5FD-710055A150CC}"/>
              </a:ext>
            </a:extLst>
          </p:cNvPr>
          <p:cNvSpPr/>
          <p:nvPr/>
        </p:nvSpPr>
        <p:spPr>
          <a:xfrm>
            <a:off x="0" y="909881"/>
            <a:ext cx="6865343" cy="146607"/>
          </a:xfrm>
          <a:prstGeom prst="rect">
            <a:avLst/>
          </a:prstGeom>
          <a:solidFill>
            <a:srgbClr val="18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BCAA80-07F4-430E-916A-8625B94FB7D2}"/>
              </a:ext>
            </a:extLst>
          </p:cNvPr>
          <p:cNvSpPr txBox="1"/>
          <p:nvPr/>
        </p:nvSpPr>
        <p:spPr>
          <a:xfrm>
            <a:off x="167657" y="1498514"/>
            <a:ext cx="1136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１．</a:t>
            </a:r>
            <a:r>
              <a:rPr lang="en-US" altLang="ja-JP" sz="3200" b="1" dirty="0"/>
              <a:t> Vector</a:t>
            </a:r>
            <a:r>
              <a:rPr lang="ja-JP" altLang="en-US" sz="3200" b="1" dirty="0"/>
              <a:t>：</a:t>
            </a:r>
            <a:r>
              <a:rPr lang="en-US" altLang="ja-JP" sz="3200" b="1" dirty="0"/>
              <a:t>[a]</a:t>
            </a:r>
            <a:r>
              <a:rPr lang="ja-JP" altLang="en-US" sz="3200" b="1" dirty="0"/>
              <a:t>を使う</a:t>
            </a:r>
            <a:endParaRPr kumimoji="1" lang="ja-JP" altLang="en-US" sz="32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271FD7-FBA0-4C88-B441-A9747F2E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688"/>
            <a:ext cx="12146928" cy="270332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A51E09-8BCA-4E87-B29A-F5FA669A3791}"/>
              </a:ext>
            </a:extLst>
          </p:cNvPr>
          <p:cNvSpPr txBox="1"/>
          <p:nvPr/>
        </p:nvSpPr>
        <p:spPr>
          <a:xfrm>
            <a:off x="1747777" y="2913606"/>
            <a:ext cx="1574116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３番目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0F63FAE-906F-4243-A2E0-F1CCF1214681}"/>
              </a:ext>
            </a:extLst>
          </p:cNvPr>
          <p:cNvCxnSpPr>
            <a:cxnSpLocks/>
          </p:cNvCxnSpPr>
          <p:nvPr/>
        </p:nvCxnSpPr>
        <p:spPr>
          <a:xfrm>
            <a:off x="1018572" y="3450247"/>
            <a:ext cx="7292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F747C-96EC-4664-A3D0-1D7F3F0B08C2}"/>
              </a:ext>
            </a:extLst>
          </p:cNvPr>
          <p:cNvCxnSpPr>
            <a:cxnSpLocks/>
          </p:cNvCxnSpPr>
          <p:nvPr/>
        </p:nvCxnSpPr>
        <p:spPr>
          <a:xfrm>
            <a:off x="1018572" y="4551771"/>
            <a:ext cx="21413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791B0B-31A9-496D-AC5C-73B59F502811}"/>
              </a:ext>
            </a:extLst>
          </p:cNvPr>
          <p:cNvSpPr txBox="1"/>
          <p:nvPr/>
        </p:nvSpPr>
        <p:spPr>
          <a:xfrm>
            <a:off x="3159888" y="4034743"/>
            <a:ext cx="3464432" cy="542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+mn-ea"/>
              </a:rPr>
              <a:t>１番目と３番目</a:t>
            </a:r>
          </a:p>
        </p:txBody>
      </p:sp>
    </p:spTree>
    <p:extLst>
      <p:ext uri="{BB962C8B-B14F-4D97-AF65-F5344CB8AC3E}">
        <p14:creationId xmlns:p14="http://schemas.microsoft.com/office/powerpoint/2010/main" val="32904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336</Words>
  <Application>Microsoft Office PowerPoint</Application>
  <PresentationFormat>ワイド画面</PresentationFormat>
  <Paragraphs>58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LEE JAE SEUNG</dc:creator>
  <cp:lastModifiedBy>JS Lee</cp:lastModifiedBy>
  <cp:revision>395</cp:revision>
  <dcterms:created xsi:type="dcterms:W3CDTF">2020-02-10T01:25:52Z</dcterms:created>
  <dcterms:modified xsi:type="dcterms:W3CDTF">2023-07-19T01:42:23Z</dcterms:modified>
</cp:coreProperties>
</file>