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528088" cy="323278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82" userDrawn="1">
          <p15:clr>
            <a:srgbClr val="A4A3A4"/>
          </p15:clr>
        </p15:guide>
        <p15:guide id="2" pos="67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000" autoAdjust="0"/>
    <p:restoredTop sz="94700" autoAdjust="0"/>
  </p:normalViewPr>
  <p:slideViewPr>
    <p:cSldViewPr snapToGrid="0" showGuides="1">
      <p:cViewPr>
        <p:scale>
          <a:sx n="66" d="100"/>
          <a:sy n="66" d="100"/>
        </p:scale>
        <p:origin x="990" y="48"/>
      </p:cViewPr>
      <p:guideLst>
        <p:guide orient="horz" pos="10182"/>
        <p:guide pos="67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A5CF3-4200-4348-B8B6-2829A4C11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011" y="5290695"/>
            <a:ext cx="16146066" cy="11254881"/>
          </a:xfrm>
        </p:spPr>
        <p:txBody>
          <a:bodyPr anchor="b"/>
          <a:lstStyle>
            <a:lvl1pPr algn="ctr">
              <a:defRPr sz="1059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163FAB-8DBE-47E0-8A36-B8BA1A367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011" y="16979607"/>
            <a:ext cx="16146066" cy="7805078"/>
          </a:xfrm>
        </p:spPr>
        <p:txBody>
          <a:bodyPr/>
          <a:lstStyle>
            <a:lvl1pPr marL="0" indent="0" algn="ctr">
              <a:buNone/>
              <a:defRPr sz="4238"/>
            </a:lvl1pPr>
            <a:lvl2pPr marL="807324" indent="0" algn="ctr">
              <a:buNone/>
              <a:defRPr sz="3532"/>
            </a:lvl2pPr>
            <a:lvl3pPr marL="1614648" indent="0" algn="ctr">
              <a:buNone/>
              <a:defRPr sz="3178"/>
            </a:lvl3pPr>
            <a:lvl4pPr marL="2421971" indent="0" algn="ctr">
              <a:buNone/>
              <a:defRPr sz="2825"/>
            </a:lvl4pPr>
            <a:lvl5pPr marL="3229295" indent="0" algn="ctr">
              <a:buNone/>
              <a:defRPr sz="2825"/>
            </a:lvl5pPr>
            <a:lvl6pPr marL="4036619" indent="0" algn="ctr">
              <a:buNone/>
              <a:defRPr sz="2825"/>
            </a:lvl6pPr>
            <a:lvl7pPr marL="4843943" indent="0" algn="ctr">
              <a:buNone/>
              <a:defRPr sz="2825"/>
            </a:lvl7pPr>
            <a:lvl8pPr marL="5651266" indent="0" algn="ctr">
              <a:buNone/>
              <a:defRPr sz="2825"/>
            </a:lvl8pPr>
            <a:lvl9pPr marL="6458590" indent="0" algn="ctr">
              <a:buNone/>
              <a:defRPr sz="282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E91C3-60B9-4AD3-A24B-CD9EB681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2021-02-17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EBD1D-ADAF-4C7B-A1FF-C3882CB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FC3F6-4950-49B9-A210-CD721858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30EBE-D417-4901-A57B-36DFA6C5E9DD}"/>
              </a:ext>
            </a:extLst>
          </p:cNvPr>
          <p:cNvSpPr/>
          <p:nvPr userDrawn="1"/>
        </p:nvSpPr>
        <p:spPr>
          <a:xfrm>
            <a:off x="376084" y="300072"/>
            <a:ext cx="12022474" cy="58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3221" b="1" dirty="0">
                <a:solidFill>
                  <a:schemeClr val="bg1"/>
                </a:solidFill>
              </a:rPr>
              <a:t>2018</a:t>
            </a:r>
            <a:r>
              <a:rPr lang="ko-KR" altLang="en-US" sz="3221" b="1" dirty="0">
                <a:solidFill>
                  <a:schemeClr val="bg1"/>
                </a:solidFill>
              </a:rPr>
              <a:t>년 </a:t>
            </a:r>
            <a:r>
              <a:rPr lang="en-US" altLang="ko-KR" sz="3221" b="1" dirty="0">
                <a:solidFill>
                  <a:schemeClr val="bg1"/>
                </a:solidFill>
              </a:rPr>
              <a:t>2</a:t>
            </a:r>
            <a:r>
              <a:rPr lang="ko-KR" altLang="en-US" sz="3221" b="1" dirty="0">
                <a:solidFill>
                  <a:schemeClr val="bg1"/>
                </a:solidFill>
              </a:rPr>
              <a:t>학기 캡스톤디자인경진대회</a:t>
            </a:r>
            <a:endParaRPr lang="en-US" altLang="ko-KR" sz="3221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2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F63D7-C2B5-44D7-8955-E5B7A152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7DEE3-EEF4-4C66-883E-C07BD1A92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31774-0FA1-4220-BEA2-5C1647B6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2021-02-17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D8384-CA8D-470B-9B73-40783C58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DF4CF-CE92-48AC-A64E-E01C0320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F24088-D62E-4D91-A606-7F10E2175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406038" y="1721158"/>
            <a:ext cx="4641994" cy="2739635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B1FF69-945E-4E0B-9923-E63271155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80056" y="1721158"/>
            <a:ext cx="13656881" cy="2739635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3C2E6-D4FC-40BA-B1DF-6385E291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2021-02-17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5F2D3-420F-4ABE-82F4-18709BDA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04054-8DE0-4FF3-8323-2EF2F695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9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CEB91-1CCA-4C60-BA01-C51E9076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40B89-F3B4-4E1B-9BFB-C28E208E5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D95AC-69A3-48F8-84A5-DA05ADB1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2021-02-17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12D0E-2CC7-49F8-B700-9206D2FD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9C82C-45E2-4BB1-AA8F-EE7A5009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2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DE0E8-F843-437F-955F-CE94788D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43" y="8059517"/>
            <a:ext cx="18567976" cy="1344748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EFB82D-10B4-4EE4-AA35-F8F414AA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8843" y="21634221"/>
            <a:ext cx="18567976" cy="7071715"/>
          </a:xfrm>
        </p:spPr>
        <p:txBody>
          <a:bodyPr/>
          <a:lstStyle>
            <a:lvl1pPr marL="0" indent="0">
              <a:buNone/>
              <a:defRPr sz="4238">
                <a:solidFill>
                  <a:schemeClr val="tx1">
                    <a:tint val="75000"/>
                  </a:schemeClr>
                </a:solidFill>
              </a:defRPr>
            </a:lvl1pPr>
            <a:lvl2pPr marL="807324" indent="0">
              <a:buNone/>
              <a:defRPr sz="3532">
                <a:solidFill>
                  <a:schemeClr val="tx1">
                    <a:tint val="75000"/>
                  </a:schemeClr>
                </a:solidFill>
              </a:defRPr>
            </a:lvl2pPr>
            <a:lvl3pPr marL="1614648" indent="0">
              <a:buNone/>
              <a:defRPr sz="3178">
                <a:solidFill>
                  <a:schemeClr val="tx1">
                    <a:tint val="75000"/>
                  </a:schemeClr>
                </a:solidFill>
              </a:defRPr>
            </a:lvl3pPr>
            <a:lvl4pPr marL="2421971" indent="0">
              <a:buNone/>
              <a:defRPr sz="2825">
                <a:solidFill>
                  <a:schemeClr val="tx1">
                    <a:tint val="75000"/>
                  </a:schemeClr>
                </a:solidFill>
              </a:defRPr>
            </a:lvl4pPr>
            <a:lvl5pPr marL="3229295" indent="0">
              <a:buNone/>
              <a:defRPr sz="2825">
                <a:solidFill>
                  <a:schemeClr val="tx1">
                    <a:tint val="75000"/>
                  </a:schemeClr>
                </a:solidFill>
              </a:defRPr>
            </a:lvl5pPr>
            <a:lvl6pPr marL="4036619" indent="0">
              <a:buNone/>
              <a:defRPr sz="2825">
                <a:solidFill>
                  <a:schemeClr val="tx1">
                    <a:tint val="75000"/>
                  </a:schemeClr>
                </a:solidFill>
              </a:defRPr>
            </a:lvl6pPr>
            <a:lvl7pPr marL="4843943" indent="0">
              <a:buNone/>
              <a:defRPr sz="2825">
                <a:solidFill>
                  <a:schemeClr val="tx1">
                    <a:tint val="75000"/>
                  </a:schemeClr>
                </a:solidFill>
              </a:defRPr>
            </a:lvl7pPr>
            <a:lvl8pPr marL="5651266" indent="0">
              <a:buNone/>
              <a:defRPr sz="2825">
                <a:solidFill>
                  <a:schemeClr val="tx1">
                    <a:tint val="75000"/>
                  </a:schemeClr>
                </a:solidFill>
              </a:defRPr>
            </a:lvl8pPr>
            <a:lvl9pPr marL="6458590" indent="0">
              <a:buNone/>
              <a:defRPr sz="28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9E6F5-A317-4DBC-8CD8-CDD455D8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2021-02-17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4A505-2F4E-46DF-8BCC-C6FB691A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C43BB-F415-4BBA-984C-E0AA773D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90DF5-D36C-4218-B07F-8C636805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4C486-DEC7-44AF-ADB9-95ED0ADB4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056" y="8605793"/>
            <a:ext cx="9149437" cy="205117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AB1AB-99D8-401A-AC38-9852F58A4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98595" y="8605793"/>
            <a:ext cx="9149437" cy="205117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7A74-096E-4363-B3F2-29FDCA82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2021-02-17 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41859-0DF1-4AB7-968C-45016AA5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E5D0B-1D8E-4E31-B42F-25010F6B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5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3EA3B-5C56-49C3-ADA9-F4E34288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60" y="1721161"/>
            <a:ext cx="18567976" cy="62485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95A88-55BC-45E4-AA5E-41A323B2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861" y="7924815"/>
            <a:ext cx="9107389" cy="3883830"/>
          </a:xfrm>
        </p:spPr>
        <p:txBody>
          <a:bodyPr anchor="b"/>
          <a:lstStyle>
            <a:lvl1pPr marL="0" indent="0">
              <a:buNone/>
              <a:defRPr sz="4238" b="1"/>
            </a:lvl1pPr>
            <a:lvl2pPr marL="807324" indent="0">
              <a:buNone/>
              <a:defRPr sz="3532" b="1"/>
            </a:lvl2pPr>
            <a:lvl3pPr marL="1614648" indent="0">
              <a:buNone/>
              <a:defRPr sz="3178" b="1"/>
            </a:lvl3pPr>
            <a:lvl4pPr marL="2421971" indent="0">
              <a:buNone/>
              <a:defRPr sz="2825" b="1"/>
            </a:lvl4pPr>
            <a:lvl5pPr marL="3229295" indent="0">
              <a:buNone/>
              <a:defRPr sz="2825" b="1"/>
            </a:lvl5pPr>
            <a:lvl6pPr marL="4036619" indent="0">
              <a:buNone/>
              <a:defRPr sz="2825" b="1"/>
            </a:lvl6pPr>
            <a:lvl7pPr marL="4843943" indent="0">
              <a:buNone/>
              <a:defRPr sz="2825" b="1"/>
            </a:lvl7pPr>
            <a:lvl8pPr marL="5651266" indent="0">
              <a:buNone/>
              <a:defRPr sz="2825" b="1"/>
            </a:lvl8pPr>
            <a:lvl9pPr marL="6458590" indent="0">
              <a:buNone/>
              <a:defRPr sz="282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C2A57-B5E4-44C1-91C1-404678F9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861" y="11808645"/>
            <a:ext cx="9107389" cy="173687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93232E-5AC7-4422-9F1A-8077C328D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98595" y="7924815"/>
            <a:ext cx="9152241" cy="3883830"/>
          </a:xfrm>
        </p:spPr>
        <p:txBody>
          <a:bodyPr anchor="b"/>
          <a:lstStyle>
            <a:lvl1pPr marL="0" indent="0">
              <a:buNone/>
              <a:defRPr sz="4238" b="1"/>
            </a:lvl1pPr>
            <a:lvl2pPr marL="807324" indent="0">
              <a:buNone/>
              <a:defRPr sz="3532" b="1"/>
            </a:lvl2pPr>
            <a:lvl3pPr marL="1614648" indent="0">
              <a:buNone/>
              <a:defRPr sz="3178" b="1"/>
            </a:lvl3pPr>
            <a:lvl4pPr marL="2421971" indent="0">
              <a:buNone/>
              <a:defRPr sz="2825" b="1"/>
            </a:lvl4pPr>
            <a:lvl5pPr marL="3229295" indent="0">
              <a:buNone/>
              <a:defRPr sz="2825" b="1"/>
            </a:lvl5pPr>
            <a:lvl6pPr marL="4036619" indent="0">
              <a:buNone/>
              <a:defRPr sz="2825" b="1"/>
            </a:lvl6pPr>
            <a:lvl7pPr marL="4843943" indent="0">
              <a:buNone/>
              <a:defRPr sz="2825" b="1"/>
            </a:lvl7pPr>
            <a:lvl8pPr marL="5651266" indent="0">
              <a:buNone/>
              <a:defRPr sz="2825" b="1"/>
            </a:lvl8pPr>
            <a:lvl9pPr marL="6458590" indent="0">
              <a:buNone/>
              <a:defRPr sz="282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821E9C-F957-46EA-BA34-8105183D1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98595" y="11808645"/>
            <a:ext cx="9152241" cy="173687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8E639B-4E99-4894-95E3-7E507FE1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2021-02-17 Wednesday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80E74-D06A-4503-B6C1-107612AD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DD9074-1D29-48CF-9F09-86B272F2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2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D5653-F05D-42A3-97D2-5B092B10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E5ADD3-99AE-42BE-BD5C-78E8DC3F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2021-02-17 Wednesday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6ED15D-E2B6-4CF7-BF15-97B99419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33EE51-88DD-47AB-8F15-CD3781E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7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5C5E2E-E0E0-4BC9-8927-1DD9FEBA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2021-02-17 Wednesday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B8EBE9-4E6C-425C-BFE1-D5C5D480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18F67-8EA3-4A13-A704-3806ACAE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6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7B02D-563D-4B24-9966-C32ED4D7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61" y="2155190"/>
            <a:ext cx="6943368" cy="7543165"/>
          </a:xfrm>
        </p:spPr>
        <p:txBody>
          <a:bodyPr anchor="b"/>
          <a:lstStyle>
            <a:lvl1pPr>
              <a:defRPr sz="565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CCADA-45A6-4FB2-BCA2-3A924238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2241" y="4654614"/>
            <a:ext cx="10898595" cy="22973727"/>
          </a:xfrm>
        </p:spPr>
        <p:txBody>
          <a:bodyPr/>
          <a:lstStyle>
            <a:lvl1pPr>
              <a:defRPr sz="5651"/>
            </a:lvl1pPr>
            <a:lvl2pPr>
              <a:defRPr sz="4944"/>
            </a:lvl2pPr>
            <a:lvl3pPr>
              <a:defRPr sz="4238"/>
            </a:lvl3pPr>
            <a:lvl4pPr>
              <a:defRPr sz="3532"/>
            </a:lvl4pPr>
            <a:lvl5pPr>
              <a:defRPr sz="3532"/>
            </a:lvl5pPr>
            <a:lvl6pPr>
              <a:defRPr sz="3532"/>
            </a:lvl6pPr>
            <a:lvl7pPr>
              <a:defRPr sz="3532"/>
            </a:lvl7pPr>
            <a:lvl8pPr>
              <a:defRPr sz="3532"/>
            </a:lvl8pPr>
            <a:lvl9pPr>
              <a:defRPr sz="353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2D71CF-C146-40B7-BA8A-5654D487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2861" y="9698355"/>
            <a:ext cx="6943368" cy="17967402"/>
          </a:xfrm>
        </p:spPr>
        <p:txBody>
          <a:bodyPr/>
          <a:lstStyle>
            <a:lvl1pPr marL="0" indent="0">
              <a:buNone/>
              <a:defRPr sz="2825"/>
            </a:lvl1pPr>
            <a:lvl2pPr marL="807324" indent="0">
              <a:buNone/>
              <a:defRPr sz="2472"/>
            </a:lvl2pPr>
            <a:lvl3pPr marL="1614648" indent="0">
              <a:buNone/>
              <a:defRPr sz="2119"/>
            </a:lvl3pPr>
            <a:lvl4pPr marL="2421971" indent="0">
              <a:buNone/>
              <a:defRPr sz="1766"/>
            </a:lvl4pPr>
            <a:lvl5pPr marL="3229295" indent="0">
              <a:buNone/>
              <a:defRPr sz="1766"/>
            </a:lvl5pPr>
            <a:lvl6pPr marL="4036619" indent="0">
              <a:buNone/>
              <a:defRPr sz="1766"/>
            </a:lvl6pPr>
            <a:lvl7pPr marL="4843943" indent="0">
              <a:buNone/>
              <a:defRPr sz="1766"/>
            </a:lvl7pPr>
            <a:lvl8pPr marL="5651266" indent="0">
              <a:buNone/>
              <a:defRPr sz="1766"/>
            </a:lvl8pPr>
            <a:lvl9pPr marL="6458590" indent="0">
              <a:buNone/>
              <a:defRPr sz="176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0E542-76CE-400B-BC12-232F6B8A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2021-02-17 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6504B-10C8-42FB-860E-5D9F08E0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BD433-DF55-4BB9-AFD0-9C28957A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8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125CA-F9BC-4562-8608-AC9F854E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61" y="2155190"/>
            <a:ext cx="6943368" cy="7543165"/>
          </a:xfrm>
        </p:spPr>
        <p:txBody>
          <a:bodyPr anchor="b"/>
          <a:lstStyle>
            <a:lvl1pPr>
              <a:defRPr sz="565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26187E-4537-49EA-BDCF-6066BB323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152241" y="4654614"/>
            <a:ext cx="10898595" cy="22973727"/>
          </a:xfrm>
        </p:spPr>
        <p:txBody>
          <a:bodyPr/>
          <a:lstStyle>
            <a:lvl1pPr marL="0" indent="0">
              <a:buNone/>
              <a:defRPr sz="5651"/>
            </a:lvl1pPr>
            <a:lvl2pPr marL="807324" indent="0">
              <a:buNone/>
              <a:defRPr sz="4944"/>
            </a:lvl2pPr>
            <a:lvl3pPr marL="1614648" indent="0">
              <a:buNone/>
              <a:defRPr sz="4238"/>
            </a:lvl3pPr>
            <a:lvl4pPr marL="2421971" indent="0">
              <a:buNone/>
              <a:defRPr sz="3532"/>
            </a:lvl4pPr>
            <a:lvl5pPr marL="3229295" indent="0">
              <a:buNone/>
              <a:defRPr sz="3532"/>
            </a:lvl5pPr>
            <a:lvl6pPr marL="4036619" indent="0">
              <a:buNone/>
              <a:defRPr sz="3532"/>
            </a:lvl6pPr>
            <a:lvl7pPr marL="4843943" indent="0">
              <a:buNone/>
              <a:defRPr sz="3532"/>
            </a:lvl7pPr>
            <a:lvl8pPr marL="5651266" indent="0">
              <a:buNone/>
              <a:defRPr sz="3532"/>
            </a:lvl8pPr>
            <a:lvl9pPr marL="6458590" indent="0">
              <a:buNone/>
              <a:defRPr sz="3532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08729-6F74-4730-BD6D-3022E4FBE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2861" y="9698355"/>
            <a:ext cx="6943368" cy="17967402"/>
          </a:xfrm>
        </p:spPr>
        <p:txBody>
          <a:bodyPr/>
          <a:lstStyle>
            <a:lvl1pPr marL="0" indent="0">
              <a:buNone/>
              <a:defRPr sz="2825"/>
            </a:lvl1pPr>
            <a:lvl2pPr marL="807324" indent="0">
              <a:buNone/>
              <a:defRPr sz="2472"/>
            </a:lvl2pPr>
            <a:lvl3pPr marL="1614648" indent="0">
              <a:buNone/>
              <a:defRPr sz="2119"/>
            </a:lvl3pPr>
            <a:lvl4pPr marL="2421971" indent="0">
              <a:buNone/>
              <a:defRPr sz="1766"/>
            </a:lvl4pPr>
            <a:lvl5pPr marL="3229295" indent="0">
              <a:buNone/>
              <a:defRPr sz="1766"/>
            </a:lvl5pPr>
            <a:lvl6pPr marL="4036619" indent="0">
              <a:buNone/>
              <a:defRPr sz="1766"/>
            </a:lvl6pPr>
            <a:lvl7pPr marL="4843943" indent="0">
              <a:buNone/>
              <a:defRPr sz="1766"/>
            </a:lvl7pPr>
            <a:lvl8pPr marL="5651266" indent="0">
              <a:buNone/>
              <a:defRPr sz="1766"/>
            </a:lvl8pPr>
            <a:lvl9pPr marL="6458590" indent="0">
              <a:buNone/>
              <a:defRPr sz="176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572A0-7D7A-40C7-A9D5-D68F695B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2021-02-17 Wednesday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3E148-FCC1-4BAE-B2AC-1EF3B6A2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15829-F579-40E8-836D-A7FBB45B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6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48CB51-8721-40EF-ABB8-21EA5A3A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056" y="1721161"/>
            <a:ext cx="18567976" cy="6248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8ED8F-A168-4E17-8BBE-37F2980B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0056" y="8605793"/>
            <a:ext cx="18567976" cy="2051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7E71-4C84-4D9A-B2B7-657D1D7D0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0056" y="29963130"/>
            <a:ext cx="4843820" cy="1721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D3D6-BBD9-4DBB-AE0B-4A030CE11E53}" type="datetimeFigureOut">
              <a:rPr lang="ko-KR" altLang="en-US" smtClean="0"/>
              <a:t>2021-02-17 Wednesday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802A3-2890-4C0D-AC53-E7F34F9E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1179" y="29963130"/>
            <a:ext cx="7265730" cy="1721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F6F31-230D-4C52-B0A1-CC759C937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04212" y="29963130"/>
            <a:ext cx="4843820" cy="17211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F495E-8A06-4931-AD10-A3FFB73C7102}"/>
              </a:ext>
            </a:extLst>
          </p:cNvPr>
          <p:cNvSpPr/>
          <p:nvPr userDrawn="1"/>
        </p:nvSpPr>
        <p:spPr>
          <a:xfrm>
            <a:off x="0" y="1"/>
            <a:ext cx="21528088" cy="424783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85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A65D96-57FA-4B97-8811-C7A6753BCF8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63" y="30195309"/>
            <a:ext cx="5862563" cy="13715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6921BE9-9B9F-4408-AB9C-C98CB33BFFF5}"/>
              </a:ext>
            </a:extLst>
          </p:cNvPr>
          <p:cNvSpPr/>
          <p:nvPr userDrawn="1"/>
        </p:nvSpPr>
        <p:spPr>
          <a:xfrm>
            <a:off x="0" y="32000580"/>
            <a:ext cx="21528088" cy="32727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85"/>
          </a:p>
        </p:txBody>
      </p:sp>
    </p:spTree>
    <p:extLst>
      <p:ext uri="{BB962C8B-B14F-4D97-AF65-F5344CB8AC3E}">
        <p14:creationId xmlns:p14="http://schemas.microsoft.com/office/powerpoint/2010/main" val="253830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14648" rtl="0" eaLnBrk="1" latinLnBrk="1" hangingPunct="1">
        <a:lnSpc>
          <a:spcPct val="90000"/>
        </a:lnSpc>
        <a:spcBef>
          <a:spcPct val="0"/>
        </a:spcBef>
        <a:buNone/>
        <a:defRPr sz="77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3662" indent="-403662" algn="l" defTabSz="1614648" rtl="0" eaLnBrk="1" latinLnBrk="1" hangingPunct="1">
        <a:lnSpc>
          <a:spcPct val="90000"/>
        </a:lnSpc>
        <a:spcBef>
          <a:spcPts val="1766"/>
        </a:spcBef>
        <a:buFont typeface="Arial" panose="020B0604020202020204" pitchFamily="34" charset="0"/>
        <a:buChar char="•"/>
        <a:defRPr sz="4944" kern="1200">
          <a:solidFill>
            <a:schemeClr val="tx1"/>
          </a:solidFill>
          <a:latin typeface="+mn-lt"/>
          <a:ea typeface="+mn-ea"/>
          <a:cs typeface="+mn-cs"/>
        </a:defRPr>
      </a:lvl1pPr>
      <a:lvl2pPr marL="1210986" indent="-403662" algn="l" defTabSz="1614648" rtl="0" eaLnBrk="1" latinLnBrk="1" hangingPunct="1">
        <a:lnSpc>
          <a:spcPct val="90000"/>
        </a:lnSpc>
        <a:spcBef>
          <a:spcPts val="883"/>
        </a:spcBef>
        <a:buFont typeface="Arial" panose="020B0604020202020204" pitchFamily="34" charset="0"/>
        <a:buChar char="•"/>
        <a:defRPr sz="4238" kern="1200">
          <a:solidFill>
            <a:schemeClr val="tx1"/>
          </a:solidFill>
          <a:latin typeface="+mn-lt"/>
          <a:ea typeface="+mn-ea"/>
          <a:cs typeface="+mn-cs"/>
        </a:defRPr>
      </a:lvl2pPr>
      <a:lvl3pPr marL="2018309" indent="-403662" algn="l" defTabSz="1614648" rtl="0" eaLnBrk="1" latinLnBrk="1" hangingPunct="1">
        <a:lnSpc>
          <a:spcPct val="90000"/>
        </a:lnSpc>
        <a:spcBef>
          <a:spcPts val="883"/>
        </a:spcBef>
        <a:buFont typeface="Arial" panose="020B0604020202020204" pitchFamily="34" charset="0"/>
        <a:buChar char="•"/>
        <a:defRPr sz="3532" kern="1200">
          <a:solidFill>
            <a:schemeClr val="tx1"/>
          </a:solidFill>
          <a:latin typeface="+mn-lt"/>
          <a:ea typeface="+mn-ea"/>
          <a:cs typeface="+mn-cs"/>
        </a:defRPr>
      </a:lvl3pPr>
      <a:lvl4pPr marL="2825633" indent="-403662" algn="l" defTabSz="1614648" rtl="0" eaLnBrk="1" latinLnBrk="1" hangingPunct="1">
        <a:lnSpc>
          <a:spcPct val="90000"/>
        </a:lnSpc>
        <a:spcBef>
          <a:spcPts val="883"/>
        </a:spcBef>
        <a:buFont typeface="Arial" panose="020B0604020202020204" pitchFamily="34" charset="0"/>
        <a:buChar char="•"/>
        <a:defRPr sz="3178" kern="1200">
          <a:solidFill>
            <a:schemeClr val="tx1"/>
          </a:solidFill>
          <a:latin typeface="+mn-lt"/>
          <a:ea typeface="+mn-ea"/>
          <a:cs typeface="+mn-cs"/>
        </a:defRPr>
      </a:lvl4pPr>
      <a:lvl5pPr marL="3632957" indent="-403662" algn="l" defTabSz="1614648" rtl="0" eaLnBrk="1" latinLnBrk="1" hangingPunct="1">
        <a:lnSpc>
          <a:spcPct val="90000"/>
        </a:lnSpc>
        <a:spcBef>
          <a:spcPts val="883"/>
        </a:spcBef>
        <a:buFont typeface="Arial" panose="020B0604020202020204" pitchFamily="34" charset="0"/>
        <a:buChar char="•"/>
        <a:defRPr sz="3178" kern="1200">
          <a:solidFill>
            <a:schemeClr val="tx1"/>
          </a:solidFill>
          <a:latin typeface="+mn-lt"/>
          <a:ea typeface="+mn-ea"/>
          <a:cs typeface="+mn-cs"/>
        </a:defRPr>
      </a:lvl5pPr>
      <a:lvl6pPr marL="4440281" indent="-403662" algn="l" defTabSz="1614648" rtl="0" eaLnBrk="1" latinLnBrk="1" hangingPunct="1">
        <a:lnSpc>
          <a:spcPct val="90000"/>
        </a:lnSpc>
        <a:spcBef>
          <a:spcPts val="883"/>
        </a:spcBef>
        <a:buFont typeface="Arial" panose="020B0604020202020204" pitchFamily="34" charset="0"/>
        <a:buChar char="•"/>
        <a:defRPr sz="3178" kern="1200">
          <a:solidFill>
            <a:schemeClr val="tx1"/>
          </a:solidFill>
          <a:latin typeface="+mn-lt"/>
          <a:ea typeface="+mn-ea"/>
          <a:cs typeface="+mn-cs"/>
        </a:defRPr>
      </a:lvl6pPr>
      <a:lvl7pPr marL="5247604" indent="-403662" algn="l" defTabSz="1614648" rtl="0" eaLnBrk="1" latinLnBrk="1" hangingPunct="1">
        <a:lnSpc>
          <a:spcPct val="90000"/>
        </a:lnSpc>
        <a:spcBef>
          <a:spcPts val="883"/>
        </a:spcBef>
        <a:buFont typeface="Arial" panose="020B0604020202020204" pitchFamily="34" charset="0"/>
        <a:buChar char="•"/>
        <a:defRPr sz="3178" kern="1200">
          <a:solidFill>
            <a:schemeClr val="tx1"/>
          </a:solidFill>
          <a:latin typeface="+mn-lt"/>
          <a:ea typeface="+mn-ea"/>
          <a:cs typeface="+mn-cs"/>
        </a:defRPr>
      </a:lvl7pPr>
      <a:lvl8pPr marL="6054928" indent="-403662" algn="l" defTabSz="1614648" rtl="0" eaLnBrk="1" latinLnBrk="1" hangingPunct="1">
        <a:lnSpc>
          <a:spcPct val="90000"/>
        </a:lnSpc>
        <a:spcBef>
          <a:spcPts val="883"/>
        </a:spcBef>
        <a:buFont typeface="Arial" panose="020B0604020202020204" pitchFamily="34" charset="0"/>
        <a:buChar char="•"/>
        <a:defRPr sz="3178" kern="1200">
          <a:solidFill>
            <a:schemeClr val="tx1"/>
          </a:solidFill>
          <a:latin typeface="+mn-lt"/>
          <a:ea typeface="+mn-ea"/>
          <a:cs typeface="+mn-cs"/>
        </a:defRPr>
      </a:lvl8pPr>
      <a:lvl9pPr marL="6862252" indent="-403662" algn="l" defTabSz="1614648" rtl="0" eaLnBrk="1" latinLnBrk="1" hangingPunct="1">
        <a:lnSpc>
          <a:spcPct val="90000"/>
        </a:lnSpc>
        <a:spcBef>
          <a:spcPts val="883"/>
        </a:spcBef>
        <a:buFont typeface="Arial" panose="020B0604020202020204" pitchFamily="34" charset="0"/>
        <a:buChar char="•"/>
        <a:defRPr sz="31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14648" rtl="0" eaLnBrk="1" latinLnBrk="1" hangingPunct="1">
        <a:defRPr sz="3178" kern="1200">
          <a:solidFill>
            <a:schemeClr val="tx1"/>
          </a:solidFill>
          <a:latin typeface="+mn-lt"/>
          <a:ea typeface="+mn-ea"/>
          <a:cs typeface="+mn-cs"/>
        </a:defRPr>
      </a:lvl1pPr>
      <a:lvl2pPr marL="807324" algn="l" defTabSz="1614648" rtl="0" eaLnBrk="1" latinLnBrk="1" hangingPunct="1">
        <a:defRPr sz="3178" kern="1200">
          <a:solidFill>
            <a:schemeClr val="tx1"/>
          </a:solidFill>
          <a:latin typeface="+mn-lt"/>
          <a:ea typeface="+mn-ea"/>
          <a:cs typeface="+mn-cs"/>
        </a:defRPr>
      </a:lvl2pPr>
      <a:lvl3pPr marL="1614648" algn="l" defTabSz="1614648" rtl="0" eaLnBrk="1" latinLnBrk="1" hangingPunct="1">
        <a:defRPr sz="3178" kern="1200">
          <a:solidFill>
            <a:schemeClr val="tx1"/>
          </a:solidFill>
          <a:latin typeface="+mn-lt"/>
          <a:ea typeface="+mn-ea"/>
          <a:cs typeface="+mn-cs"/>
        </a:defRPr>
      </a:lvl3pPr>
      <a:lvl4pPr marL="2421971" algn="l" defTabSz="1614648" rtl="0" eaLnBrk="1" latinLnBrk="1" hangingPunct="1">
        <a:defRPr sz="3178" kern="1200">
          <a:solidFill>
            <a:schemeClr val="tx1"/>
          </a:solidFill>
          <a:latin typeface="+mn-lt"/>
          <a:ea typeface="+mn-ea"/>
          <a:cs typeface="+mn-cs"/>
        </a:defRPr>
      </a:lvl4pPr>
      <a:lvl5pPr marL="3229295" algn="l" defTabSz="1614648" rtl="0" eaLnBrk="1" latinLnBrk="1" hangingPunct="1">
        <a:defRPr sz="3178" kern="1200">
          <a:solidFill>
            <a:schemeClr val="tx1"/>
          </a:solidFill>
          <a:latin typeface="+mn-lt"/>
          <a:ea typeface="+mn-ea"/>
          <a:cs typeface="+mn-cs"/>
        </a:defRPr>
      </a:lvl5pPr>
      <a:lvl6pPr marL="4036619" algn="l" defTabSz="1614648" rtl="0" eaLnBrk="1" latinLnBrk="1" hangingPunct="1">
        <a:defRPr sz="3178" kern="1200">
          <a:solidFill>
            <a:schemeClr val="tx1"/>
          </a:solidFill>
          <a:latin typeface="+mn-lt"/>
          <a:ea typeface="+mn-ea"/>
          <a:cs typeface="+mn-cs"/>
        </a:defRPr>
      </a:lvl6pPr>
      <a:lvl7pPr marL="4843943" algn="l" defTabSz="1614648" rtl="0" eaLnBrk="1" latinLnBrk="1" hangingPunct="1">
        <a:defRPr sz="3178" kern="1200">
          <a:solidFill>
            <a:schemeClr val="tx1"/>
          </a:solidFill>
          <a:latin typeface="+mn-lt"/>
          <a:ea typeface="+mn-ea"/>
          <a:cs typeface="+mn-cs"/>
        </a:defRPr>
      </a:lvl7pPr>
      <a:lvl8pPr marL="5651266" algn="l" defTabSz="1614648" rtl="0" eaLnBrk="1" latinLnBrk="1" hangingPunct="1">
        <a:defRPr sz="3178" kern="1200">
          <a:solidFill>
            <a:schemeClr val="tx1"/>
          </a:solidFill>
          <a:latin typeface="+mn-lt"/>
          <a:ea typeface="+mn-ea"/>
          <a:cs typeface="+mn-cs"/>
        </a:defRPr>
      </a:lvl8pPr>
      <a:lvl9pPr marL="6458590" algn="l" defTabSz="1614648" rtl="0" eaLnBrk="1" latinLnBrk="1" hangingPunct="1">
        <a:defRPr sz="31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0918" y="29970854"/>
            <a:ext cx="21528088" cy="1386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85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6312" y="12165281"/>
            <a:ext cx="10151330" cy="74503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26" b="1" dirty="0"/>
              <a:t>개념설계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926930" y="4716165"/>
            <a:ext cx="10155807" cy="74503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26" b="1" dirty="0"/>
              <a:t>제작과정 및 시험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65813" y="22755011"/>
            <a:ext cx="10153868" cy="74503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26" b="1" dirty="0"/>
              <a:t>기대효과 및 활용방안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1164725" y="21771086"/>
            <a:ext cx="9390220" cy="588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21" b="1" dirty="0"/>
              <a:t>표 </a:t>
            </a:r>
            <a:r>
              <a:rPr lang="en-US" altLang="ko-KR" sz="3221" b="1" dirty="0"/>
              <a:t>1 </a:t>
            </a:r>
            <a:r>
              <a:rPr lang="ko-KR" altLang="en-US" sz="3221" b="1" dirty="0"/>
              <a:t>주요 부품</a:t>
            </a:r>
            <a:endParaRPr lang="en-US" altLang="ko-KR" sz="322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3285" y="4716165"/>
            <a:ext cx="10151330" cy="74503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26" b="1" dirty="0"/>
              <a:t>과제의 목적 및 필요성</a:t>
            </a:r>
          </a:p>
        </p:txBody>
      </p:sp>
      <p:sp>
        <p:nvSpPr>
          <p:cNvPr id="29" name="_x558495480"/>
          <p:cNvSpPr>
            <a:spLocks noChangeArrowheads="1"/>
          </p:cNvSpPr>
          <p:nvPr/>
        </p:nvSpPr>
        <p:spPr bwMode="auto">
          <a:xfrm>
            <a:off x="425189" y="5713776"/>
            <a:ext cx="10044843" cy="5816786"/>
          </a:xfrm>
          <a:prstGeom prst="roundRect">
            <a:avLst>
              <a:gd name="adj" fmla="val 5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vert="horz" wrap="square" lIns="92044" tIns="46022" rIns="92044" bIns="46022" numCol="1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ko-KR" altLang="en-US" sz="3200" b="1" dirty="0"/>
              <a:t>최근 통계청이 발표한 ‘</a:t>
            </a:r>
            <a:r>
              <a:rPr lang="en-US" altLang="ko-KR" sz="3200" b="1" dirty="0"/>
              <a:t>2018</a:t>
            </a:r>
            <a:r>
              <a:rPr lang="ko-KR" altLang="en-US" sz="3200" b="1" dirty="0"/>
              <a:t>년 </a:t>
            </a:r>
            <a:r>
              <a:rPr lang="en-US" altLang="ko-KR" sz="3200" b="1" dirty="0"/>
              <a:t>4</a:t>
            </a:r>
            <a:r>
              <a:rPr lang="ko-KR" altLang="en-US" sz="3200" b="1" dirty="0"/>
              <a:t>월 소비자물가동향’을 살펴보면 소비자물가는 </a:t>
            </a:r>
            <a:r>
              <a:rPr lang="en-US" altLang="ko-KR" sz="3200" b="1" dirty="0"/>
              <a:t>7</a:t>
            </a:r>
            <a:r>
              <a:rPr lang="ko-KR" altLang="en-US" sz="3200" b="1" dirty="0"/>
              <a:t>개월 연속 </a:t>
            </a:r>
            <a:r>
              <a:rPr lang="en-US" altLang="ko-KR" sz="3200" b="1" dirty="0"/>
              <a:t>1%</a:t>
            </a:r>
            <a:r>
              <a:rPr lang="ko-KR" altLang="en-US" sz="3200" b="1" dirty="0"/>
              <a:t>대 이상의 상승률을 기록했다고 한다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지난 달 소비자물가는 지난 해 같은 달보다 </a:t>
            </a:r>
            <a:r>
              <a:rPr lang="en-US" altLang="ko-KR" sz="3200" b="1" dirty="0"/>
              <a:t>1.6% </a:t>
            </a:r>
            <a:r>
              <a:rPr lang="ko-KR" altLang="en-US" sz="3200" b="1" dirty="0"/>
              <a:t>올랐으며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농축수산물 물가는 전년 동월 대비 </a:t>
            </a:r>
            <a:r>
              <a:rPr lang="en-US" altLang="ko-KR" sz="3200" b="1" dirty="0"/>
              <a:t>4.1%</a:t>
            </a:r>
            <a:r>
              <a:rPr lang="ko-KR" altLang="en-US" sz="3200" b="1" dirty="0"/>
              <a:t>이상 상승해 전반적인 물가 상승세를 주도했다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생활과 밀접한 농산물인 쌀</a:t>
            </a:r>
            <a:r>
              <a:rPr lang="en-US" altLang="ko-KR" sz="3200" b="1" dirty="0"/>
              <a:t>(30.2</a:t>
            </a:r>
            <a:r>
              <a:rPr lang="ko-KR" altLang="en-US" sz="3200" b="1" dirty="0"/>
              <a:t>％</a:t>
            </a:r>
            <a:r>
              <a:rPr lang="en-US" altLang="ko-KR" sz="3200" b="1" dirty="0"/>
              <a:t>), </a:t>
            </a:r>
            <a:r>
              <a:rPr lang="ko-KR" altLang="en-US" sz="3200" b="1" dirty="0"/>
              <a:t>고춧가루</a:t>
            </a:r>
            <a:r>
              <a:rPr lang="en-US" altLang="ko-KR" sz="3200" b="1" dirty="0"/>
              <a:t>(43.1</a:t>
            </a:r>
            <a:r>
              <a:rPr lang="ko-KR" altLang="en-US" sz="3200" b="1" dirty="0"/>
              <a:t>％</a:t>
            </a:r>
            <a:r>
              <a:rPr lang="en-US" altLang="ko-KR" sz="3200" b="1" dirty="0"/>
              <a:t>),, </a:t>
            </a:r>
            <a:r>
              <a:rPr lang="ko-KR" altLang="en-US" sz="3200" b="1" dirty="0"/>
              <a:t>등 가격이 크게 오르고 외식비 물가가 고공행진을 하는 등 ‘체감 식비’도 상당히 높아졌다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따라서 이 문제를 해결해 소비자들에게 좀 더 효율적이고 간단하게 물가를 알려주고자 공공데이터와 </a:t>
            </a:r>
            <a:r>
              <a:rPr lang="en-US" altLang="ko-KR" sz="3200" b="1" dirty="0"/>
              <a:t>AI</a:t>
            </a:r>
            <a:r>
              <a:rPr lang="ko-KR" altLang="en-US" sz="3200" b="1" dirty="0" err="1"/>
              <a:t>챗봇을</a:t>
            </a:r>
            <a:r>
              <a:rPr lang="ko-KR" altLang="en-US" sz="3200" b="1" dirty="0"/>
              <a:t> 활용한 어플리케이션을 개발하는 것이 목적이다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30" name="_x558495480"/>
          <p:cNvSpPr>
            <a:spLocks noChangeArrowheads="1"/>
          </p:cNvSpPr>
          <p:nvPr/>
        </p:nvSpPr>
        <p:spPr bwMode="auto">
          <a:xfrm>
            <a:off x="425190" y="13179574"/>
            <a:ext cx="10013572" cy="5816786"/>
          </a:xfrm>
          <a:prstGeom prst="roundRect">
            <a:avLst>
              <a:gd name="adj" fmla="val 5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vert="horz" wrap="square" lIns="92044" tIns="46022" rIns="92044" bIns="46022" numCol="1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ko-KR" sz="3200" b="1" dirty="0" err="1"/>
              <a:t>사용자가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알고자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하는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물가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정보를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텍스트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또는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마이크</a:t>
            </a:r>
            <a:r>
              <a:rPr lang="en-US" altLang="ko-KR" sz="3200" b="1" dirty="0"/>
              <a:t>, </a:t>
            </a:r>
            <a:r>
              <a:rPr lang="en-US" altLang="ko-KR" sz="3200" b="1" dirty="0" err="1"/>
              <a:t>이어폰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등으로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입력하면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모바일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어플리케이션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내부에서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메시지를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수신하여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Chatbot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Server로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사용자의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질문을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송신한다</a:t>
            </a:r>
            <a:r>
              <a:rPr lang="en-US" altLang="ko-KR" sz="3200" b="1" dirty="0"/>
              <a:t>. </a:t>
            </a:r>
            <a:r>
              <a:rPr lang="en-US" altLang="ko-KR" sz="3200" b="1" dirty="0" err="1"/>
              <a:t>이후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Chatbot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Server에서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수신된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메시지를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기반으로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질문에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대한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답을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결정한다</a:t>
            </a:r>
            <a:r>
              <a:rPr lang="en-US" altLang="ko-KR" sz="3200" b="1" dirty="0"/>
              <a:t>. </a:t>
            </a:r>
            <a:r>
              <a:rPr lang="en-US" altLang="ko-KR" sz="3200" b="1" dirty="0" err="1"/>
              <a:t>수신한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메시지와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물가</a:t>
            </a:r>
            <a:r>
              <a:rPr lang="en-US" altLang="ko-KR" sz="3200" b="1" dirty="0"/>
              <a:t> API 를 </a:t>
            </a:r>
            <a:r>
              <a:rPr lang="en-US" altLang="ko-KR" sz="3200" b="1" dirty="0" err="1"/>
              <a:t>활용하여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최종적으로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응답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메시지를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결정하고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사용자가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요구한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내용에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대한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답변을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화면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또는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스피커를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통해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음성으로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전해준다</a:t>
            </a:r>
            <a:r>
              <a:rPr lang="en-US" altLang="ko-KR" sz="3200" b="1" dirty="0"/>
              <a:t>.</a:t>
            </a:r>
          </a:p>
        </p:txBody>
      </p:sp>
      <p:sp>
        <p:nvSpPr>
          <p:cNvPr id="31" name="_x558495480"/>
          <p:cNvSpPr>
            <a:spLocks noChangeArrowheads="1"/>
          </p:cNvSpPr>
          <p:nvPr/>
        </p:nvSpPr>
        <p:spPr bwMode="auto">
          <a:xfrm>
            <a:off x="10926264" y="5713775"/>
            <a:ext cx="10156473" cy="6451505"/>
          </a:xfrm>
          <a:prstGeom prst="roundRect">
            <a:avLst>
              <a:gd name="adj" fmla="val 5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vert="horz" wrap="square" lIns="92044" tIns="46022" rIns="92044" bIns="46022" numCol="1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ko-KR" altLang="en-US" sz="3200" b="1" dirty="0"/>
              <a:t>단순하게 공공데이터를 이용하여 정보를 알려주는 정도가 아닌 실질적으로 사용자가 편리하게 사용할 수 있고 누구나 접근하기 쉬운 </a:t>
            </a:r>
            <a:r>
              <a:rPr lang="ko-KR" altLang="en-US" sz="3200" b="1" dirty="0" err="1"/>
              <a:t>챗봇을</a:t>
            </a:r>
            <a:r>
              <a:rPr lang="ko-KR" altLang="en-US" sz="3200" b="1" dirty="0"/>
              <a:t> 접목하고 </a:t>
            </a:r>
            <a:r>
              <a:rPr lang="ko-KR" altLang="en-US" sz="3200" b="1" dirty="0" err="1"/>
              <a:t>이또한</a:t>
            </a:r>
            <a:r>
              <a:rPr lang="ko-KR" altLang="en-US" sz="3200" b="1" dirty="0"/>
              <a:t> 더욱더 실용성을 높이기 위해 </a:t>
            </a:r>
            <a:r>
              <a:rPr lang="en-US" altLang="ko-KR" sz="3200" b="1" dirty="0"/>
              <a:t>ETRI</a:t>
            </a:r>
            <a:r>
              <a:rPr lang="ko-KR" altLang="en-US" sz="3200" b="1" dirty="0"/>
              <a:t>인공지능을 사용하여 자연어 처리 기능까지 포함하였다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또한 시장에서 </a:t>
            </a:r>
            <a:r>
              <a:rPr lang="ko-KR" altLang="en-US" sz="3200" b="1" dirty="0" err="1"/>
              <a:t>농수축산품을</a:t>
            </a:r>
            <a:r>
              <a:rPr lang="ko-KR" altLang="en-US" sz="3200" b="1" dirty="0"/>
              <a:t> 구입할 때 </a:t>
            </a:r>
            <a:r>
              <a:rPr lang="ko-KR" altLang="en-US" sz="3200" b="1" dirty="0" err="1"/>
              <a:t>앱에만</a:t>
            </a:r>
            <a:r>
              <a:rPr lang="ko-KR" altLang="en-US" sz="3200" b="1" dirty="0"/>
              <a:t> 시선을 두는 것은 위험하며 </a:t>
            </a:r>
            <a:r>
              <a:rPr lang="ko-KR" altLang="en-US" sz="3200" b="1" dirty="0" err="1"/>
              <a:t>불편할것이라</a:t>
            </a:r>
            <a:r>
              <a:rPr lang="ko-KR" altLang="en-US" sz="3200" b="1" dirty="0"/>
              <a:t> 판단되어 이어폰을 사용하여 </a:t>
            </a:r>
            <a:r>
              <a:rPr lang="ko-KR" altLang="en-US" sz="3200" b="1" dirty="0" err="1"/>
              <a:t>핸즈프리로</a:t>
            </a:r>
            <a:r>
              <a:rPr lang="ko-KR" altLang="en-US" sz="3200" b="1" dirty="0"/>
              <a:t> 사용 할 수 있게 사용자의 편의를 배려하였으며 물가 정보를 </a:t>
            </a:r>
            <a:r>
              <a:rPr lang="ko-KR" altLang="en-US" sz="3200" b="1" dirty="0" err="1"/>
              <a:t>표츌하는</a:t>
            </a:r>
            <a:r>
              <a:rPr lang="ko-KR" altLang="en-US" sz="3200" b="1" dirty="0"/>
              <a:t> 방식 또한 여러 메뉴 키로 글씨의 크기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글자 배경 등을 조절 할 수 있도록 하였다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물론 음성 또한 사용자가 원하는 </a:t>
            </a:r>
            <a:r>
              <a:rPr lang="ko-KR" altLang="en-US" sz="3200" b="1" dirty="0" err="1"/>
              <a:t>음역대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속도로 알려주게 메뉴를 구성하였다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sp>
        <p:nvSpPr>
          <p:cNvPr id="32" name="_x558495480"/>
          <p:cNvSpPr>
            <a:spLocks noChangeArrowheads="1"/>
          </p:cNvSpPr>
          <p:nvPr/>
        </p:nvSpPr>
        <p:spPr bwMode="auto">
          <a:xfrm>
            <a:off x="10963873" y="23750159"/>
            <a:ext cx="10156473" cy="5423161"/>
          </a:xfrm>
          <a:prstGeom prst="roundRect">
            <a:avLst>
              <a:gd name="adj" fmla="val 5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vert="horz" wrap="square" lIns="92044" tIns="46022" rIns="92044" bIns="46022" numCol="1" anchor="ctr" anchorCtr="0" compatLnSpc="1">
            <a:prstTxWarp prst="textNoShape">
              <a:avLst/>
            </a:prstTxWarp>
          </a:bodyPr>
          <a:lstStyle/>
          <a:p>
            <a:pPr fontAlgn="base"/>
            <a:r>
              <a:rPr lang="ko-KR" altLang="en-US" sz="3200" dirty="0"/>
              <a:t>소비자들에게 편리하게 물가의 기준을 알려주고자 이 </a:t>
            </a:r>
            <a:r>
              <a:rPr lang="ko-KR" altLang="en-US" sz="3200" dirty="0" err="1"/>
              <a:t>앱을</a:t>
            </a:r>
            <a:r>
              <a:rPr lang="ko-KR" altLang="en-US" sz="3200" dirty="0"/>
              <a:t> 개발하였다</a:t>
            </a:r>
            <a:r>
              <a:rPr lang="en-US" altLang="ko-KR" sz="3200" dirty="0"/>
              <a:t>.</a:t>
            </a:r>
            <a:r>
              <a:rPr lang="ko-KR" altLang="en-US" sz="3200" dirty="0"/>
              <a:t> 이 </a:t>
            </a:r>
            <a:r>
              <a:rPr lang="ko-KR" altLang="en-US" sz="3200" dirty="0" err="1"/>
              <a:t>앱을</a:t>
            </a:r>
            <a:r>
              <a:rPr lang="ko-KR" altLang="en-US" sz="3200" dirty="0"/>
              <a:t> 활용하여 시시각각 변하는 물가를 언제 어디서든 확인함으로써 사용자들의 소비 활동에 많은 도움을 받을 수 있다</a:t>
            </a:r>
            <a:r>
              <a:rPr lang="en-US" altLang="ko-KR" sz="3200" dirty="0"/>
              <a:t>. </a:t>
            </a:r>
            <a:r>
              <a:rPr lang="ko-KR" altLang="en-US" sz="3200" dirty="0"/>
              <a:t>현재는 기본적으로 공공데이터에서 제공하는 데이터를 바탕으로 </a:t>
            </a:r>
            <a:r>
              <a:rPr lang="ko-KR" altLang="en-US" sz="3200" dirty="0" err="1"/>
              <a:t>농수축산품</a:t>
            </a:r>
            <a:r>
              <a:rPr lang="ko-KR" altLang="en-US" sz="3200" dirty="0"/>
              <a:t> 위주의 생활 물가안내 어플리케이션을 개발하였다</a:t>
            </a:r>
            <a:r>
              <a:rPr lang="en-US" altLang="ko-KR" sz="3200" dirty="0"/>
              <a:t>. </a:t>
            </a:r>
            <a:r>
              <a:rPr lang="ko-KR" altLang="en-US" sz="3200" dirty="0"/>
              <a:t>향후 기능을 더 확장하여 </a:t>
            </a:r>
            <a:r>
              <a:rPr lang="ko-KR" altLang="en-US" sz="3200" dirty="0" err="1"/>
              <a:t>농수축산품</a:t>
            </a:r>
            <a:r>
              <a:rPr lang="ko-KR" altLang="en-US" sz="3200" dirty="0"/>
              <a:t> 뿐만 아니라 생필품 등의 가격 정보들의 </a:t>
            </a:r>
            <a:r>
              <a:rPr lang="ko-KR" altLang="en-US" sz="3200" dirty="0" err="1"/>
              <a:t>콘텐츠를</a:t>
            </a:r>
            <a:r>
              <a:rPr lang="ko-KR" altLang="en-US" sz="3200" dirty="0"/>
              <a:t> 제공할 수 있도록 구현할 예정이다</a:t>
            </a:r>
            <a:r>
              <a:rPr lang="en-US" altLang="ko-KR" sz="3200" dirty="0"/>
              <a:t>. </a:t>
            </a:r>
            <a:r>
              <a:rPr lang="ko-KR" altLang="en-US" sz="3200" dirty="0"/>
              <a:t>나아가 물가의 예측과 소비 동향 안내 기능 또한 가능하도록 기능을 확대해 나갈 예정이다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8244" y="613803"/>
            <a:ext cx="20810312" cy="380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26280" fontAlgn="base">
              <a:defRPr/>
            </a:pPr>
            <a:r>
              <a:rPr lang="ko-KR" altLang="en-US" sz="6000" b="1" dirty="0">
                <a:solidFill>
                  <a:srgbClr val="FFFF00"/>
                </a:solidFill>
              </a:rPr>
              <a:t>공공데이터와 </a:t>
            </a:r>
            <a:r>
              <a:rPr lang="en-US" altLang="ko-KR" sz="6000" b="1" dirty="0">
                <a:solidFill>
                  <a:srgbClr val="FFFF00"/>
                </a:solidFill>
              </a:rPr>
              <a:t>AI</a:t>
            </a:r>
            <a:r>
              <a:rPr lang="ko-KR" altLang="en-US" sz="6000" b="1" dirty="0" err="1">
                <a:solidFill>
                  <a:srgbClr val="FFFF00"/>
                </a:solidFill>
              </a:rPr>
              <a:t>챗봇을</a:t>
            </a:r>
            <a:r>
              <a:rPr lang="ko-KR" altLang="en-US" sz="6000" b="1" dirty="0">
                <a:solidFill>
                  <a:srgbClr val="FFFF00"/>
                </a:solidFill>
              </a:rPr>
              <a:t> 이용한 물가 음성안내 </a:t>
            </a:r>
            <a:r>
              <a:rPr lang="ko-KR" altLang="en-US" sz="6000" b="1" dirty="0" err="1">
                <a:solidFill>
                  <a:srgbClr val="FFFF00"/>
                </a:solidFill>
              </a:rPr>
              <a:t>앱</a:t>
            </a:r>
            <a:r>
              <a:rPr lang="ko-KR" altLang="en-US" sz="6000" b="1" dirty="0">
                <a:solidFill>
                  <a:srgbClr val="FFFF00"/>
                </a:solidFill>
              </a:rPr>
              <a:t> 서비스</a:t>
            </a:r>
            <a:endParaRPr lang="en-US" altLang="ko-KR" sz="6000" b="1" dirty="0">
              <a:solidFill>
                <a:srgbClr val="FFFF00"/>
              </a:solidFill>
            </a:endParaRPr>
          </a:p>
          <a:p>
            <a:pPr algn="ctr" defTabSz="4526280" fontAlgn="base">
              <a:defRPr/>
            </a:pPr>
            <a:r>
              <a:rPr lang="en-US" altLang="ko-KR" sz="7200" b="1" dirty="0">
                <a:solidFill>
                  <a:srgbClr val="FFFF00"/>
                </a:solidFill>
              </a:rPr>
              <a:t>(</a:t>
            </a:r>
            <a:r>
              <a:rPr lang="en-US" altLang="ko-KR" sz="3600" b="1" dirty="0">
                <a:solidFill>
                  <a:srgbClr val="FFFF00"/>
                </a:solidFill>
              </a:rPr>
              <a:t>Audio Guidance Application For Commodity Prices Using Public Data And AI </a:t>
            </a:r>
            <a:r>
              <a:rPr lang="en-US" altLang="ko-KR" sz="3600" b="1" dirty="0" err="1">
                <a:solidFill>
                  <a:srgbClr val="FFFF00"/>
                </a:solidFill>
              </a:rPr>
              <a:t>Chatbot</a:t>
            </a:r>
            <a:r>
              <a:rPr lang="en-US" altLang="ko-KR" sz="7200" b="1" dirty="0">
                <a:solidFill>
                  <a:srgbClr val="FFFF00"/>
                </a:solidFill>
              </a:rPr>
              <a:t>)</a:t>
            </a:r>
          </a:p>
          <a:p>
            <a:pPr algn="ctr" defTabSz="4526280" fontAlgn="base">
              <a:lnSpc>
                <a:spcPct val="130000"/>
              </a:lnSpc>
              <a:defRPr/>
            </a:pPr>
            <a:r>
              <a:rPr lang="en-US" altLang="ko-KR" sz="4400" b="1" kern="0" baseline="30000" dirty="0">
                <a:solidFill>
                  <a:schemeClr val="bg1"/>
                </a:solidFill>
                <a:latin typeface="+mj-ea"/>
                <a:ea typeface="+mn-ea"/>
                <a:cs typeface="+mn-cs"/>
              </a:rPr>
              <a:t>*</a:t>
            </a:r>
            <a:r>
              <a:rPr lang="ko-KR" altLang="en-US" sz="4400" b="1" kern="0" dirty="0">
                <a:solidFill>
                  <a:schemeClr val="bg1"/>
                </a:solidFill>
                <a:latin typeface="+mj-ea"/>
              </a:rPr>
              <a:t>이재선</a:t>
            </a:r>
            <a:r>
              <a:rPr lang="en-US" altLang="ko-KR" sz="4400" b="1" kern="0" dirty="0">
                <a:solidFill>
                  <a:schemeClr val="bg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>
                <a:solidFill>
                  <a:schemeClr val="bg1"/>
                </a:solidFill>
                <a:latin typeface="+mj-ea"/>
                <a:ea typeface="+mn-ea"/>
                <a:cs typeface="+mn-cs"/>
              </a:rPr>
              <a:t>김종우</a:t>
            </a:r>
            <a:r>
              <a:rPr lang="en-US" altLang="ko-KR" sz="4400" b="1" kern="0" dirty="0">
                <a:solidFill>
                  <a:schemeClr val="bg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>
                <a:solidFill>
                  <a:schemeClr val="bg1"/>
                </a:solidFill>
                <a:latin typeface="+mj-ea"/>
                <a:ea typeface="+mn-ea"/>
                <a:cs typeface="+mn-cs"/>
              </a:rPr>
              <a:t>이소정</a:t>
            </a:r>
            <a:r>
              <a:rPr lang="en-US" altLang="ko-KR" sz="4400" b="1" kern="0" dirty="0">
                <a:solidFill>
                  <a:schemeClr val="bg1"/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 err="1">
                <a:solidFill>
                  <a:schemeClr val="bg1"/>
                </a:solidFill>
                <a:latin typeface="+mj-ea"/>
                <a:ea typeface="+mn-ea"/>
                <a:cs typeface="+mn-cs"/>
              </a:rPr>
              <a:t>전경향</a:t>
            </a:r>
            <a:endParaRPr lang="en-US" altLang="ko-KR" sz="4400" b="1" kern="0" dirty="0">
              <a:solidFill>
                <a:schemeClr val="bg1"/>
              </a:solidFill>
              <a:latin typeface="+mj-ea"/>
              <a:ea typeface="+mn-ea"/>
              <a:cs typeface="+mn-cs"/>
            </a:endParaRPr>
          </a:p>
          <a:p>
            <a:pPr algn="ctr" defTabSz="4526280" fontAlgn="base">
              <a:lnSpc>
                <a:spcPct val="130000"/>
              </a:lnSpc>
              <a:defRPr/>
            </a:pPr>
            <a:r>
              <a:rPr lang="en-US" altLang="ko-KR" sz="4000" b="1" kern="0" dirty="0">
                <a:solidFill>
                  <a:schemeClr val="bg1"/>
                </a:solidFill>
                <a:latin typeface="+mj-ea"/>
              </a:rPr>
              <a:t>ICT</a:t>
            </a:r>
            <a:r>
              <a:rPr lang="ko-KR" altLang="en-US" sz="4000" b="1" kern="0" dirty="0">
                <a:solidFill>
                  <a:schemeClr val="bg1"/>
                </a:solidFill>
                <a:latin typeface="+mj-ea"/>
              </a:rPr>
              <a:t>공과</a:t>
            </a:r>
            <a:r>
              <a:rPr lang="ko-KR" altLang="en-US" sz="4000" b="1" kern="0" dirty="0">
                <a:solidFill>
                  <a:schemeClr val="bg1"/>
                </a:solidFill>
                <a:latin typeface="+mj-ea"/>
                <a:ea typeface="+mn-ea"/>
                <a:cs typeface="+mn-cs"/>
              </a:rPr>
              <a:t>대학 </a:t>
            </a:r>
            <a:r>
              <a:rPr lang="ko-KR" altLang="en-US" sz="4000" b="1" kern="0" dirty="0" err="1">
                <a:solidFill>
                  <a:schemeClr val="bg1"/>
                </a:solidFill>
                <a:latin typeface="+mj-ea"/>
                <a:ea typeface="+mn-ea"/>
                <a:cs typeface="+mn-cs"/>
              </a:rPr>
              <a:t>컴푸터과학과</a:t>
            </a:r>
            <a:endParaRPr lang="ko-KR" altLang="en-US" sz="4000" b="1" kern="0" dirty="0">
              <a:solidFill>
                <a:schemeClr val="bg1"/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89224" y="19140412"/>
            <a:ext cx="9328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 b="1" dirty="0"/>
              <a:t>그림 </a:t>
            </a:r>
            <a:r>
              <a:rPr lang="en-US" altLang="ko-KR" sz="3200" b="1" dirty="0"/>
              <a:t>1 </a:t>
            </a:r>
            <a:r>
              <a:rPr lang="ko-KR" altLang="en-US" sz="3200" b="1" dirty="0"/>
              <a:t>시스템 흐름</a:t>
            </a:r>
            <a:endParaRPr lang="en-US" altLang="ko-KR" sz="3200" dirty="0"/>
          </a:p>
        </p:txBody>
      </p:sp>
      <p:pic>
        <p:nvPicPr>
          <p:cNvPr id="42" name="_x178263472" descr="EMB00019f7c56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2" y="20069019"/>
            <a:ext cx="9970318" cy="78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17413"/>
              </p:ext>
            </p:extLst>
          </p:nvPr>
        </p:nvGraphicFramePr>
        <p:xfrm>
          <a:off x="10940392" y="12760819"/>
          <a:ext cx="10204710" cy="8577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부품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기능</a:t>
                      </a:r>
                      <a:endParaRPr lang="ko-KR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2448">
                <a:tc>
                  <a:txBody>
                    <a:bodyPr/>
                    <a:lstStyle/>
                    <a:p>
                      <a:pPr algn="l"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kern="1200" dirty="0">
                          <a:effectLst/>
                        </a:rPr>
                        <a:t>JAVA</a:t>
                      </a: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kern="1200" dirty="0">
                          <a:effectLst/>
                        </a:rPr>
                        <a:t>⦁ 시스템</a:t>
                      </a:r>
                      <a:r>
                        <a:rPr lang="en-US" altLang="ko-KR" sz="3200" kern="1200" dirty="0">
                          <a:effectLst/>
                        </a:rPr>
                        <a:t> </a:t>
                      </a:r>
                      <a:r>
                        <a:rPr lang="ko-KR" altLang="en-US" sz="3200" kern="1200" dirty="0">
                          <a:effectLst/>
                        </a:rPr>
                        <a:t>구축의 전체적인 구성</a:t>
                      </a:r>
                      <a:endParaRPr lang="ko-KR" alt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2866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kern="1200" dirty="0">
                          <a:effectLst/>
                        </a:rPr>
                        <a:t>공공 데이터 </a:t>
                      </a:r>
                      <a:r>
                        <a:rPr lang="en-US" altLang="ko-KR" sz="3200" kern="1200" dirty="0">
                          <a:effectLst/>
                        </a:rPr>
                        <a:t>API</a:t>
                      </a:r>
                      <a:endParaRPr lang="en-US" altLang="ko-KR" sz="16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ko-KR" altLang="en-US" sz="3200" kern="1200" dirty="0">
                          <a:effectLst/>
                        </a:rPr>
                        <a:t>⦁</a:t>
                      </a:r>
                      <a:r>
                        <a:rPr lang="ko-KR" altLang="en-US" sz="3200" kern="1200" dirty="0" err="1">
                          <a:effectLst/>
                        </a:rPr>
                        <a:t>농수축산품</a:t>
                      </a:r>
                      <a:r>
                        <a:rPr lang="ko-KR" altLang="en-US" sz="3200" kern="1200" dirty="0">
                          <a:effectLst/>
                        </a:rPr>
                        <a:t> 물가 정보 </a:t>
                      </a:r>
                      <a:r>
                        <a:rPr lang="en-US" altLang="ko-KR" sz="3200" kern="1200" dirty="0">
                          <a:effectLst/>
                        </a:rPr>
                        <a:t>DATA</a:t>
                      </a:r>
                      <a:endParaRPr lang="ko-KR" alt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4754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effectLst/>
                      </a:endParaRPr>
                    </a:p>
                    <a:p>
                      <a:pPr fontAlgn="base" latinLnBrk="0"/>
                      <a:r>
                        <a:rPr lang="en-US" altLang="ko-KR" sz="3200" kern="1200" dirty="0">
                          <a:effectLst/>
                        </a:rPr>
                        <a:t>ETRI API</a:t>
                      </a: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ko-KR" altLang="en-US" sz="3200" kern="1200" dirty="0">
                          <a:effectLst/>
                        </a:rPr>
                        <a:t>⦁</a:t>
                      </a:r>
                      <a:r>
                        <a:rPr lang="en-US" altLang="ko-KR" sz="3200" kern="1200" dirty="0">
                          <a:effectLst/>
                        </a:rPr>
                        <a:t>AI</a:t>
                      </a:r>
                      <a:r>
                        <a:rPr lang="en-US" altLang="ko-KR" sz="3200" kern="1200" baseline="0" dirty="0">
                          <a:effectLst/>
                        </a:rPr>
                        <a:t> </a:t>
                      </a:r>
                      <a:r>
                        <a:rPr lang="ko-KR" altLang="en-US" sz="3200" kern="1200" baseline="0" dirty="0">
                          <a:effectLst/>
                        </a:rPr>
                        <a:t>자연어 처리 엔진</a:t>
                      </a:r>
                      <a:endParaRPr lang="ko-KR" alt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4754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kern="1200" dirty="0">
                          <a:effectLst/>
                        </a:rPr>
                        <a:t>Google</a:t>
                      </a:r>
                      <a:r>
                        <a:rPr lang="en-US" altLang="ko-KR" sz="3200" kern="1200" baseline="0" dirty="0">
                          <a:effectLst/>
                        </a:rPr>
                        <a:t> API</a:t>
                      </a:r>
                      <a:endParaRPr lang="en-US" altLang="ko-KR" sz="3200" kern="1200" dirty="0">
                        <a:effectLst/>
                      </a:endParaRPr>
                    </a:p>
                    <a:p>
                      <a:pPr marL="0" marR="0" indent="0" algn="l" defTabSz="34975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>
                        <a:effectLst/>
                      </a:endParaRPr>
                    </a:p>
                    <a:p>
                      <a:pPr fontAlgn="base" latinLnBrk="1"/>
                      <a:r>
                        <a:rPr lang="ko-KR" altLang="en-US" sz="3200" kern="1200" dirty="0">
                          <a:effectLst/>
                        </a:rPr>
                        <a:t>⦁음성 인식 및 음성 변환</a:t>
                      </a:r>
                    </a:p>
                    <a:p>
                      <a:pPr fontAlgn="base" latinLnBrk="1"/>
                      <a:endParaRPr lang="ko-KR" alt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87656"/>
                  </a:ext>
                </a:extLst>
              </a:tr>
            </a:tbl>
          </a:graphicData>
        </a:graphic>
      </p:graphicFrame>
      <p:pic>
        <p:nvPicPr>
          <p:cNvPr id="4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771" y="13336973"/>
            <a:ext cx="2045688" cy="213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282" y="15474948"/>
            <a:ext cx="2458665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264" y="17308766"/>
            <a:ext cx="4953905" cy="168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632" y="19292123"/>
            <a:ext cx="3401966" cy="192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00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397</Words>
  <Application>Microsoft Office PowerPoint</Application>
  <PresentationFormat>사용자 지정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이 재선</cp:lastModifiedBy>
  <cp:revision>79</cp:revision>
  <dcterms:created xsi:type="dcterms:W3CDTF">2016-04-12T03:00:40Z</dcterms:created>
  <dcterms:modified xsi:type="dcterms:W3CDTF">2021-02-17T07:06:52Z</dcterms:modified>
</cp:coreProperties>
</file>