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4"/>
  </p:notesMasterIdLst>
  <p:handoutMasterIdLst>
    <p:handoutMasterId r:id="rId45"/>
  </p:handoutMasterIdLst>
  <p:sldIdLst>
    <p:sldId id="328" r:id="rId2"/>
    <p:sldId id="329" r:id="rId3"/>
    <p:sldId id="330" r:id="rId4"/>
    <p:sldId id="326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50" r:id="rId15"/>
    <p:sldId id="361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25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err="1" smtClean="0"/>
              <a:t>이식성이</a:t>
            </a:r>
            <a:r>
              <a:rPr lang="ko-KR" altLang="en-US" dirty="0" smtClean="0"/>
              <a:t> 매우 좋다</a:t>
            </a:r>
          </a:p>
          <a:p>
            <a:pPr lvl="2"/>
            <a:r>
              <a:rPr lang="en-US" altLang="ko-KR" dirty="0" smtClean="0"/>
              <a:t>JAVA </a:t>
            </a:r>
            <a:r>
              <a:rPr lang="ko-KR" altLang="en-US" dirty="0" smtClean="0"/>
              <a:t>소스코드는 한 번만 작성해놓으면 다양한 운영체제에서 실행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메모장이나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 </a:t>
            </a:r>
            <a:r>
              <a:rPr lang="ko-KR" altLang="en-US" dirty="0" smtClean="0"/>
              <a:t>등의 텍스트 에디터로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작성된 소스코드를 </a:t>
            </a:r>
            <a:r>
              <a:rPr lang="en-US" altLang="ko-KR" dirty="0" smtClean="0"/>
              <a:t>javac.exe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컴파일하면</a:t>
            </a:r>
            <a:r>
              <a:rPr lang="ko-KR" altLang="en-US" dirty="0" smtClean="0"/>
              <a:t> 바이트코드가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바이트코드는 확장명이 *</a:t>
            </a:r>
            <a:r>
              <a:rPr lang="en-US" altLang="ko-KR" dirty="0" smtClean="0"/>
              <a:t>.class</a:t>
            </a:r>
            <a:r>
              <a:rPr lang="ko-KR" altLang="en-US" dirty="0" smtClean="0"/>
              <a:t>인데 사람은 이 파일의 내용을 읽을 수 없음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바이트코드는 모든 운영체제에서 실행이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 운영체제에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머신인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JVM(Java Virtual Machine)</a:t>
            </a:r>
            <a:r>
              <a:rPr lang="ko-KR" altLang="en-US" dirty="0" smtClean="0"/>
              <a:t>이 미리 설치되어 있어야 한다</a:t>
            </a:r>
            <a:r>
              <a:rPr lang="en-US" altLang="ko-KR" dirty="0" smtClean="0"/>
              <a:t>. JVM</a:t>
            </a:r>
            <a:r>
              <a:rPr lang="ko-KR" altLang="en-US" dirty="0" smtClean="0"/>
              <a:t>은 오라클에서 무료로 배포하고 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1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38790"/>
            <a:ext cx="6705745" cy="33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완전한 객체지향 언어이다</a:t>
            </a:r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사용하는 구조적인 프로그래밍 기법 그대로 지원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실무에서 사용되는 객체지향 프로그래밍 기법을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프로그래밍을 지원한다</a:t>
            </a:r>
          </a:p>
          <a:p>
            <a:pPr lvl="2"/>
            <a:r>
              <a:rPr lang="ko-KR" altLang="en-US" dirty="0" smtClean="0"/>
              <a:t>하나의 프로세스</a:t>
            </a:r>
            <a:r>
              <a:rPr lang="en-US" altLang="ko-KR" dirty="0" smtClean="0"/>
              <a:t>(process) </a:t>
            </a:r>
            <a:r>
              <a:rPr lang="ko-KR" altLang="en-US" dirty="0" smtClean="0"/>
              <a:t>안에서 여러 개의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가 동시에 작동되도록 프로그래밍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동시에 작동되는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작성하면 병렬 처리가 가능해져 복잡한 대용량 작업을 빠른 시간 내에 처리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자체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멀티스레드 프로그래밍</a:t>
            </a:r>
            <a:r>
              <a:rPr lang="en-US" altLang="ko-KR" dirty="0" smtClean="0"/>
              <a:t>(multi thread programming)</a:t>
            </a:r>
            <a:r>
              <a:rPr lang="ko-KR" altLang="en-US" dirty="0" smtClean="0"/>
              <a:t> 지원하여 쉽게 병렬 프로그래밍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다양한 응용 프로그램을 작성할 수 있다</a:t>
            </a:r>
          </a:p>
          <a:p>
            <a:pPr lvl="2"/>
            <a:r>
              <a:rPr lang="en-US" altLang="ko-KR" dirty="0" smtClean="0"/>
              <a:t>HWP, </a:t>
            </a:r>
            <a:r>
              <a:rPr lang="ko-KR" altLang="en-US" dirty="0" smtClean="0"/>
              <a:t>알집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엑셀 등과 같이 일반 컴퓨터에서 작동하는 ‘데스크톱 응용 프로그램’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브라우저에서 </a:t>
            </a:r>
            <a:r>
              <a:rPr lang="ko-KR" altLang="en-US" dirty="0" err="1" smtClean="0"/>
              <a:t>다운로드된</a:t>
            </a:r>
            <a:r>
              <a:rPr lang="ko-KR" altLang="en-US" dirty="0" smtClean="0"/>
              <a:t> 후 작동하는 ‘애플릿’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서버에서 작동하는 ‘</a:t>
            </a:r>
            <a:r>
              <a:rPr lang="en-US" altLang="ko-KR" dirty="0" smtClean="0"/>
              <a:t>JSP(JAVA Server Pages)’ </a:t>
            </a:r>
            <a:r>
              <a:rPr lang="ko-KR" altLang="en-US" dirty="0" smtClean="0"/>
              <a:t>또는 ‘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survlet</a:t>
            </a:r>
            <a:r>
              <a:rPr lang="en-US" altLang="ko-KR" dirty="0" smtClean="0"/>
              <a:t>)’, TV</a:t>
            </a:r>
            <a:r>
              <a:rPr lang="ko-KR" altLang="en-US" dirty="0" smtClean="0"/>
              <a:t>나 냉장고 등의 가전제품에서 작동하는 ‘임베디드 프로그램’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태블릿에서</a:t>
            </a:r>
            <a:r>
              <a:rPr lang="ko-KR" altLang="en-US" dirty="0" smtClean="0"/>
              <a:t> 작동하는 ‘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’을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작성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사용되는 대부분의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환경에서 작동하는 응용 프로그램 작성 가능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많은 오픈 소스 라이브러리가 있다</a:t>
            </a:r>
          </a:p>
          <a:p>
            <a:pPr lvl="2"/>
            <a:r>
              <a:rPr lang="ko-KR" altLang="en-US" dirty="0" smtClean="0"/>
              <a:t>외부의 다양한 오픈 소스 라이브러리</a:t>
            </a:r>
            <a:r>
              <a:rPr lang="en-US" altLang="ko-KR" dirty="0" smtClean="0"/>
              <a:t>(open source library)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수많은 프로젝트에서 이러한 라이브러리를 오픈 소스로 제공하기 때문에 구현하고자 하는 고급 기능을 누구나 가져와서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다양한 오픈 소스 프로젝트는 일회성 제공에 그치는 것이 아니라 커뮤니티를 통해 체계적인 소스 관리와 업그레이드가 이뤄지고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실무에서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언어를 많이 사용하는 가장 큰 이유 중 하나는 이러한 오픈 소스 라이브러리를 사용하여 자신의 고급 기능을 빠른 기간 내에 안정적으로 구현할 수 있다는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대표적인 오픈 소스 라이브러리로는 </a:t>
            </a:r>
            <a:r>
              <a:rPr lang="en-US" altLang="ko-KR" dirty="0" smtClean="0"/>
              <a:t>Apache Commons, Google Guava, </a:t>
            </a:r>
            <a:r>
              <a:rPr lang="en-US" altLang="ko-KR" dirty="0" err="1" smtClean="0"/>
              <a:t>Lucene</a:t>
            </a:r>
            <a:r>
              <a:rPr lang="en-US" altLang="ko-KR" dirty="0" smtClean="0"/>
              <a:t>, Spring,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, Cassandra </a:t>
            </a:r>
            <a:r>
              <a:rPr lang="ko-KR" altLang="en-US" dirty="0" smtClean="0"/>
              <a:t>프로젝트 등이 있다</a:t>
            </a:r>
            <a:r>
              <a:rPr lang="en-US" altLang="ko-KR" dirty="0" smtClean="0"/>
              <a:t>.  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 descr="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609020"/>
            <a:ext cx="8124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가상 머신</a:t>
            </a:r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Windows, Unix/Linux, Mac </a:t>
            </a:r>
            <a:r>
              <a:rPr lang="ko-KR" altLang="en-US" dirty="0" smtClean="0"/>
              <a:t>등 운영체제에 상관없이 한 번 작성한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코드를 동일하게 작동시키는 핵심적인 역할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에서 ‘가상 머신</a:t>
            </a:r>
            <a:r>
              <a:rPr lang="en-US" altLang="ko-KR" dirty="0" smtClean="0"/>
              <a:t>(=</a:t>
            </a:r>
            <a:r>
              <a:rPr lang="ko-KR" altLang="en-US" dirty="0" smtClean="0"/>
              <a:t>가상 컴퓨터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은 실제로는 소프트웨어로 설치되고 작동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Windows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Unix/Linux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용 또는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Mac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을 설치해야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오라클 홈페이지에서 무료로 배포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와 관련된 프로그램을 실행하면 자동으로 다운로드 후 설치되기도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의 역할을 하는 소프트웨어를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소프트웨어 또는 </a:t>
            </a:r>
            <a:r>
              <a:rPr lang="en-US" altLang="ko-KR" dirty="0" smtClean="0"/>
              <a:t>JRE(JAVA runtime environment)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1-4]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바이트코드를 실행하기 위해 먼저 설치되어야 한다</a:t>
            </a:r>
            <a:r>
              <a:rPr lang="en-US" altLang="ko-KR" dirty="0" smtClean="0"/>
              <a:t>. JAVA </a:t>
            </a:r>
            <a:r>
              <a:rPr lang="ko-KR" altLang="en-US" dirty="0" smtClean="0"/>
              <a:t>초창기에는 이처럼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를 모든 컴퓨터에 설치해야 하는 것에 대해 부정적인 시각도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지금은 컴퓨터에 설치하는 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등과 같은 기본적인 프로그램으로 인식되고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오늘날에는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작성된 프로그램이 별 거부감 없이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JDK 8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</a:t>
            </a:r>
            <a:r>
              <a:rPr lang="ko-KR" altLang="en-US" dirty="0" smtClean="0"/>
              <a:t>플랫폼 확인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① </a:t>
            </a:r>
            <a:r>
              <a:rPr lang="en-US" altLang="ko-KR" dirty="0" smtClean="0"/>
              <a:t>Windows 7 : 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마우스 오른쪽 버튼 클릭하고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(Windows 8</a:t>
            </a:r>
            <a:r>
              <a:rPr lang="ko-KR" altLang="en-US" dirty="0" smtClean="0"/>
              <a:t>부터는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마우스 오른쪽 버튼 클릭하고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1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528900"/>
            <a:ext cx="6885765" cy="41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JDK 8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② </a:t>
            </a:r>
            <a:r>
              <a:rPr lang="en-US" altLang="ko-KR" dirty="0" smtClean="0"/>
              <a:t>http://java.oracle.com</a:t>
            </a:r>
            <a:r>
              <a:rPr lang="ko-KR" altLang="en-US" dirty="0" smtClean="0"/>
              <a:t>에 접속하고 ‘</a:t>
            </a:r>
            <a:r>
              <a:rPr lang="en-US" altLang="ko-KR" dirty="0" smtClean="0"/>
              <a:t>Software Downloads</a:t>
            </a:r>
            <a:r>
              <a:rPr lang="ko-KR" altLang="en-US" dirty="0" smtClean="0"/>
              <a:t>’의 </a:t>
            </a:r>
            <a:r>
              <a:rPr lang="en-US" altLang="ko-KR" dirty="0" smtClean="0"/>
              <a:t>[Java SE]</a:t>
            </a:r>
            <a:r>
              <a:rPr lang="ko-KR" altLang="en-US" dirty="0" smtClean="0"/>
              <a:t> 클릭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5" name="그림 4" descr="1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8096568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③ ‘</a:t>
            </a:r>
            <a:r>
              <a:rPr lang="en-US" altLang="ko-KR" dirty="0" smtClean="0"/>
              <a:t>Java SE 8uOO</a:t>
            </a:r>
            <a:r>
              <a:rPr lang="ko-KR" altLang="en-US" dirty="0" smtClean="0"/>
              <a:t>’ 아래쪽의 </a:t>
            </a:r>
            <a:r>
              <a:rPr lang="en-US" altLang="ko-KR" dirty="0" smtClean="0"/>
              <a:t>[JDK DOWNLOAD]</a:t>
            </a:r>
            <a:r>
              <a:rPr lang="ko-KR" altLang="en-US" dirty="0" smtClean="0"/>
              <a:t>를 클릭하여 다운로드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1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313764"/>
            <a:ext cx="7490376" cy="43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④ ‘</a:t>
            </a:r>
            <a:r>
              <a:rPr lang="en-US" altLang="ko-KR" dirty="0" smtClean="0"/>
              <a:t>Accept License Agreement</a:t>
            </a:r>
            <a:r>
              <a:rPr lang="ko-KR" altLang="en-US" dirty="0" smtClean="0"/>
              <a:t>’ 체크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앞에서 확인한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비트라면 </a:t>
            </a:r>
            <a:r>
              <a:rPr lang="en-US" altLang="ko-KR" dirty="0" smtClean="0"/>
              <a:t>Windows x86</a:t>
            </a:r>
            <a:r>
              <a:rPr lang="ko-KR" altLang="en-US" dirty="0" smtClean="0"/>
              <a:t>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jdk-8uXX-windows-i586.exe)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64</a:t>
            </a:r>
            <a:r>
              <a:rPr lang="ko-KR" altLang="en-US" dirty="0" smtClean="0"/>
              <a:t>비트라면 </a:t>
            </a:r>
            <a:r>
              <a:rPr lang="en-US" altLang="ko-KR" dirty="0" smtClean="0"/>
              <a:t>Windows x64</a:t>
            </a:r>
            <a:r>
              <a:rPr lang="ko-KR" altLang="en-US" dirty="0" smtClean="0"/>
              <a:t>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jdk-8uXX-windows-x64.exe)</a:t>
            </a:r>
            <a:r>
              <a:rPr lang="ko-KR" altLang="en-US" dirty="0" smtClean="0"/>
              <a:t>을 다운로드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5" name="그림 4" descr="1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943835"/>
            <a:ext cx="7515835" cy="46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JDK 8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⑤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파일을 실행한다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잠시 기다린 다음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를 클릭 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5" name="그림 4" descr="1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63814"/>
            <a:ext cx="7279034" cy="43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⑥ 설치 경로를 지정하는 창이 나오는데 디폴트로 두고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바꿔도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268760"/>
            <a:ext cx="6615735" cy="53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301332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</a:p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GOOD 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JAVA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203975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JAVA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의 개관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JAVA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개발 환경 구축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JAVA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프로그램 맛보기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예제모음</a:t>
            </a:r>
            <a:endParaRPr lang="en-US" altLang="ko-KR" b="1" spc="-10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⑦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설치 완료되면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를 설치하는 창이 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여기서도 설치 경로를 디폴트로 두고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진행 중에 ‘보안 경고’ 창이 나오면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628800"/>
            <a:ext cx="6750750" cy="50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⑧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의 설치까지 완료되면 </a:t>
            </a:r>
            <a:r>
              <a:rPr lang="en-US" altLang="ko-KR" dirty="0" smtClean="0"/>
              <a:t>[Close]</a:t>
            </a:r>
            <a:r>
              <a:rPr lang="ko-KR" altLang="en-US" dirty="0" smtClean="0"/>
              <a:t>를 클릭하여 설치 완료 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 descr="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3" y="1268759"/>
            <a:ext cx="7785865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JRE</a:t>
            </a:r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개발 도구인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실행 환경인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를 명확한 구분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JDK : JAVA </a:t>
            </a:r>
            <a:r>
              <a:rPr lang="ko-KR" altLang="en-US" dirty="0" smtClean="0"/>
              <a:t>프로그램을 작성하고 </a:t>
            </a:r>
            <a:r>
              <a:rPr lang="ko-KR" altLang="en-US" dirty="0" err="1" smtClean="0"/>
              <a:t>컴파일하는</a:t>
            </a:r>
            <a:r>
              <a:rPr lang="ko-KR" altLang="en-US" dirty="0" smtClean="0"/>
              <a:t> 데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JRE : JAVA</a:t>
            </a:r>
            <a:r>
              <a:rPr lang="ko-KR" altLang="en-US" dirty="0" smtClean="0"/>
              <a:t>를 실행하는 데 필요하다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가 포함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 개발 없이 컴파일 결과</a:t>
            </a:r>
            <a:r>
              <a:rPr lang="en-US" altLang="ko-KR" dirty="0" smtClean="0"/>
              <a:t>(*.class)</a:t>
            </a:r>
            <a:r>
              <a:rPr lang="ko-KR" altLang="en-US" dirty="0" smtClean="0"/>
              <a:t>만 실행하려면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만 설치</a:t>
            </a:r>
            <a:r>
              <a:rPr lang="en-US" altLang="ko-KR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187" y="3068960"/>
            <a:ext cx="490208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환경변수 설정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 설치 후 좀 더 편리한 개발 환경 구축 위해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환경 변수 추가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JAVA_HOME : JDK</a:t>
            </a:r>
            <a:r>
              <a:rPr lang="ko-KR" altLang="en-US" dirty="0" smtClean="0"/>
              <a:t>가 설치된 홈 폴더로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1-11]</a:t>
            </a:r>
            <a:r>
              <a:rPr lang="ko-KR" altLang="en-US" dirty="0" smtClean="0"/>
              <a:t>에서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Path : Windows</a:t>
            </a:r>
            <a:r>
              <a:rPr lang="ko-KR" altLang="en-US" dirty="0" smtClean="0"/>
              <a:t>의 명령 프롬프트에서 명령 실행 시 실행할 명령어를 찾아보는 폴더의 경로 모음</a:t>
            </a:r>
            <a:r>
              <a:rPr lang="en-US" altLang="ko-KR" dirty="0" smtClean="0"/>
              <a:t>         </a:t>
            </a:r>
          </a:p>
          <a:p>
            <a:pPr lvl="2">
              <a:buNone/>
            </a:pPr>
            <a:r>
              <a:rPr lang="en-US" altLang="ko-KR" dirty="0" smtClean="0"/>
              <a:t>           JAVA </a:t>
            </a:r>
            <a:r>
              <a:rPr lang="ko-KR" altLang="en-US" dirty="0" smtClean="0"/>
              <a:t>컴파일을 간편하게 하기 위해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가 설치된 홈 폴더 아래의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 추가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JAVA_HOME </a:t>
            </a:r>
            <a:r>
              <a:rPr lang="ko-KR" altLang="en-US" dirty="0" smtClean="0"/>
              <a:t>환경 변수 생성</a:t>
            </a:r>
            <a:endParaRPr lang="en-US" altLang="ko-KR" spc="-150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Windows 7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‘시스템’ 창의 왼쪽에 있는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고급 시스템 설정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</a:t>
            </a:r>
            <a:endParaRPr lang="en-US" altLang="ko-KR" spc="-150" dirty="0"/>
          </a:p>
        </p:txBody>
      </p:sp>
      <p:pic>
        <p:nvPicPr>
          <p:cNvPr id="8" name="그림 7" descr="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4014065"/>
            <a:ext cx="6132885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② ‘시스템 속성’ 창에서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] </a:t>
            </a:r>
            <a:r>
              <a:rPr lang="ko-KR" altLang="en-US" dirty="0" smtClean="0"/>
              <a:t>탭 클릭 후 아래쪽의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환경 변수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spc="-150" dirty="0"/>
          </a:p>
        </p:txBody>
      </p:sp>
      <p:pic>
        <p:nvPicPr>
          <p:cNvPr id="5" name="그림 4" descr="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268759"/>
            <a:ext cx="7050171" cy="4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③ ‘환경 변수’ 창에서 아래쪽 ‘시스템 변수’의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spc="-150" dirty="0"/>
          </a:p>
        </p:txBody>
      </p:sp>
      <p:pic>
        <p:nvPicPr>
          <p:cNvPr id="9" name="그림 8" descr="1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68760"/>
            <a:ext cx="7335815" cy="50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④ ‘새 시스템 변수’ 창에서 변수 이름에 ‘</a:t>
            </a:r>
            <a:r>
              <a:rPr lang="en-US" altLang="ko-KR" dirty="0" smtClean="0"/>
              <a:t>JAVA_HOME</a:t>
            </a:r>
            <a:r>
              <a:rPr lang="ko-KR" altLang="en-US" dirty="0" smtClean="0"/>
              <a:t>’을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값에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가 설치된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필자의 경우 </a:t>
            </a:r>
            <a:r>
              <a:rPr lang="en-US" altLang="ko-KR" dirty="0" smtClean="0"/>
              <a:t>C:\Program Files\Java\jdk1.8.0_40)</a:t>
            </a:r>
            <a:r>
              <a:rPr lang="ko-KR" altLang="en-US" dirty="0" smtClean="0"/>
              <a:t>를 입력하고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spc="-150" dirty="0"/>
          </a:p>
        </p:txBody>
      </p:sp>
      <p:pic>
        <p:nvPicPr>
          <p:cNvPr id="5" name="그림 4" descr="1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673804"/>
            <a:ext cx="5355595" cy="21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JAVA_HOME </a:t>
            </a:r>
            <a:r>
              <a:rPr lang="ko-KR" altLang="en-US" dirty="0" smtClean="0"/>
              <a:t>환경 변수 등록 확인 </a:t>
            </a:r>
            <a:endParaRPr lang="en-US" altLang="ko-KR" spc="-150" dirty="0"/>
          </a:p>
        </p:txBody>
      </p:sp>
      <p:pic>
        <p:nvPicPr>
          <p:cNvPr id="5" name="그림 4" descr="1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223755"/>
            <a:ext cx="5715635" cy="46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Path </a:t>
            </a:r>
            <a:r>
              <a:rPr lang="ko-KR" altLang="en-US" dirty="0" smtClean="0"/>
              <a:t>환경 변수에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실행 파일 폴더의 경로 추가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⑥ ‘시스템 변수’ 중 ‘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’ 선택하고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spc="-150" dirty="0"/>
          </a:p>
        </p:txBody>
      </p:sp>
      <p:pic>
        <p:nvPicPr>
          <p:cNvPr id="8" name="그림 7" descr="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4" y="1673804"/>
            <a:ext cx="5374105" cy="49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⑦ ‘시스템 변수 편집’ 창에서 변수 값의 맨 뒤에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을 붙인 다음</a:t>
            </a:r>
            <a:r>
              <a:rPr lang="en-US" altLang="ko-KR" dirty="0" smtClean="0"/>
              <a:t>, JDK</a:t>
            </a:r>
            <a:r>
              <a:rPr lang="ko-KR" altLang="en-US" dirty="0" smtClean="0"/>
              <a:t>의 실행 파일이 들어 있는 폴더의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필자의 경우 </a:t>
            </a:r>
            <a:r>
              <a:rPr lang="en-US" altLang="ko-KR" dirty="0" smtClean="0"/>
              <a:t>%JAVA_HOME%\bin)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연속 클릭해 열린 창을 모두 닫기  </a:t>
            </a:r>
            <a:endParaRPr lang="en-US" altLang="ko-KR" spc="-150" dirty="0"/>
          </a:p>
        </p:txBody>
      </p:sp>
      <p:pic>
        <p:nvPicPr>
          <p:cNvPr id="8" name="그림 7" descr="1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943835"/>
            <a:ext cx="5490610" cy="23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언어가 무엇인지 파악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프로그램을 작성 시 필요한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를 설치 방법을 살펴본다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JAVA </a:t>
            </a:r>
            <a:r>
              <a:rPr lang="ko-KR" altLang="en-US" dirty="0" err="1" smtClean="0"/>
              <a:t>프로그램밍하는</a:t>
            </a:r>
            <a:r>
              <a:rPr lang="ko-KR" altLang="en-US" dirty="0" smtClean="0"/>
              <a:t> 방법을 체험한다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설정된 내용 확인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⑧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모든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보조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명령 프롬프트</a:t>
            </a:r>
            <a:r>
              <a:rPr lang="en-US" altLang="ko-KR" dirty="0" smtClean="0"/>
              <a:t>]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명령을 차례로 수행하고 설정된 내용 확인 </a:t>
            </a:r>
            <a:endParaRPr lang="en-US" altLang="ko-KR" spc="-150" dirty="0"/>
          </a:p>
        </p:txBody>
      </p:sp>
      <p:pic>
        <p:nvPicPr>
          <p:cNvPr id="8" name="그림 7" descr="1-14.JPG"/>
          <p:cNvPicPr>
            <a:picLocks noChangeAspect="1"/>
          </p:cNvPicPr>
          <p:nvPr/>
        </p:nvPicPr>
        <p:blipFill>
          <a:blip r:embed="rId2" cstate="print"/>
          <a:srcRect t="31010"/>
          <a:stretch>
            <a:fillRect/>
          </a:stretch>
        </p:blipFill>
        <p:spPr>
          <a:xfrm>
            <a:off x="926594" y="3248980"/>
            <a:ext cx="5625625" cy="3386888"/>
          </a:xfrm>
          <a:prstGeom prst="rect">
            <a:avLst/>
          </a:prstGeom>
        </p:spPr>
      </p:pic>
      <p:pic>
        <p:nvPicPr>
          <p:cNvPr id="5" name="그림 4" descr="1-14.JPG"/>
          <p:cNvPicPr>
            <a:picLocks noChangeAspect="1"/>
          </p:cNvPicPr>
          <p:nvPr/>
        </p:nvPicPr>
        <p:blipFill>
          <a:blip r:embed="rId2" cstate="print"/>
          <a:srcRect r="37374" b="74535"/>
          <a:stretch>
            <a:fillRect/>
          </a:stretch>
        </p:blipFill>
        <p:spPr>
          <a:xfrm>
            <a:off x="926595" y="1943835"/>
            <a:ext cx="3678136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8" name="그림 7" descr="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998728"/>
            <a:ext cx="7501672" cy="49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HelloJava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작성</a:t>
            </a:r>
          </a:p>
          <a:p>
            <a:pPr lvl="1"/>
            <a:r>
              <a:rPr lang="ko-KR" altLang="en-US" dirty="0" smtClean="0"/>
              <a:t>화면에 ‘안녕</a:t>
            </a:r>
            <a:r>
              <a:rPr lang="en-US" altLang="ko-KR" dirty="0" smtClean="0"/>
              <a:t>? Java ~~’</a:t>
            </a:r>
            <a:r>
              <a:rPr lang="ko-KR" altLang="en-US" dirty="0" smtClean="0"/>
              <a:t> 출력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코딩을 위한 사전 준비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파일 탐색기에서 파일 확장명이 보이도록 설정</a:t>
            </a:r>
            <a:r>
              <a:rPr lang="en-US" altLang="ko-KR" dirty="0" smtClean="0"/>
              <a:t>, Windows 7</a:t>
            </a:r>
            <a:r>
              <a:rPr lang="ko-KR" altLang="en-US" dirty="0" smtClean="0"/>
              <a:t>의 파일 탐색기 실행하여 메뉴 중 </a:t>
            </a:r>
            <a:r>
              <a:rPr lang="en-US" altLang="ko-KR" dirty="0" smtClean="0"/>
              <a:t>[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]-[</a:t>
            </a:r>
            <a:r>
              <a:rPr lang="ko-KR" altLang="en-US" dirty="0" smtClean="0"/>
              <a:t>폴더 및 검색 옵션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 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843934"/>
            <a:ext cx="6840760" cy="38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② ‘폴더 옵션’ 창 </a:t>
            </a:r>
            <a:r>
              <a:rPr lang="en-US" altLang="ko-KR" dirty="0" smtClean="0"/>
              <a:t>[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탭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‘알려진 파일 형식의 파일 확장명 숨기기’ 체크 지우고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 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538790"/>
            <a:ext cx="5760640" cy="48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③ 파일 탐색기에서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드라이브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다른 드라이브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아래에 ‘</a:t>
            </a:r>
            <a:r>
              <a:rPr lang="en-US" altLang="ko-KR" dirty="0" err="1" smtClean="0"/>
              <a:t>CookJava</a:t>
            </a:r>
            <a:r>
              <a:rPr lang="ko-KR" altLang="en-US" dirty="0" smtClean="0"/>
              <a:t>’ 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계속해서 하위에 ‘</a:t>
            </a:r>
            <a:r>
              <a:rPr lang="en-US" altLang="ko-KR" dirty="0" smtClean="0"/>
              <a:t>Chapter01</a:t>
            </a:r>
            <a:r>
              <a:rPr lang="ko-KR" altLang="en-US" dirty="0" smtClean="0"/>
              <a:t>’ 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아래에 ‘</a:t>
            </a:r>
            <a:r>
              <a:rPr lang="en-US" altLang="ko-KR" dirty="0" err="1" smtClean="0"/>
              <a:t>HelloJava</a:t>
            </a:r>
            <a:r>
              <a:rPr lang="ko-KR" altLang="en-US" dirty="0" smtClean="0"/>
              <a:t>’ 폴더까지 생성</a:t>
            </a:r>
            <a:r>
              <a:rPr lang="en-US" altLang="ko-KR" dirty="0" smtClean="0"/>
              <a:t>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583795"/>
            <a:ext cx="7390413" cy="36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프로그램 코딩</a:t>
            </a:r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모든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보조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메모장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(            </a:t>
            </a:r>
            <a:r>
              <a:rPr lang="ko-KR" altLang="en-US" dirty="0" smtClean="0"/>
              <a:t>눌러 ‘실행’ 창이 나오면 ‘</a:t>
            </a:r>
            <a:r>
              <a:rPr lang="en-US" altLang="ko-KR" dirty="0" smtClean="0"/>
              <a:t>notepad</a:t>
            </a:r>
            <a:r>
              <a:rPr lang="ko-KR" altLang="en-US" dirty="0" smtClean="0"/>
              <a:t>’ 입력</a:t>
            </a:r>
            <a:r>
              <a:rPr lang="en-US" altLang="ko-KR" dirty="0" smtClean="0"/>
              <a:t>). </a:t>
            </a:r>
            <a:r>
              <a:rPr lang="ko-KR" altLang="en-US" dirty="0" smtClean="0"/>
              <a:t>다음 코드를 입력한다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는 대문자와 소문자를 명확하게 구분하므로 주의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행 앞의 </a:t>
            </a:r>
            <a:r>
              <a:rPr lang="en-US" altLang="ko-KR" dirty="0" smtClean="0"/>
              <a:t>01, 02,…</a:t>
            </a:r>
            <a:r>
              <a:rPr lang="ko-KR" altLang="en-US" dirty="0" smtClean="0"/>
              <a:t>는 행 번호이므로 입력하지 않음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483895"/>
            <a:ext cx="7872080" cy="3060340"/>
          </a:xfrm>
          <a:prstGeom prst="rect">
            <a:avLst/>
          </a:prstGeom>
        </p:spPr>
      </p:pic>
      <p:pic>
        <p:nvPicPr>
          <p:cNvPr id="8" name="그림 7" descr="1-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5733" y="1298369"/>
            <a:ext cx="7524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글자에 이상 없으면 메모장 메뉴의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C:\CookJava\Chapter01\HelloJava\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HelloJava.java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 완료되면 메모장 닫기</a:t>
            </a:r>
            <a:r>
              <a:rPr lang="en-US" altLang="ko-KR" dirty="0" smtClean="0"/>
              <a:t> 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4" y="1988840"/>
            <a:ext cx="5535615" cy="45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컴파일</a:t>
            </a:r>
          </a:p>
          <a:p>
            <a:pPr lvl="1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모든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보조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명령 프롬프트</a:t>
            </a:r>
            <a:r>
              <a:rPr lang="en-US" altLang="ko-KR" dirty="0" smtClean="0"/>
              <a:t>]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(         </a:t>
            </a:r>
            <a:r>
              <a:rPr lang="ko-KR" altLang="en-US" dirty="0" smtClean="0"/>
              <a:t> 눌러 ‘실행’ 창이 나오면 ‘층’ 입력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아래 명령어로 앞에서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소스 폴더로 이동하여 파일 확인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8" name="그림 7" descr="1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5063" y="1310726"/>
            <a:ext cx="752475" cy="285750"/>
          </a:xfrm>
          <a:prstGeom prst="rect">
            <a:avLst/>
          </a:prstGeom>
        </p:spPr>
      </p:pic>
      <p:pic>
        <p:nvPicPr>
          <p:cNvPr id="9" name="그림 8" descr="1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663915"/>
            <a:ext cx="6229350" cy="3990975"/>
          </a:xfrm>
          <a:prstGeom prst="rect">
            <a:avLst/>
          </a:prstGeom>
        </p:spPr>
      </p:pic>
      <p:pic>
        <p:nvPicPr>
          <p:cNvPr id="10" name="그림 9" descr="1-27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895" y="1988840"/>
            <a:ext cx="38481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⑦ 컴파일 명령어인 </a:t>
            </a:r>
            <a:r>
              <a:rPr lang="en-US" altLang="ko-KR" dirty="0" smtClean="0"/>
              <a:t>JAVAC.EXE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HelloJava.java </a:t>
            </a:r>
            <a:r>
              <a:rPr lang="ko-KR" altLang="en-US" dirty="0" smtClean="0"/>
              <a:t>소스코드 컴파일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소스코드에 문제 없으면 아무 메시지도 나오지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목록 확인하면 결과 파일인 </a:t>
            </a:r>
            <a:r>
              <a:rPr lang="en-US" altLang="ko-KR" dirty="0" err="1" smtClean="0"/>
              <a:t>HelloJava.class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보임</a:t>
            </a:r>
            <a:r>
              <a:rPr lang="en-US" altLang="ko-KR" dirty="0" smtClean="0"/>
              <a:t>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1" name="그림 10" descr="1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258870"/>
            <a:ext cx="7505700" cy="4362450"/>
          </a:xfrm>
          <a:prstGeom prst="rect">
            <a:avLst/>
          </a:prstGeom>
        </p:spPr>
      </p:pic>
      <p:pic>
        <p:nvPicPr>
          <p:cNvPr id="12" name="그림 11" descr="1-2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6845" y="1628800"/>
            <a:ext cx="4438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프로그램 실행</a:t>
            </a:r>
          </a:p>
          <a:p>
            <a:pPr lvl="1">
              <a:buNone/>
            </a:pPr>
            <a:r>
              <a:rPr lang="ko-KR" altLang="en-US" dirty="0" smtClean="0"/>
              <a:t>⑧ 바이트코드인 </a:t>
            </a:r>
            <a:r>
              <a:rPr lang="en-US" altLang="ko-KR" dirty="0" err="1" smtClean="0"/>
              <a:t>HelloJava.class</a:t>
            </a:r>
            <a:r>
              <a:rPr lang="ko-KR" altLang="en-US" dirty="0" smtClean="0"/>
              <a:t>를 실행 명령인 </a:t>
            </a:r>
            <a:r>
              <a:rPr lang="en-US" altLang="ko-KR" dirty="0" smtClean="0"/>
              <a:t>JAVA.EXE</a:t>
            </a:r>
            <a:r>
              <a:rPr lang="ko-KR" altLang="en-US" dirty="0" smtClean="0"/>
              <a:t>로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확장명 </a:t>
            </a:r>
            <a:r>
              <a:rPr lang="en-US" altLang="ko-KR" dirty="0" smtClean="0"/>
              <a:t>.class</a:t>
            </a:r>
            <a:r>
              <a:rPr lang="ko-KR" altLang="en-US" dirty="0" smtClean="0"/>
              <a:t> 붙이지 </a:t>
            </a:r>
            <a:r>
              <a:rPr lang="ko-KR" altLang="en-US" dirty="0" err="1" smtClean="0"/>
              <a:t>말것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1" name="그림 10" descr="1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573905"/>
            <a:ext cx="8177084" cy="3150350"/>
          </a:xfrm>
          <a:prstGeom prst="rect">
            <a:avLst/>
          </a:prstGeom>
        </p:spPr>
      </p:pic>
      <p:pic>
        <p:nvPicPr>
          <p:cNvPr id="12" name="그림 11" descr="1-29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583795"/>
            <a:ext cx="443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JAVA(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컴퓨터에서 작동하는 소프트웨어를 작성하는 프로그래밍 언어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  <a:p>
            <a:r>
              <a:rPr lang="ko-KR" altLang="en-US" dirty="0" smtClean="0"/>
              <a:t>프로그래밍의 개요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용 응용 프로그래밍에는 주로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실무의 서버용 응용 프로그램 및 안드로이드용 </a:t>
            </a:r>
            <a:r>
              <a:rPr lang="ko-KR" altLang="en-US" dirty="0" err="1" smtClean="0"/>
              <a:t>앱에는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 가장 많이 사용</a:t>
            </a:r>
            <a:endParaRPr lang="en-US" altLang="ko-KR" dirty="0" smtClean="0"/>
          </a:p>
        </p:txBody>
      </p:sp>
      <p:pic>
        <p:nvPicPr>
          <p:cNvPr id="4" name="그림 3" descr="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2258870"/>
            <a:ext cx="8239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HelloJava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뜯어보기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HelloJava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public class </a:t>
            </a:r>
            <a:r>
              <a:rPr lang="en-US" altLang="ko-KR" dirty="0" err="1" smtClean="0"/>
              <a:t>HelloJava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public class</a:t>
            </a:r>
            <a:r>
              <a:rPr lang="ko-KR" altLang="en-US" dirty="0" smtClean="0"/>
              <a:t>는 예약어로 일단은 항상 동일하게 쓰는 것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HelloJava</a:t>
            </a:r>
            <a:r>
              <a:rPr lang="ko-KR" altLang="en-US" dirty="0" smtClean="0"/>
              <a:t>는 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이름인 </a:t>
            </a:r>
            <a:r>
              <a:rPr lang="en-US" altLang="ko-KR" dirty="0" smtClean="0"/>
              <a:t>HelloJava.java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.java</a:t>
            </a:r>
            <a:r>
              <a:rPr lang="ko-KR" altLang="en-US" dirty="0" smtClean="0"/>
              <a:t> 제외한 것과 동일해야 함</a:t>
            </a:r>
            <a:r>
              <a:rPr lang="en-US" altLang="ko-KR" dirty="0" smtClean="0"/>
              <a:t>.  (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프로그램을 구성하는 가장 기본 단위</a:t>
            </a:r>
            <a:r>
              <a:rPr lang="en-US" altLang="ko-KR" dirty="0" smtClean="0"/>
              <a:t>), 1</a:t>
            </a:r>
            <a:r>
              <a:rPr lang="ko-KR" altLang="en-US" dirty="0" smtClean="0"/>
              <a:t>행의 </a:t>
            </a:r>
            <a:r>
              <a:rPr lang="en-US" altLang="ko-KR" dirty="0" err="1" smtClean="0"/>
              <a:t>HelloJava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행의 시작 중괄호</a:t>
            </a:r>
            <a:r>
              <a:rPr lang="en-US" altLang="ko-KR" dirty="0" smtClean="0"/>
              <a:t>({)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행의 종료 중괄호</a:t>
            </a:r>
            <a:r>
              <a:rPr lang="en-US" altLang="ko-KR" dirty="0" smtClean="0"/>
              <a:t>(})</a:t>
            </a:r>
            <a:r>
              <a:rPr lang="ko-KR" altLang="en-US" dirty="0" smtClean="0"/>
              <a:t>까지가 본체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public static void main (String[ 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프로그램의 핵심 명령어 </a:t>
            </a:r>
            <a:r>
              <a:rPr lang="ko-KR" altLang="en-US" dirty="0" err="1" smtClean="0"/>
              <a:t>코딩할</a:t>
            </a:r>
            <a:r>
              <a:rPr lang="ko-KR" altLang="en-US" dirty="0" smtClean="0"/>
              <a:t> 메인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행의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행의 시작 중괄호</a:t>
            </a:r>
            <a:r>
              <a:rPr lang="en-US" altLang="ko-KR" dirty="0" smtClean="0"/>
              <a:t>({)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행의 종료 중괄호</a:t>
            </a:r>
            <a:r>
              <a:rPr lang="en-US" altLang="ko-KR" dirty="0" smtClean="0"/>
              <a:t>(})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안에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 작성한다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이 예제는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행의 한 줄만 </a:t>
            </a:r>
            <a:r>
              <a:rPr lang="ko-KR" altLang="en-US" dirty="0" err="1" smtClean="0"/>
              <a:t>코딩되어</a:t>
            </a:r>
            <a:r>
              <a:rPr lang="ko-KR" altLang="en-US" dirty="0" smtClean="0"/>
              <a:t> 있는 것으로 ‘안녕</a:t>
            </a:r>
            <a:r>
              <a:rPr lang="en-US" altLang="ko-KR" dirty="0" smtClean="0"/>
              <a:t>? Java ~~’</a:t>
            </a:r>
            <a:r>
              <a:rPr lang="ko-KR" altLang="en-US" dirty="0" smtClean="0"/>
              <a:t>를 출력 </a:t>
            </a:r>
            <a:endParaRPr lang="en-US" altLang="ko-KR" dirty="0" smtClean="0"/>
          </a:p>
        </p:txBody>
      </p:sp>
      <p:pic>
        <p:nvPicPr>
          <p:cNvPr id="8" name="그림 7" descr="실습 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73805"/>
            <a:ext cx="6525724" cy="25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프로그램 작성 틀</a:t>
            </a:r>
            <a:endParaRPr lang="en-US" altLang="ko-KR" dirty="0" smtClean="0"/>
          </a:p>
        </p:txBody>
      </p:sp>
      <p:pic>
        <p:nvPicPr>
          <p:cNvPr id="5" name="그림 4" descr="1-3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8162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언어의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선마이크로시스템스</a:t>
            </a:r>
            <a:r>
              <a:rPr lang="en-US" altLang="ko-KR" dirty="0" smtClean="0"/>
              <a:t>(Sun Microsystems)</a:t>
            </a:r>
            <a:r>
              <a:rPr lang="ko-KR" altLang="en-US" dirty="0" smtClean="0"/>
              <a:t>에서 제임스 </a:t>
            </a:r>
            <a:r>
              <a:rPr lang="ko-KR" altLang="en-US" dirty="0" err="1" smtClean="0"/>
              <a:t>고슬링</a:t>
            </a:r>
            <a:r>
              <a:rPr lang="en-US" altLang="ko-KR" dirty="0" smtClean="0"/>
              <a:t>(James Gosling)</a:t>
            </a:r>
            <a:r>
              <a:rPr lang="ko-KR" altLang="en-US" dirty="0" smtClean="0"/>
              <a:t>이 주도하여 냉장고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등의 가전제품에서 사용될 운영체제를 개발하는 것을 목표로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처음에는 </a:t>
            </a:r>
            <a:r>
              <a:rPr lang="ko-KR" altLang="en-US" dirty="0" err="1" smtClean="0"/>
              <a:t>오크</a:t>
            </a:r>
            <a:r>
              <a:rPr lang="en-US" altLang="ko-KR" dirty="0" smtClean="0"/>
              <a:t>(Oak) </a:t>
            </a:r>
            <a:r>
              <a:rPr lang="ko-KR" altLang="en-US" dirty="0" smtClean="0"/>
              <a:t>또는 그린</a:t>
            </a:r>
            <a:r>
              <a:rPr lang="en-US" altLang="ko-KR" dirty="0" smtClean="0"/>
              <a:t>(Green)</a:t>
            </a:r>
            <a:r>
              <a:rPr lang="ko-KR" altLang="en-US" dirty="0" smtClean="0"/>
              <a:t>이라는 이름으로 불리다 나중에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바뀜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 </a:t>
            </a:r>
            <a:r>
              <a:rPr lang="ko-KR" altLang="en-US" dirty="0" smtClean="0"/>
              <a:t>등 다양한 언어가 존재했으나 아래의 목적을 위해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가전제품의 종류 및 제조사가 다양할 수밖에 없으므로 각 플랫폼에 독립적이어야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가전제품은 </a:t>
            </a:r>
            <a:r>
              <a:rPr lang="ko-KR" altLang="en-US" dirty="0" err="1" smtClean="0"/>
              <a:t>재부팅하기가</a:t>
            </a:r>
            <a:r>
              <a:rPr lang="ko-KR" altLang="en-US" dirty="0" smtClean="0"/>
              <a:t> 어려우므로 새로운 언어는 더욱 안정적이어야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동적 메모리 할당과 수거가 자동으로 수행되어야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네트워크에서 자동으로 </a:t>
            </a:r>
            <a:r>
              <a:rPr lang="ko-KR" altLang="en-US" dirty="0" err="1" smtClean="0"/>
              <a:t>내려받는</a:t>
            </a:r>
            <a:r>
              <a:rPr lang="ko-KR" altLang="en-US" dirty="0" smtClean="0"/>
              <a:t> 과정이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악성 코드가 침투할 수 없도록 포인터의 개념을 없애야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의 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번 코드를 작성하면 어떤 운영체제에서도 잘 작동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Write Once, Run Anywhere</a:t>
            </a:r>
            <a:r>
              <a:rPr lang="ko-KR" altLang="en-US" dirty="0" smtClean="0"/>
              <a:t>’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" name="내용 개체 틀 3" descr="1-2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31539" y="953725"/>
            <a:ext cx="8312699" cy="513057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C, C++ </a:t>
            </a:r>
            <a:r>
              <a:rPr lang="ko-KR" altLang="en-US" dirty="0" smtClean="0"/>
              <a:t>등의 기존 언어는 각 </a:t>
            </a:r>
            <a:r>
              <a:rPr lang="ko-KR" altLang="en-US" dirty="0" err="1" smtClean="0"/>
              <a:t>운영체제별로</a:t>
            </a:r>
            <a:r>
              <a:rPr lang="ko-KR" altLang="en-US" dirty="0" smtClean="0"/>
              <a:t> 서로 다른 코드를 만들고 별도로 </a:t>
            </a:r>
            <a:r>
              <a:rPr lang="ko-KR" altLang="en-US" dirty="0" err="1" smtClean="0"/>
              <a:t>컴파일해야</a:t>
            </a:r>
            <a:r>
              <a:rPr lang="ko-KR" altLang="en-US" dirty="0" smtClean="0"/>
              <a:t> 실행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 만들면 모든 운영체제에서 동일하게 실행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경제적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효율적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 descr="1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593685"/>
            <a:ext cx="7317811" cy="4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로 웹 페이지 안에서 동작하는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애플릿</a:t>
            </a:r>
            <a:r>
              <a:rPr lang="en-US" altLang="ko-KR" dirty="0" smtClean="0"/>
              <a:t>(applet)</a:t>
            </a:r>
            <a:r>
              <a:rPr lang="ko-KR" altLang="en-US" dirty="0" smtClean="0"/>
              <a:t>을 만들 수 있음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애플릿은 웹 페이지 안에서 실행됨으로써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정적인 화면을 동적으로 만듬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표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18810"/>
            <a:ext cx="6615735" cy="49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개관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언어의 특징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의 객체지향적인 장점을 그대로 가져오면서 동시에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여러 가지 문제점 보완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간결한 프로그래밍 문법 제공</a:t>
            </a:r>
          </a:p>
          <a:p>
            <a:pPr lvl="2"/>
            <a:r>
              <a:rPr lang="ko-KR" altLang="en-US" dirty="0" smtClean="0"/>
              <a:t>문법이 쉽기 때문에 프로그래밍 초보자가 배우기에 적절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C, C++</a:t>
            </a:r>
            <a:r>
              <a:rPr lang="ko-KR" altLang="en-US" dirty="0" smtClean="0"/>
              <a:t>의 강력한 장점이자 문제점으로 꼽히는 포인터 삭제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관리를 가비지 </a:t>
            </a:r>
            <a:r>
              <a:rPr lang="ko-KR" altLang="en-US" dirty="0" err="1" smtClean="0"/>
              <a:t>컬렉터</a:t>
            </a:r>
            <a:r>
              <a:rPr lang="en-US" altLang="ko-KR" dirty="0" smtClean="0"/>
              <a:t>(garbage collector)</a:t>
            </a:r>
            <a:r>
              <a:rPr lang="ko-KR" altLang="en-US" dirty="0" smtClean="0"/>
              <a:t>가 전담하여 프로그래머가 메모리에 대해 고민하지 않고 프로그래밍 로직에 집중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2003</Words>
  <Application>Microsoft Office PowerPoint</Application>
  <PresentationFormat>화면 슬라이드 쇼(4:3)</PresentationFormat>
  <Paragraphs>240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PowerPoint 프레젠테이션</vt:lpstr>
      <vt:lpstr>PowerPoint 프레젠테이션</vt:lpstr>
      <vt:lpstr>PowerPoint 프레젠테이션</vt:lpstr>
      <vt:lpstr>Section 01 JAVA의 개관(1)</vt:lpstr>
      <vt:lpstr>Section 01 JAVA의 개관(2)</vt:lpstr>
      <vt:lpstr>Section 01 JAVA의 개관(3)</vt:lpstr>
      <vt:lpstr>Section 01 JAVA의 개관(4)</vt:lpstr>
      <vt:lpstr>Section 01 JAVA의 개관(5)</vt:lpstr>
      <vt:lpstr>Section 01 JAVA의 개관(6)</vt:lpstr>
      <vt:lpstr>Section 01 JAVA의 개관(7)</vt:lpstr>
      <vt:lpstr>Section 01 JAVA의 개관(8)</vt:lpstr>
      <vt:lpstr>Section 01 JAVA의 개관(9)</vt:lpstr>
      <vt:lpstr>Section 01 JAVA의 개관(10)</vt:lpstr>
      <vt:lpstr>Section 02 JAVA 개발 환경 구축(1) </vt:lpstr>
      <vt:lpstr>Section 02 JAVA 개발 환경 구축(2) </vt:lpstr>
      <vt:lpstr>Section 02 JAVA 개발 환경 구축(3) </vt:lpstr>
      <vt:lpstr>Section 02 JAVA 개발 환경 구축(4) </vt:lpstr>
      <vt:lpstr>Section 02 JAVA 개발 환경 구축(5) </vt:lpstr>
      <vt:lpstr>Section 02 JAVA 개발 환경 구축(6) </vt:lpstr>
      <vt:lpstr>Section 02 JAVA 개발 환경 구축(7) </vt:lpstr>
      <vt:lpstr>Section 02 JAVA 개발 환경 구축(8) </vt:lpstr>
      <vt:lpstr>저자 한마디 </vt:lpstr>
      <vt:lpstr>Section 02 JAVA 개발 환경 구축(9) </vt:lpstr>
      <vt:lpstr>Section 02 JAVA 개발 환경 구축(10) </vt:lpstr>
      <vt:lpstr>Section 02 JAVA 개발 환경 구축(11) </vt:lpstr>
      <vt:lpstr>Section 02 JAVA 개발 환경 구축(12) </vt:lpstr>
      <vt:lpstr>Section 02 JAVA 개발 환경 구축(13) </vt:lpstr>
      <vt:lpstr>Section 02 JAVA 개발 환경 구축(14) </vt:lpstr>
      <vt:lpstr>Section 02 JAVA 개발 환경 구축(15) </vt:lpstr>
      <vt:lpstr>Section 02 JAVA 개발 환경 구축(16) </vt:lpstr>
      <vt:lpstr>Section 03 JAVA 프로그램 맛보기(1) </vt:lpstr>
      <vt:lpstr>Section 03 JAVA 프로그램 맛보기(2) </vt:lpstr>
      <vt:lpstr>Section 03 JAVA 프로그램 맛보기(3) </vt:lpstr>
      <vt:lpstr>Section 03 JAVA 프로그램 맛보기(4) </vt:lpstr>
      <vt:lpstr>Section 03 JAVA 프로그램 맛보기(5) </vt:lpstr>
      <vt:lpstr>Section 03 JAVA 프로그램 맛보기(6) </vt:lpstr>
      <vt:lpstr>Section 03 JAVA 프로그램 맛보기(7) </vt:lpstr>
      <vt:lpstr>Section 03 JAVA 프로그램 맛보기(8) </vt:lpstr>
      <vt:lpstr>Section 03 JAVA 프로그램 맛보기(9) </vt:lpstr>
      <vt:lpstr>Section 03 JAVA 프로그램 맛보기(10) </vt:lpstr>
      <vt:lpstr>Section 03 JAVA 프로그램 맛보기(11)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167</cp:revision>
  <dcterms:created xsi:type="dcterms:W3CDTF">2012-07-23T02:34:37Z</dcterms:created>
  <dcterms:modified xsi:type="dcterms:W3CDTF">2016-02-17T02:02:27Z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