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1"/>
  </p:notesMasterIdLst>
  <p:handoutMasterIdLst>
    <p:handoutMasterId r:id="rId62"/>
  </p:handoutMasterIdLst>
  <p:sldIdLst>
    <p:sldId id="328" r:id="rId2"/>
    <p:sldId id="329" r:id="rId3"/>
    <p:sldId id="330" r:id="rId4"/>
    <p:sldId id="331" r:id="rId5"/>
    <p:sldId id="332" r:id="rId6"/>
    <p:sldId id="334" r:id="rId7"/>
    <p:sldId id="333" r:id="rId8"/>
    <p:sldId id="336" r:id="rId9"/>
    <p:sldId id="335" r:id="rId10"/>
    <p:sldId id="338" r:id="rId11"/>
    <p:sldId id="341" r:id="rId12"/>
    <p:sldId id="337" r:id="rId13"/>
    <p:sldId id="339" r:id="rId14"/>
    <p:sldId id="342" r:id="rId15"/>
    <p:sldId id="344" r:id="rId16"/>
    <p:sldId id="343" r:id="rId17"/>
    <p:sldId id="346" r:id="rId18"/>
    <p:sldId id="348" r:id="rId19"/>
    <p:sldId id="349" r:id="rId20"/>
    <p:sldId id="350" r:id="rId21"/>
    <p:sldId id="351" r:id="rId22"/>
    <p:sldId id="352" r:id="rId23"/>
    <p:sldId id="353" r:id="rId24"/>
    <p:sldId id="340" r:id="rId25"/>
    <p:sldId id="354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55" r:id="rId55"/>
    <p:sldId id="384" r:id="rId56"/>
    <p:sldId id="386" r:id="rId57"/>
    <p:sldId id="387" r:id="rId58"/>
    <p:sldId id="388" r:id="rId59"/>
    <p:sldId id="258" r:id="rId6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0899" autoAdjust="0"/>
  </p:normalViewPr>
  <p:slideViewPr>
    <p:cSldViewPr>
      <p:cViewPr varScale="1">
        <p:scale>
          <a:sx n="70" d="100"/>
          <a:sy n="70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5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07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, GOOD JAVA</a:t>
            </a: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370" y="2766932"/>
            <a:ext cx="2009570" cy="2000212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540" y="5398527"/>
            <a:ext cx="2572618" cy="381033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45019" y="5104340"/>
            <a:ext cx="2472769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/59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3781" y="3093682"/>
            <a:ext cx="815497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074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63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713" r:id="rId6"/>
    <p:sldLayoutId id="2147483714" r:id="rId7"/>
    <p:sldLayoutId id="2147483681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System.out</a:t>
            </a:r>
            <a:r>
              <a:rPr lang="ko-KR" altLang="en-US" dirty="0"/>
              <a:t>의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74" y="618623"/>
            <a:ext cx="7091731" cy="307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46" y="3692460"/>
            <a:ext cx="6439619" cy="192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46" y="5628827"/>
            <a:ext cx="3389171" cy="111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393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직접 풀어보기 </a:t>
            </a:r>
            <a:r>
              <a:rPr lang="en-US" altLang="ko-KR" dirty="0" smtClean="0"/>
              <a:t>3-1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200</a:t>
            </a:r>
            <a:r>
              <a:rPr lang="ko-KR" altLang="en-US" dirty="0"/>
              <a:t>을 더한 결과가 나올 수 있도록 </a:t>
            </a:r>
            <a:r>
              <a:rPr lang="en-US" altLang="ko-KR" dirty="0"/>
              <a:t>%d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개 사용하여 </a:t>
            </a:r>
            <a:r>
              <a:rPr lang="en-US" altLang="ko-KR" dirty="0" err="1"/>
              <a:t>System.out.printf</a:t>
            </a:r>
            <a:r>
              <a:rPr lang="en-US" altLang="ko-KR" dirty="0"/>
              <a:t>( ) </a:t>
            </a:r>
            <a:r>
              <a:rPr lang="ko-KR" altLang="en-US" dirty="0"/>
              <a:t>문을 만들어보자</a:t>
            </a:r>
            <a:r>
              <a:rPr lang="en-US" altLang="ko-KR" dirty="0"/>
              <a:t>. </a:t>
            </a:r>
            <a:r>
              <a:rPr lang="ko-KR" altLang="en-US" dirty="0"/>
              <a:t>또한 나눗셈 결과도 나오게 해보자</a:t>
            </a:r>
            <a:r>
              <a:rPr lang="en-US" altLang="ko-KR" dirty="0"/>
              <a:t>. </a:t>
            </a:r>
            <a:r>
              <a:rPr lang="ko-KR" altLang="en-US" dirty="0"/>
              <a:t>즉 다음과 같이 출력되게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2986088"/>
            <a:ext cx="24955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09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오류의 확인과 </a:t>
            </a:r>
            <a:r>
              <a:rPr lang="ko-KR" altLang="en-US" dirty="0" smtClean="0"/>
              <a:t>수정</a:t>
            </a:r>
            <a:endParaRPr lang="en-US" altLang="ko-KR" dirty="0"/>
          </a:p>
          <a:p>
            <a:pPr lvl="1"/>
            <a:r>
              <a:rPr lang="en-US" altLang="ko-KR" dirty="0" smtClean="0"/>
              <a:t>JAVA</a:t>
            </a:r>
            <a:r>
              <a:rPr lang="ko-KR" altLang="en-US" dirty="0"/>
              <a:t>는 오류가 발생하면 대부분 그 이유와 오류가 발생한 행까지 알려준다</a:t>
            </a:r>
            <a:r>
              <a:rPr lang="en-US" altLang="ko-KR" dirty="0"/>
              <a:t>. [</a:t>
            </a:r>
            <a:r>
              <a:rPr lang="ko-KR" altLang="en-US" dirty="0"/>
              <a:t>실습 </a:t>
            </a:r>
            <a:r>
              <a:rPr lang="en-US" altLang="ko-KR" dirty="0"/>
              <a:t>3-2]</a:t>
            </a:r>
            <a:r>
              <a:rPr lang="ko-KR" altLang="en-US" dirty="0"/>
              <a:t>에서 발생한 오류를 보면 원인과 행 번호인 </a:t>
            </a:r>
            <a:r>
              <a:rPr lang="en-US" altLang="ko-KR" dirty="0"/>
              <a:t>5</a:t>
            </a:r>
            <a:r>
              <a:rPr lang="ko-KR" altLang="en-US" dirty="0"/>
              <a:t>행까지 표시되어 있는데</a:t>
            </a:r>
            <a:r>
              <a:rPr lang="en-US" altLang="ko-KR" dirty="0"/>
              <a:t>, </a:t>
            </a:r>
            <a:r>
              <a:rPr lang="ko-KR" altLang="en-US" dirty="0"/>
              <a:t>오류 행 번호를 클릭하면 바로 소스코드의 행으로 이동한다</a:t>
            </a:r>
            <a:r>
              <a:rPr lang="en-US" altLang="ko-KR" dirty="0"/>
              <a:t>. </a:t>
            </a:r>
            <a:r>
              <a:rPr lang="ko-KR" altLang="en-US" dirty="0"/>
              <a:t>앞으로 오류를 이렇게 확인하면 좀 더 수월하게 문제를 해결할 수 있을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3126067"/>
            <a:ext cx="65246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71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System.out</a:t>
            </a:r>
            <a:r>
              <a:rPr lang="ko-KR" altLang="en-US" dirty="0"/>
              <a:t>의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정수 외에 자주 사용되는 서식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0" y="1345122"/>
            <a:ext cx="8119431" cy="27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0" y="4135127"/>
            <a:ext cx="7941819" cy="237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19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System.out</a:t>
            </a:r>
            <a:r>
              <a:rPr lang="ko-KR" altLang="en-US" dirty="0"/>
              <a:t>의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595986"/>
            <a:ext cx="5715635" cy="301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49" y="4038754"/>
            <a:ext cx="8280920" cy="2229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204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직접 풀어보기 </a:t>
            </a:r>
            <a:r>
              <a:rPr lang="en-US" altLang="ko-KR" dirty="0" smtClean="0"/>
              <a:t>3-2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3-3]</a:t>
            </a:r>
            <a:r>
              <a:rPr lang="ko-KR" altLang="en-US" dirty="0"/>
              <a:t>이 </a:t>
            </a:r>
            <a:r>
              <a:rPr lang="ko-KR" altLang="en-US" dirty="0" smtClean="0"/>
              <a:t>제대로 </a:t>
            </a:r>
            <a:r>
              <a:rPr lang="ko-KR" altLang="en-US" dirty="0"/>
              <a:t>출력되도록 수정한 다음 </a:t>
            </a:r>
            <a:r>
              <a:rPr lang="ko-KR" altLang="en-US" dirty="0" err="1"/>
              <a:t>빌드하고</a:t>
            </a:r>
            <a:r>
              <a:rPr lang="ko-KR" altLang="en-US" dirty="0"/>
              <a:t> </a:t>
            </a:r>
            <a:r>
              <a:rPr lang="ko-KR" altLang="en-US" dirty="0" smtClean="0"/>
              <a:t>실행해보자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92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System.out</a:t>
            </a:r>
            <a:r>
              <a:rPr lang="ko-KR" altLang="en-US" dirty="0"/>
              <a:t>의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2" y="773705"/>
            <a:ext cx="7958431" cy="349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2" y="4427208"/>
            <a:ext cx="7875875" cy="165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919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System.out.printf</a:t>
            </a:r>
            <a:r>
              <a:rPr lang="en-US" altLang="ko-KR" dirty="0"/>
              <a:t>( ) </a:t>
            </a:r>
            <a:r>
              <a:rPr lang="ko-KR" altLang="en-US" dirty="0" err="1"/>
              <a:t>메소드의</a:t>
            </a:r>
            <a:r>
              <a:rPr lang="ko-KR" altLang="en-US" dirty="0"/>
              <a:t> 서식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자릿수를 맞춘 출력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0" y="1313765"/>
            <a:ext cx="7926739" cy="5281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11" y="3654025"/>
            <a:ext cx="1422074" cy="283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254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System.out.printf</a:t>
            </a:r>
            <a:r>
              <a:rPr lang="en-US" altLang="ko-KR" dirty="0"/>
              <a:t>( ) </a:t>
            </a:r>
            <a:r>
              <a:rPr lang="ko-KR" altLang="en-US" dirty="0" err="1"/>
              <a:t>메소드의</a:t>
            </a:r>
            <a:r>
              <a:rPr lang="ko-KR" altLang="en-US" dirty="0"/>
              <a:t> 서식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90" y="1178750"/>
            <a:ext cx="53149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654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System.out.printf</a:t>
            </a:r>
            <a:r>
              <a:rPr lang="en-US" altLang="ko-KR" dirty="0"/>
              <a:t>( ) </a:t>
            </a:r>
            <a:r>
              <a:rPr lang="ko-KR" altLang="en-US" dirty="0" err="1"/>
              <a:t>메소드의</a:t>
            </a:r>
            <a:r>
              <a:rPr lang="ko-KR" altLang="en-US" dirty="0"/>
              <a:t> 서식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722384"/>
            <a:ext cx="7737394" cy="306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4554125"/>
            <a:ext cx="5974758" cy="186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17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185761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변수와 데이터 형식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46875" y="3026551"/>
            <a:ext cx="5420487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System.out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의 기본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en-US" altLang="ko-KR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System.out.printf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( )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메소드의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서식 지정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변수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</a:t>
            </a:r>
            <a:r>
              <a:rPr lang="en-US" altLang="ko-KR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데이터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형식과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배열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예제모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음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System.out.printf</a:t>
            </a:r>
            <a:r>
              <a:rPr lang="en-US" altLang="ko-KR" dirty="0"/>
              <a:t>( ) </a:t>
            </a:r>
            <a:r>
              <a:rPr lang="ko-KR" altLang="en-US" dirty="0" err="1"/>
              <a:t>메소드의</a:t>
            </a:r>
            <a:r>
              <a:rPr lang="ko-KR" altLang="en-US" dirty="0"/>
              <a:t> 서식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다양한 기능의 서식 문자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676400"/>
            <a:ext cx="69246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624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System.out.printf</a:t>
            </a:r>
            <a:r>
              <a:rPr lang="en-US" altLang="ko-KR" dirty="0"/>
              <a:t>( ) </a:t>
            </a:r>
            <a:r>
              <a:rPr lang="ko-KR" altLang="en-US" dirty="0" err="1"/>
              <a:t>메소드의</a:t>
            </a:r>
            <a:r>
              <a:rPr lang="ko-KR" altLang="en-US" dirty="0"/>
              <a:t> 서식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7" y="744944"/>
            <a:ext cx="8280920" cy="390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57117"/>
            <a:ext cx="2055715" cy="239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53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</a:t>
            </a:r>
            <a:r>
              <a:rPr lang="en-US" altLang="ko-KR" dirty="0" smtClean="0"/>
              <a:t>: </a:t>
            </a:r>
            <a:r>
              <a:rPr lang="ko-KR" altLang="en-US" dirty="0"/>
              <a:t>어떤 값을 저장하기 위한 메모리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TIP : </a:t>
            </a:r>
            <a:r>
              <a:rPr lang="ko-KR" altLang="en-US" dirty="0"/>
              <a:t>정수형 </a:t>
            </a:r>
            <a:r>
              <a:rPr lang="en-US" altLang="ko-KR" dirty="0" err="1"/>
              <a:t>int</a:t>
            </a:r>
            <a:r>
              <a:rPr lang="ko-KR" altLang="en-US" dirty="0"/>
              <a:t>는 </a:t>
            </a:r>
            <a:r>
              <a:rPr lang="en-US" altLang="ko-KR" dirty="0"/>
              <a:t>4byte, </a:t>
            </a:r>
            <a:r>
              <a:rPr lang="ko-KR" altLang="en-US" dirty="0" err="1"/>
              <a:t>실수형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는 </a:t>
            </a:r>
            <a:r>
              <a:rPr lang="en-US" altLang="ko-KR" dirty="0"/>
              <a:t>4byte, </a:t>
            </a:r>
            <a:r>
              <a:rPr lang="ko-KR" altLang="en-US" dirty="0" err="1"/>
              <a:t>실수형</a:t>
            </a:r>
            <a:r>
              <a:rPr lang="ko-KR" altLang="en-US" dirty="0"/>
              <a:t> </a:t>
            </a:r>
            <a:r>
              <a:rPr lang="en-US" altLang="ko-KR" dirty="0"/>
              <a:t>double</a:t>
            </a:r>
            <a:r>
              <a:rPr lang="ko-KR" altLang="en-US" dirty="0"/>
              <a:t>은 </a:t>
            </a:r>
            <a:r>
              <a:rPr lang="en-US" altLang="ko-KR" dirty="0" smtClean="0"/>
              <a:t>8byte.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[</a:t>
            </a:r>
            <a:r>
              <a:rPr lang="ko-KR" altLang="en-US" dirty="0"/>
              <a:t>그림 </a:t>
            </a:r>
            <a:r>
              <a:rPr lang="en-US" altLang="ko-KR" dirty="0"/>
              <a:t>3-12]</a:t>
            </a:r>
            <a:r>
              <a:rPr lang="ko-KR" altLang="en-US" dirty="0"/>
              <a:t>는 </a:t>
            </a:r>
            <a:r>
              <a:rPr lang="ko-KR" altLang="en-US" dirty="0" err="1"/>
              <a:t>실수형이</a:t>
            </a:r>
            <a:r>
              <a:rPr lang="ko-KR" altLang="en-US" dirty="0"/>
              <a:t> </a:t>
            </a:r>
            <a:r>
              <a:rPr lang="en-US" altLang="ko-KR" dirty="0"/>
              <a:t>double</a:t>
            </a:r>
            <a:r>
              <a:rPr lang="ko-KR" altLang="en-US" dirty="0"/>
              <a:t>이라고 가정한 </a:t>
            </a:r>
            <a:r>
              <a:rPr lang="ko-KR" altLang="en-US" dirty="0" smtClean="0"/>
              <a:t>상태임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94" y="1943835"/>
            <a:ext cx="1981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930" y="1943185"/>
            <a:ext cx="44767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2861810" y="2477235"/>
            <a:ext cx="765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2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다양한 변수 선언 방식</a:t>
            </a:r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78" y="1583795"/>
            <a:ext cx="44958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78" y="3248980"/>
            <a:ext cx="71628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196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세미콜론</a:t>
            </a:r>
            <a:r>
              <a:rPr lang="en-US" altLang="ko-KR" dirty="0"/>
              <a:t>(;)</a:t>
            </a:r>
            <a:r>
              <a:rPr lang="ko-KR" altLang="en-US" dirty="0"/>
              <a:t>으로 문장 </a:t>
            </a:r>
            <a:r>
              <a:rPr lang="ko-KR" altLang="en-US" dirty="0" smtClean="0"/>
              <a:t>구분하기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줄에 하나의 데이터 형식만 선언할 수 있다고 했는데</a:t>
            </a:r>
            <a:r>
              <a:rPr lang="en-US" altLang="ko-KR" dirty="0"/>
              <a:t>, </a:t>
            </a:r>
            <a:r>
              <a:rPr lang="ko-KR" altLang="en-US" dirty="0"/>
              <a:t>엄밀하게 말하면 ‘한 줄’이 아니라 ‘한 문장’이라고 해야 옳다</a:t>
            </a:r>
            <a:r>
              <a:rPr lang="en-US" altLang="ko-KR" dirty="0"/>
              <a:t>. ❷</a:t>
            </a:r>
            <a:r>
              <a:rPr lang="ko-KR" altLang="en-US" dirty="0"/>
              <a:t>는 올바른 형식이다</a:t>
            </a:r>
            <a:r>
              <a:rPr lang="en-US" altLang="ko-KR" dirty="0"/>
              <a:t>. </a:t>
            </a:r>
            <a:r>
              <a:rPr lang="ko-KR" altLang="en-US" dirty="0"/>
              <a:t>세미콜론</a:t>
            </a:r>
            <a:r>
              <a:rPr lang="en-US" altLang="ko-KR" dirty="0"/>
              <a:t>(;)</a:t>
            </a:r>
            <a:r>
              <a:rPr lang="ko-KR" altLang="en-US" dirty="0"/>
              <a:t>으로 구분한 것은 완전히 분리된 문장으로 취급하기 때문에 아래 ❶과 ❷는 동일한 의미이다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978950"/>
            <a:ext cx="46958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012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변수에 값을 대입하는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TIP : </a:t>
            </a:r>
            <a:r>
              <a:rPr lang="ko-KR" altLang="en-US" dirty="0" err="1"/>
              <a:t>실수형인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 smtClean="0"/>
              <a:t>에 </a:t>
            </a:r>
            <a:r>
              <a:rPr lang="ko-KR" altLang="en-US" dirty="0"/>
              <a:t>값을 대입할 때는 숫자의 맨 뒤에 </a:t>
            </a:r>
            <a:r>
              <a:rPr lang="en-US" altLang="ko-KR" dirty="0"/>
              <a:t>float</a:t>
            </a:r>
            <a:r>
              <a:rPr lang="ko-KR" altLang="en-US" dirty="0"/>
              <a:t>를 의미하는 ‘</a:t>
            </a:r>
            <a:r>
              <a:rPr lang="en-US" altLang="ko-KR" dirty="0"/>
              <a:t>f’</a:t>
            </a:r>
            <a:r>
              <a:rPr lang="ko-KR" altLang="en-US" dirty="0"/>
              <a:t>를 붙여야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</a:t>
            </a:r>
            <a:r>
              <a:rPr lang="en-US" altLang="ko-KR" dirty="0"/>
              <a:t>, b</a:t>
            </a:r>
            <a:r>
              <a:rPr lang="ko-KR" altLang="en-US" dirty="0"/>
              <a:t>가 모두 정수형 </a:t>
            </a:r>
            <a:r>
              <a:rPr lang="ko-KR" altLang="en-US" dirty="0" smtClean="0"/>
              <a:t>변수일 때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13" y="1601504"/>
            <a:ext cx="3704137" cy="129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1329378"/>
            <a:ext cx="3972212" cy="162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4145185" y="2335742"/>
            <a:ext cx="495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91" y="4554125"/>
            <a:ext cx="4856938" cy="159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061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63715"/>
            <a:ext cx="7960054" cy="454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564" y="3853219"/>
            <a:ext cx="26860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777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6</a:t>
            </a:r>
            <a:r>
              <a:rPr lang="ko-KR" altLang="en-US" dirty="0" smtClean="0"/>
              <a:t>행</a:t>
            </a:r>
            <a:r>
              <a:rPr lang="en-US" altLang="ko-KR" dirty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정수형 </a:t>
            </a:r>
            <a:r>
              <a:rPr lang="ko-KR" altLang="en-US" dirty="0"/>
              <a:t>변수에 실수를 대입할 때의 처리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</a:t>
            </a:r>
            <a:r>
              <a:rPr lang="ko-KR" altLang="en-US" dirty="0"/>
              <a:t>변수에 정수를 대입할 때의 처리 </a:t>
            </a:r>
            <a:r>
              <a:rPr lang="ko-KR" altLang="en-US" dirty="0" smtClean="0"/>
              <a:t>방식                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25" y="1259172"/>
            <a:ext cx="4154095" cy="279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65" y="4659248"/>
            <a:ext cx="4804345" cy="179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49" y="4659248"/>
            <a:ext cx="2504456" cy="121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62210" y="4351471"/>
            <a:ext cx="2293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7</a:t>
            </a:r>
            <a:r>
              <a:rPr lang="ko-KR" altLang="en-US" sz="1400" dirty="0" smtClean="0"/>
              <a:t>행을 다음과 같이 수정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9913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773113"/>
            <a:ext cx="7546914" cy="553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149" y="1943835"/>
            <a:ext cx="29051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332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6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/>
              <a:t>변수에 변수를 대입할 때의 처리 방식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52" y="1583795"/>
            <a:ext cx="44481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06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의 문법을 차근차근 익혀보자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36" y="4783209"/>
            <a:ext cx="6986044" cy="179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35" y="591983"/>
            <a:ext cx="7125839" cy="417466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591983"/>
            <a:ext cx="3511200" cy="161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162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/>
              <a:t>숫자끼리의 계산 결과를 대입하는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6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변수와 </a:t>
            </a:r>
            <a:r>
              <a:rPr lang="ko-KR" altLang="en-US" dirty="0"/>
              <a:t>숫자의 계산 결과를 대입하는 방식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915" y="1251051"/>
            <a:ext cx="5475164" cy="213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915" y="4158667"/>
            <a:ext cx="5535615" cy="232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978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11</a:t>
            </a:r>
            <a:r>
              <a:rPr lang="ko-KR" altLang="en-US" dirty="0" smtClean="0"/>
              <a:t>행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15" y="877694"/>
            <a:ext cx="4690304" cy="153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7" y="2929884"/>
            <a:ext cx="7964515" cy="238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034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15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자신의 </a:t>
            </a:r>
            <a:r>
              <a:rPr lang="ko-KR" altLang="en-US" dirty="0"/>
              <a:t>값에 계산 결과를 대입하는 방식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507004"/>
            <a:ext cx="61055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520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대입 연산자와 변수의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pPr lvl="1"/>
            <a:r>
              <a:rPr lang="ko-KR" altLang="en-US" dirty="0"/>
              <a:t>대입 연산자</a:t>
            </a:r>
            <a:r>
              <a:rPr lang="en-US" altLang="ko-KR" dirty="0"/>
              <a:t>(=)</a:t>
            </a:r>
            <a:r>
              <a:rPr lang="ko-KR" altLang="en-US" dirty="0"/>
              <a:t>를 사용하면 오른쪽의 것이 </a:t>
            </a:r>
            <a:r>
              <a:rPr lang="ko-KR" altLang="en-US" dirty="0" smtClean="0"/>
              <a:t>왼쪽에 대입됨</a:t>
            </a:r>
            <a:endParaRPr lang="en-US" altLang="ko-KR" dirty="0" smtClean="0"/>
          </a:p>
          <a:p>
            <a:pPr lvl="1"/>
            <a:r>
              <a:rPr lang="ko-KR" altLang="en-US" dirty="0"/>
              <a:t>대입 연산자</a:t>
            </a:r>
            <a:r>
              <a:rPr lang="en-US" altLang="ko-KR" dirty="0"/>
              <a:t>(=)</a:t>
            </a:r>
            <a:r>
              <a:rPr lang="ko-KR" altLang="en-US" dirty="0"/>
              <a:t>의 오른쪽에는 상수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계산 값이 모두 올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</a:t>
            </a:r>
            <a:r>
              <a:rPr lang="en-US" altLang="ko-KR" dirty="0" smtClean="0">
                <a:solidFill>
                  <a:srgbClr val="FF0000"/>
                </a:solidFill>
              </a:rPr>
              <a:t>(  X  )                                                          (  O  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1" y="2369936"/>
            <a:ext cx="3382765" cy="334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60" y="2369936"/>
            <a:ext cx="2704785" cy="348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10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/>
              <a:t>데이터 형식과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비트 </a:t>
            </a:r>
            <a:endParaRPr lang="en-US" altLang="ko-KR" dirty="0"/>
          </a:p>
          <a:p>
            <a:pPr lvl="1"/>
            <a:r>
              <a:rPr lang="en-US" altLang="ko-KR" dirty="0"/>
              <a:t>0(OFF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en-US" altLang="ko-KR" dirty="0"/>
              <a:t>1(ON)</a:t>
            </a:r>
            <a:r>
              <a:rPr lang="ko-KR" altLang="en-US" dirty="0"/>
              <a:t>만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/>
              <a:t>개의 전기 스위치로 </a:t>
            </a:r>
            <a:r>
              <a:rPr lang="ko-KR" altLang="en-US" dirty="0" smtClean="0"/>
              <a:t>표현할 </a:t>
            </a:r>
            <a:r>
              <a:rPr lang="ko-KR" altLang="en-US" dirty="0"/>
              <a:t>수 있는 </a:t>
            </a:r>
            <a:r>
              <a:rPr lang="ko-KR" altLang="en-US" dirty="0" err="1"/>
              <a:t>가짓</a:t>
            </a:r>
            <a:r>
              <a:rPr lang="ko-KR" altLang="en-US" dirty="0"/>
              <a:t>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= 2</a:t>
            </a:r>
            <a:r>
              <a:rPr lang="en-US" altLang="ko-KR" baseline="30000" dirty="0" smtClean="0"/>
              <a:t>n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비트로 표현할 수 있는 가짓수는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=8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en-US" altLang="ko-KR" dirty="0"/>
              <a:t>4</a:t>
            </a:r>
            <a:r>
              <a:rPr lang="ko-KR" altLang="en-US" dirty="0"/>
              <a:t>비트로 표현할 수 있는 가짓수는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4</a:t>
            </a:r>
            <a:r>
              <a:rPr lang="en-US" altLang="ko-KR" dirty="0" smtClean="0"/>
              <a:t>=16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65" y="1533309"/>
            <a:ext cx="4770530" cy="347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844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/>
              <a:t>데이터 형식과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진수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953725"/>
            <a:ext cx="4567922" cy="553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868" y="5516556"/>
            <a:ext cx="2857903" cy="92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841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/>
              <a:t>데이터 형식과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바이트</a:t>
            </a:r>
            <a:endParaRPr lang="en-US" altLang="ko-KR" dirty="0" smtClean="0"/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에서 가장 많이 사용되는 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. </a:t>
            </a:r>
            <a:r>
              <a:rPr lang="ko-KR" altLang="en-US" dirty="0"/>
              <a:t>바이트는 </a:t>
            </a:r>
            <a:r>
              <a:rPr lang="en-US" altLang="ko-KR" dirty="0"/>
              <a:t>8</a:t>
            </a:r>
            <a:r>
              <a:rPr lang="ko-KR" altLang="en-US" dirty="0"/>
              <a:t>개의 비트가 합쳐진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9" y="2090545"/>
            <a:ext cx="8394460" cy="321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849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/>
              <a:t>데이터 형식과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10</a:t>
            </a:r>
            <a:r>
              <a:rPr lang="ko-KR" altLang="en-US" dirty="0"/>
              <a:t>진수로 변환하는 방법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643130"/>
            <a:ext cx="72199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783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/>
              <a:t>데이터 형식과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16</a:t>
            </a:r>
            <a:r>
              <a:rPr lang="ko-KR" altLang="en-US" dirty="0"/>
              <a:t>진수로 변환한 후 </a:t>
            </a:r>
            <a:r>
              <a:rPr lang="en-US" altLang="ko-KR" dirty="0"/>
              <a:t>10</a:t>
            </a:r>
            <a:r>
              <a:rPr lang="ko-KR" altLang="en-US" dirty="0"/>
              <a:t>진수로 변환하는 방법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70" y="1327413"/>
            <a:ext cx="6575542" cy="496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00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System.out</a:t>
            </a:r>
            <a:r>
              <a:rPr lang="ko-KR" altLang="en-US" dirty="0"/>
              <a:t>의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(1)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화면에 내용을 출력</a:t>
            </a:r>
            <a:endParaRPr lang="en-US" altLang="ko-KR" dirty="0" smtClean="0"/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( ) : </a:t>
            </a:r>
            <a:r>
              <a:rPr lang="ko-KR" altLang="en-US" dirty="0"/>
              <a:t>괄호 안의 내용을 출력한 후 한 행을 </a:t>
            </a:r>
            <a:r>
              <a:rPr lang="ko-KR" altLang="en-US" dirty="0" smtClean="0"/>
              <a:t>띄</a:t>
            </a:r>
            <a:r>
              <a:rPr lang="ko-KR" altLang="en-US" dirty="0"/>
              <a:t>움</a:t>
            </a:r>
            <a:endParaRPr lang="en-US" altLang="ko-KR" dirty="0"/>
          </a:p>
          <a:p>
            <a:pPr lvl="1"/>
            <a:r>
              <a:rPr lang="en-US" altLang="ko-KR" dirty="0" err="1" smtClean="0"/>
              <a:t>System.out.print</a:t>
            </a:r>
            <a:r>
              <a:rPr lang="en-US" altLang="ko-KR" dirty="0"/>
              <a:t>( ) : </a:t>
            </a:r>
            <a:r>
              <a:rPr lang="ko-KR" altLang="en-US" dirty="0"/>
              <a:t>괄호 안의 내용을 출력한 후 한 행을 띄지 않고 </a:t>
            </a:r>
            <a:r>
              <a:rPr lang="ko-KR" altLang="en-US" dirty="0" smtClean="0"/>
              <a:t>유지</a:t>
            </a:r>
            <a:endParaRPr lang="en-US" altLang="ko-KR" dirty="0"/>
          </a:p>
          <a:p>
            <a:pPr lvl="1"/>
            <a:r>
              <a:rPr lang="en-US" altLang="ko-KR" dirty="0" err="1" smtClean="0"/>
              <a:t>System.out.printf</a:t>
            </a:r>
            <a:r>
              <a:rPr lang="en-US" altLang="ko-KR" dirty="0"/>
              <a:t>( ) : </a:t>
            </a:r>
            <a:r>
              <a:rPr lang="ko-KR" altLang="en-US" dirty="0"/>
              <a:t>서식을 지정해서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08220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/>
              <a:t>데이터 형식과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변환 </a:t>
            </a:r>
            <a:r>
              <a:rPr lang="ko-KR" altLang="en-US" dirty="0" smtClean="0"/>
              <a:t>연습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변환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268" y="1943835"/>
            <a:ext cx="41624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1188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/>
              <a:t>데이터 형식과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ko-KR" dirty="0" smtClean="0"/>
              <a:t>16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변환</a:t>
            </a:r>
            <a:r>
              <a:rPr lang="en-US" altLang="ko-KR" dirty="0"/>
              <a:t>. 16</a:t>
            </a:r>
            <a:r>
              <a:rPr lang="ko-KR" altLang="en-US" dirty="0"/>
              <a:t>진수라는 것을 나타내기 위해 </a:t>
            </a:r>
            <a:r>
              <a:rPr lang="en-US" altLang="ko-KR" dirty="0"/>
              <a:t>13</a:t>
            </a:r>
            <a:r>
              <a:rPr lang="en-US" altLang="ko-KR" baseline="-25000" dirty="0"/>
              <a:t>16</a:t>
            </a:r>
            <a:r>
              <a:rPr lang="ko-KR" altLang="en-US" dirty="0"/>
              <a:t>과 같이 </a:t>
            </a:r>
            <a:r>
              <a:rPr lang="ko-KR" altLang="en-US" dirty="0" smtClean="0"/>
              <a:t>표현함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JAVA</a:t>
            </a:r>
            <a:r>
              <a:rPr lang="ko-KR" altLang="en-US" dirty="0"/>
              <a:t>에서 </a:t>
            </a:r>
            <a:r>
              <a:rPr lang="en-US" altLang="ko-KR" dirty="0"/>
              <a:t>16</a:t>
            </a:r>
            <a:r>
              <a:rPr lang="ko-KR" altLang="en-US" dirty="0"/>
              <a:t>진수를 표현할 때는 숫자 앞에 ‘</a:t>
            </a:r>
            <a:r>
              <a:rPr lang="en-US" altLang="ko-KR" dirty="0"/>
              <a:t>0x’ </a:t>
            </a:r>
            <a:r>
              <a:rPr lang="ko-KR" altLang="en-US" dirty="0"/>
              <a:t>또는 ‘</a:t>
            </a:r>
            <a:r>
              <a:rPr lang="en-US" altLang="ko-KR" dirty="0"/>
              <a:t>0X’</a:t>
            </a:r>
            <a:r>
              <a:rPr lang="ko-KR" altLang="en-US" dirty="0"/>
              <a:t>를 붙이면 된다</a:t>
            </a:r>
            <a:r>
              <a:rPr lang="en-US" altLang="ko-KR" dirty="0"/>
              <a:t>. </a:t>
            </a:r>
            <a:r>
              <a:rPr lang="ko-KR" altLang="en-US" dirty="0"/>
              <a:t>예를 들어 ‘</a:t>
            </a:r>
            <a:r>
              <a:rPr lang="en-US" altLang="ko-KR" dirty="0" smtClean="0"/>
              <a:t>a=10</a:t>
            </a:r>
            <a:r>
              <a:rPr lang="en-US" altLang="ko-KR" dirty="0"/>
              <a:t>’</a:t>
            </a:r>
            <a:r>
              <a:rPr lang="ko-KR" altLang="en-US" dirty="0"/>
              <a:t>은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10</a:t>
            </a:r>
            <a:r>
              <a:rPr lang="ko-KR" altLang="en-US" dirty="0"/>
              <a:t>을 대입하라는 것이지만</a:t>
            </a:r>
            <a:r>
              <a:rPr lang="en-US" altLang="ko-KR" dirty="0"/>
              <a:t>, ‘</a:t>
            </a:r>
            <a:r>
              <a:rPr lang="en-US" altLang="ko-KR" dirty="0" smtClean="0"/>
              <a:t>a=0x10</a:t>
            </a:r>
            <a:r>
              <a:rPr lang="en-US" altLang="ko-KR" dirty="0"/>
              <a:t>’</a:t>
            </a:r>
            <a:r>
              <a:rPr lang="ko-KR" altLang="en-US" dirty="0"/>
              <a:t>은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10(</a:t>
            </a:r>
            <a:r>
              <a:rPr lang="ko-KR" altLang="en-US" dirty="0"/>
              <a:t>일영이라 읽으며 </a:t>
            </a:r>
            <a:r>
              <a:rPr lang="en-US" altLang="ko-KR" dirty="0"/>
              <a:t>10</a:t>
            </a:r>
            <a:r>
              <a:rPr lang="ko-KR" altLang="en-US" dirty="0"/>
              <a:t>진수로는 </a:t>
            </a:r>
            <a:r>
              <a:rPr lang="en-US" altLang="ko-KR" dirty="0"/>
              <a:t>16</a:t>
            </a:r>
            <a:r>
              <a:rPr lang="ko-KR" altLang="en-US" dirty="0"/>
              <a:t>이다</a:t>
            </a:r>
            <a:r>
              <a:rPr lang="en-US" altLang="ko-KR" dirty="0"/>
              <a:t>)</a:t>
            </a:r>
            <a:r>
              <a:rPr lang="ko-KR" altLang="en-US" dirty="0"/>
              <a:t>을 대입하라는 </a:t>
            </a:r>
            <a:r>
              <a:rPr lang="ko-KR" altLang="en-US" dirty="0" smtClean="0"/>
              <a:t>의미</a:t>
            </a:r>
            <a:endParaRPr lang="en-US" altLang="ko-KR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85" y="1140155"/>
            <a:ext cx="4110012" cy="399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105" y="4509120"/>
            <a:ext cx="3013009" cy="19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955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/>
              <a:t>데이터 형식과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진수와 </a:t>
            </a: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ko-KR" altLang="en-US" dirty="0" err="1"/>
              <a:t>변환표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81138"/>
            <a:ext cx="62484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535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/>
              <a:t>데이터 형식과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16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변환하는 간편한 방법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7" y="1277696"/>
            <a:ext cx="3850810" cy="227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744" y="4078244"/>
            <a:ext cx="4261215" cy="227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608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/>
              <a:t>데이터 형식과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소수점이 없는 </a:t>
            </a:r>
            <a:r>
              <a:rPr lang="ko-KR" altLang="en-US" dirty="0" smtClean="0"/>
              <a:t>정수형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JAVA</a:t>
            </a:r>
            <a:r>
              <a:rPr lang="ko-KR" altLang="en-US" dirty="0"/>
              <a:t>는 정수형 중에서 </a:t>
            </a:r>
            <a:r>
              <a:rPr lang="en-US" altLang="ko-KR" dirty="0" err="1"/>
              <a:t>int</a:t>
            </a:r>
            <a:r>
              <a:rPr lang="ko-KR" altLang="en-US" dirty="0"/>
              <a:t>형을 기본 </a:t>
            </a:r>
            <a:r>
              <a:rPr lang="ko-KR" altLang="en-US" dirty="0" err="1"/>
              <a:t>정수형으로</a:t>
            </a:r>
            <a:r>
              <a:rPr lang="ko-KR" altLang="en-US" dirty="0"/>
              <a:t> </a:t>
            </a:r>
            <a:r>
              <a:rPr lang="ko-KR" altLang="en-US" dirty="0" smtClean="0"/>
              <a:t>취급함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0" y="1497846"/>
            <a:ext cx="8145905" cy="220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923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/>
              <a:t>데이터 형식과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57" y="807109"/>
            <a:ext cx="8152755" cy="220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73" y="3021916"/>
            <a:ext cx="8110425" cy="186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27" y="4898083"/>
            <a:ext cx="7640347" cy="179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5044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/>
              <a:t>데이터 형식과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정수의 연산 결과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76" y="1313765"/>
            <a:ext cx="75247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40" y="4745193"/>
            <a:ext cx="3848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6376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/>
              <a:t>데이터 형식과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소수점이 있는 </a:t>
            </a:r>
            <a:r>
              <a:rPr lang="ko-KR" altLang="en-US" dirty="0" err="1" smtClean="0"/>
              <a:t>실수형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는 </a:t>
            </a:r>
            <a:r>
              <a:rPr lang="ko-KR" altLang="en-US" dirty="0" err="1"/>
              <a:t>실수형</a:t>
            </a:r>
            <a:r>
              <a:rPr lang="ko-KR" altLang="en-US" dirty="0"/>
              <a:t> 중에서 </a:t>
            </a:r>
            <a:r>
              <a:rPr lang="en-US" altLang="ko-KR" dirty="0"/>
              <a:t>double</a:t>
            </a:r>
            <a:r>
              <a:rPr lang="ko-KR" altLang="en-US" dirty="0"/>
              <a:t>형을 기본 </a:t>
            </a:r>
            <a:r>
              <a:rPr lang="ko-KR" altLang="en-US" dirty="0" err="1"/>
              <a:t>실수형으로</a:t>
            </a:r>
            <a:r>
              <a:rPr lang="ko-KR" altLang="en-US" dirty="0"/>
              <a:t> </a:t>
            </a:r>
            <a:r>
              <a:rPr lang="ko-KR" altLang="en-US" dirty="0" smtClean="0"/>
              <a:t>취급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그래서 </a:t>
            </a:r>
            <a:r>
              <a:rPr lang="en-US" altLang="ko-KR" dirty="0"/>
              <a:t>3.14</a:t>
            </a:r>
            <a:r>
              <a:rPr lang="ko-KR" altLang="en-US" dirty="0"/>
              <a:t>라고 쓰면 </a:t>
            </a:r>
            <a:r>
              <a:rPr lang="en-US" altLang="ko-KR" dirty="0"/>
              <a:t>double</a:t>
            </a:r>
            <a:r>
              <a:rPr lang="ko-KR" altLang="en-US" dirty="0"/>
              <a:t>형 값으로 인식하고</a:t>
            </a:r>
            <a:r>
              <a:rPr lang="en-US" altLang="ko-KR" dirty="0"/>
              <a:t>, </a:t>
            </a:r>
            <a:r>
              <a:rPr lang="ko-KR" altLang="en-US" dirty="0"/>
              <a:t>이 값을 </a:t>
            </a:r>
            <a:r>
              <a:rPr lang="en-US" altLang="ko-KR" dirty="0"/>
              <a:t>float</a:t>
            </a:r>
            <a:r>
              <a:rPr lang="ko-KR" altLang="en-US" dirty="0"/>
              <a:t>형으로 만들려면 숫자 뒤에 </a:t>
            </a:r>
            <a:r>
              <a:rPr lang="ko-KR" altLang="en-US" dirty="0" smtClean="0"/>
              <a:t>  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float</a:t>
            </a:r>
            <a:r>
              <a:rPr lang="ko-KR" altLang="en-US" dirty="0"/>
              <a:t>를 의미하는 ‘</a:t>
            </a:r>
            <a:r>
              <a:rPr lang="en-US" altLang="ko-KR" dirty="0"/>
              <a:t>f’</a:t>
            </a:r>
            <a:r>
              <a:rPr lang="ko-KR" altLang="en-US" dirty="0"/>
              <a:t>를 붙여야 하므로 </a:t>
            </a:r>
            <a:r>
              <a:rPr lang="en-US" altLang="ko-KR" dirty="0"/>
              <a:t>3.14f</a:t>
            </a:r>
            <a:r>
              <a:rPr lang="ko-KR" altLang="en-US" dirty="0"/>
              <a:t>가 </a:t>
            </a:r>
            <a:r>
              <a:rPr lang="ko-KR" altLang="en-US" dirty="0" smtClean="0"/>
              <a:t>됨</a:t>
            </a:r>
            <a:endParaRPr lang="en-US" altLang="ko-K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23" y="1571611"/>
            <a:ext cx="8218206" cy="143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6651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/>
              <a:t>데이터 형식과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5" y="904659"/>
            <a:ext cx="8280920" cy="38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5" y="4707562"/>
            <a:ext cx="7261575" cy="16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390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/>
              <a:t>데이터 형식과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문자형 데이터 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- </a:t>
            </a:r>
            <a:r>
              <a:rPr lang="ko-KR" altLang="en-US" dirty="0"/>
              <a:t>아스키코드와 </a:t>
            </a:r>
            <a:r>
              <a:rPr lang="ko-KR" altLang="en-US" dirty="0" smtClean="0"/>
              <a:t>유니코드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아스키코드</a:t>
            </a:r>
            <a:r>
              <a:rPr lang="en-US" altLang="ko-KR" dirty="0"/>
              <a:t>(ASCII</a:t>
            </a:r>
            <a:r>
              <a:rPr lang="en-US" altLang="ko-KR" dirty="0" smtClean="0"/>
              <a:t>) : </a:t>
            </a:r>
            <a:r>
              <a:rPr lang="ko-KR" altLang="en-US" dirty="0"/>
              <a:t>컴퓨터에서 표현하는 문자</a:t>
            </a:r>
            <a:r>
              <a:rPr lang="en-US" altLang="ko-KR" dirty="0"/>
              <a:t>(</a:t>
            </a:r>
            <a:r>
              <a:rPr lang="ko-KR" altLang="en-US" dirty="0"/>
              <a:t>특히 키보드에 있는 영문</a:t>
            </a:r>
            <a:r>
              <a:rPr lang="en-US" altLang="ko-KR" dirty="0"/>
              <a:t>,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/>
              <a:t>숫자 등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0~127</a:t>
            </a:r>
            <a:r>
              <a:rPr lang="ko-KR" altLang="en-US" dirty="0"/>
              <a:t>에 대응시킨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정수형 </a:t>
            </a:r>
            <a:r>
              <a:rPr lang="en-US" altLang="ko-KR" dirty="0"/>
              <a:t>97</a:t>
            </a:r>
            <a:r>
              <a:rPr lang="ko-KR" altLang="en-US" dirty="0"/>
              <a:t>을 </a:t>
            </a:r>
            <a:r>
              <a:rPr lang="ko-KR" altLang="en-US" dirty="0" err="1"/>
              <a:t>문자형으로</a:t>
            </a:r>
            <a:r>
              <a:rPr lang="ko-KR" altLang="en-US" dirty="0"/>
              <a:t> 표현하면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ko-KR" altLang="en-US" dirty="0"/>
              <a:t>됨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234320"/>
            <a:ext cx="52768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5184195"/>
            <a:ext cx="51816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56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System.out</a:t>
            </a:r>
            <a:r>
              <a:rPr lang="ko-KR" altLang="en-US" dirty="0"/>
              <a:t>의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System.out.printf</a:t>
            </a:r>
            <a:r>
              <a:rPr lang="en-US" altLang="ko-KR" dirty="0"/>
              <a:t>( ) </a:t>
            </a:r>
            <a:r>
              <a:rPr lang="ko-KR" altLang="en-US" dirty="0" err="1"/>
              <a:t>메소드의</a:t>
            </a:r>
            <a:r>
              <a:rPr lang="ko-KR" altLang="en-US" dirty="0"/>
              <a:t> 기본적인 사용법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5" y="1750367"/>
            <a:ext cx="8046699" cy="97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94" y="3417303"/>
            <a:ext cx="8046699" cy="96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1331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/>
              <a:t>데이터 형식과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한 글자를 표현하는 </a:t>
            </a:r>
            <a:r>
              <a:rPr lang="ko-KR" altLang="en-US" dirty="0" smtClean="0"/>
              <a:t>문자형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문자형은 </a:t>
            </a:r>
            <a:r>
              <a:rPr lang="ko-KR" altLang="en-US" dirty="0"/>
              <a:t>문자 또는 기호 하나를 저장하는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char</a:t>
            </a:r>
            <a:r>
              <a:rPr lang="ko-KR" altLang="en-US" dirty="0"/>
              <a:t>형에는 문자뿐만 아니라 값의 범위에 해당하는 정수를 대입할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char</a:t>
            </a:r>
            <a:r>
              <a:rPr lang="ko-KR" altLang="en-US" dirty="0"/>
              <a:t>형을 </a:t>
            </a:r>
            <a:r>
              <a:rPr lang="en-US" altLang="ko-KR" dirty="0"/>
              <a:t>2</a:t>
            </a:r>
            <a:r>
              <a:rPr lang="ko-KR" altLang="en-US" dirty="0"/>
              <a:t>바이트 크기의 </a:t>
            </a:r>
            <a:r>
              <a:rPr lang="ko-KR" altLang="en-US" dirty="0" err="1"/>
              <a:t>정수형으로</a:t>
            </a:r>
            <a:r>
              <a:rPr lang="ko-KR" altLang="en-US" dirty="0"/>
              <a:t> 취급해도 상관없다는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즉 </a:t>
            </a:r>
            <a:r>
              <a:rPr lang="en-US" altLang="ko-KR" dirty="0"/>
              <a:t>char</a:t>
            </a:r>
            <a:r>
              <a:rPr lang="ko-KR" altLang="en-US" dirty="0"/>
              <a:t>형의 크기가 </a:t>
            </a:r>
            <a:r>
              <a:rPr lang="en-US" altLang="ko-KR" dirty="0"/>
              <a:t>2</a:t>
            </a:r>
            <a:r>
              <a:rPr lang="ko-KR" altLang="en-US" dirty="0"/>
              <a:t>바이트</a:t>
            </a:r>
            <a:r>
              <a:rPr lang="en-US" altLang="ko-KR" dirty="0"/>
              <a:t>(516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r>
              <a:rPr lang="ko-KR" altLang="en-US" dirty="0"/>
              <a:t>이므로 표현할 수 있는 글자 수는 </a:t>
            </a:r>
            <a:r>
              <a:rPr lang="en-US" altLang="ko-KR" dirty="0"/>
              <a:t>65536</a:t>
            </a:r>
            <a:r>
              <a:rPr lang="ko-KR" altLang="en-US" dirty="0"/>
              <a:t>가지이고</a:t>
            </a:r>
            <a:r>
              <a:rPr lang="en-US" altLang="ko-KR" dirty="0" smtClean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/>
              <a:t>값의 범위는 </a:t>
            </a:r>
            <a:r>
              <a:rPr lang="en-US" altLang="ko-KR" dirty="0" smtClean="0"/>
              <a:t>0~65535. </a:t>
            </a:r>
            <a:r>
              <a:rPr lang="ko-KR" altLang="en-US" dirty="0"/>
              <a:t>따라서 아스키코드표의 </a:t>
            </a:r>
            <a:r>
              <a:rPr lang="en-US" altLang="ko-KR" dirty="0"/>
              <a:t>0~127</a:t>
            </a:r>
            <a:r>
              <a:rPr lang="ko-KR" altLang="en-US" dirty="0"/>
              <a:t>을 비롯해 한글</a:t>
            </a:r>
            <a:r>
              <a:rPr lang="en-US" altLang="ko-KR" dirty="0"/>
              <a:t>, </a:t>
            </a:r>
            <a:r>
              <a:rPr lang="ko-KR" altLang="en-US" dirty="0"/>
              <a:t>중국어</a:t>
            </a:r>
            <a:r>
              <a:rPr lang="en-US" altLang="ko-KR" dirty="0"/>
              <a:t>, </a:t>
            </a:r>
            <a:r>
              <a:rPr lang="ko-KR" altLang="en-US" dirty="0"/>
              <a:t>아랍어 </a:t>
            </a:r>
            <a:r>
              <a:rPr lang="ko-KR" altLang="en-US" dirty="0" smtClean="0"/>
              <a:t>등을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 </a:t>
            </a:r>
            <a:r>
              <a:rPr lang="ko-KR" altLang="en-US" dirty="0"/>
              <a:t>모두 표현할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501907"/>
            <a:ext cx="7821283" cy="105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1328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/>
              <a:t>데이터 형식과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(17)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45" y="548680"/>
            <a:ext cx="6282399" cy="273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56" y="3281296"/>
            <a:ext cx="6171264" cy="3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940" y="4324178"/>
            <a:ext cx="1751322" cy="20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2038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/>
              <a:t>데이터 형식과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(18)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ko-KR" dirty="0" smtClean="0"/>
              <a:t>3~7</a:t>
            </a:r>
            <a:r>
              <a:rPr lang="ko-KR" altLang="en-US" dirty="0" smtClean="0"/>
              <a:t>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/>
              <a:t>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 </a:t>
            </a:r>
            <a:r>
              <a:rPr lang="en-US" altLang="ko-KR" dirty="0"/>
              <a:t>b</a:t>
            </a:r>
            <a:r>
              <a:rPr lang="ko-KR" altLang="en-US" dirty="0"/>
              <a:t>에 문자 ‘</a:t>
            </a:r>
            <a:r>
              <a:rPr lang="en-US" altLang="ko-KR" dirty="0"/>
              <a:t>a’</a:t>
            </a:r>
            <a:r>
              <a:rPr lang="ko-KR" altLang="en-US" dirty="0"/>
              <a:t>를 </a:t>
            </a:r>
            <a:r>
              <a:rPr lang="ko-KR" altLang="en-US" dirty="0" smtClean="0"/>
              <a:t>대입</a:t>
            </a:r>
            <a:r>
              <a:rPr lang="en-US" altLang="ko-KR" dirty="0" smtClean="0"/>
              <a:t>, </a:t>
            </a:r>
            <a:r>
              <a:rPr lang="en-US" altLang="ko-KR" dirty="0"/>
              <a:t>10</a:t>
            </a:r>
            <a:r>
              <a:rPr lang="ko-KR" altLang="en-US" dirty="0" smtClean="0"/>
              <a:t>행에서 </a:t>
            </a:r>
            <a:r>
              <a:rPr lang="ko-KR" altLang="en-US" dirty="0"/>
              <a:t>변수 </a:t>
            </a:r>
            <a:r>
              <a:rPr lang="en-US" altLang="ko-KR" dirty="0"/>
              <a:t>c</a:t>
            </a:r>
            <a:r>
              <a:rPr lang="ko-KR" altLang="en-US" dirty="0"/>
              <a:t>에 ‘변수 </a:t>
            </a:r>
            <a:r>
              <a:rPr lang="en-US" altLang="ko-KR" dirty="0"/>
              <a:t>b</a:t>
            </a:r>
            <a:r>
              <a:rPr lang="ko-KR" altLang="en-US" dirty="0"/>
              <a:t>의 값</a:t>
            </a:r>
            <a:r>
              <a:rPr lang="en-US" altLang="ko-KR" dirty="0"/>
              <a:t>11’</a:t>
            </a:r>
            <a:r>
              <a:rPr lang="ko-KR" altLang="en-US" dirty="0"/>
              <a:t>을 </a:t>
            </a:r>
            <a:r>
              <a:rPr lang="ko-KR" altLang="en-US" dirty="0" smtClean="0"/>
              <a:t>대입</a:t>
            </a:r>
            <a:r>
              <a:rPr lang="en-US" altLang="ko-KR" dirty="0" smtClean="0"/>
              <a:t>. </a:t>
            </a:r>
            <a:r>
              <a:rPr lang="ko-KR" altLang="en-US" dirty="0"/>
              <a:t>그런데 변수 </a:t>
            </a:r>
            <a:r>
              <a:rPr lang="en-US" altLang="ko-KR" dirty="0" smtClean="0"/>
              <a:t>b   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에는 </a:t>
            </a:r>
            <a:r>
              <a:rPr lang="ko-KR" altLang="en-US" dirty="0"/>
              <a:t>문자 ‘</a:t>
            </a:r>
            <a:r>
              <a:rPr lang="en-US" altLang="ko-KR" dirty="0"/>
              <a:t>a’</a:t>
            </a:r>
            <a:r>
              <a:rPr lang="ko-KR" altLang="en-US" dirty="0"/>
              <a:t>가 들어 있지만 이는 숫자 </a:t>
            </a:r>
            <a:r>
              <a:rPr lang="en-US" altLang="ko-KR" dirty="0"/>
              <a:t>97</a:t>
            </a:r>
            <a:r>
              <a:rPr lang="ko-KR" altLang="en-US" dirty="0"/>
              <a:t>과 동일하므로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를 </a:t>
            </a:r>
            <a:r>
              <a:rPr lang="ko-KR" altLang="en-US" dirty="0"/>
              <a:t>더한 값인 </a:t>
            </a:r>
            <a:r>
              <a:rPr lang="en-US" altLang="ko-KR" dirty="0"/>
              <a:t>98</a:t>
            </a:r>
            <a:r>
              <a:rPr lang="ko-KR" altLang="en-US" dirty="0" smtClean="0"/>
              <a:t>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 </a:t>
            </a:r>
            <a:r>
              <a:rPr lang="ko-KR" altLang="en-US" dirty="0"/>
              <a:t>변수 </a:t>
            </a:r>
            <a:r>
              <a:rPr lang="en-US" altLang="ko-KR" dirty="0"/>
              <a:t>b</a:t>
            </a:r>
            <a:r>
              <a:rPr lang="ko-KR" altLang="en-US" dirty="0"/>
              <a:t>에 </a:t>
            </a:r>
            <a:r>
              <a:rPr lang="ko-KR" altLang="en-US" dirty="0" smtClean="0"/>
              <a:t>들어감</a:t>
            </a:r>
            <a:r>
              <a:rPr lang="en-US" altLang="ko-KR" dirty="0" smtClean="0"/>
              <a:t>. </a:t>
            </a:r>
            <a:r>
              <a:rPr lang="ko-KR" altLang="en-US" dirty="0"/>
              <a:t>이를 </a:t>
            </a:r>
            <a:r>
              <a:rPr lang="en-US" altLang="ko-KR" dirty="0"/>
              <a:t>12</a:t>
            </a:r>
            <a:r>
              <a:rPr lang="ko-KR" altLang="en-US" dirty="0"/>
              <a:t>행에서 </a:t>
            </a:r>
            <a:r>
              <a:rPr lang="ko-KR" altLang="en-US" dirty="0" err="1"/>
              <a:t>문자형으로</a:t>
            </a:r>
            <a:r>
              <a:rPr lang="ko-KR" altLang="en-US" dirty="0"/>
              <a:t> 출력하면 문자 ‘</a:t>
            </a:r>
            <a:r>
              <a:rPr lang="en-US" altLang="ko-KR" dirty="0"/>
              <a:t>b’</a:t>
            </a:r>
            <a:r>
              <a:rPr lang="ko-KR" altLang="en-US" dirty="0"/>
              <a:t>가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r>
              <a:rPr lang="en-US" altLang="ko-KR" dirty="0"/>
              <a:t>14</a:t>
            </a:r>
            <a:r>
              <a:rPr lang="ko-KR" altLang="en-US" dirty="0" smtClean="0"/>
              <a:t>행</a:t>
            </a:r>
            <a:r>
              <a:rPr lang="en-US" altLang="ko-KR" dirty="0" smtClean="0"/>
              <a:t>: d</a:t>
            </a:r>
            <a:r>
              <a:rPr lang="ko-KR" altLang="en-US" dirty="0"/>
              <a:t>가 </a:t>
            </a:r>
            <a:r>
              <a:rPr lang="ko-KR" altLang="en-US" dirty="0" smtClean="0"/>
              <a:t>문자형 </a:t>
            </a:r>
            <a:r>
              <a:rPr lang="ko-KR" altLang="en-US" dirty="0"/>
              <a:t>변수이지만 숫자 </a:t>
            </a:r>
            <a:r>
              <a:rPr lang="en-US" altLang="ko-KR" dirty="0" smtClean="0"/>
              <a:t>90</a:t>
            </a:r>
            <a:r>
              <a:rPr lang="ko-KR" altLang="en-US" dirty="0" smtClean="0"/>
              <a:t>일수도 있음</a:t>
            </a:r>
            <a:r>
              <a:rPr lang="en-US" altLang="ko-KR" dirty="0" smtClean="0"/>
              <a:t>. </a:t>
            </a:r>
            <a:r>
              <a:rPr lang="ko-KR" altLang="en-US" dirty="0"/>
              <a:t>숫자 </a:t>
            </a:r>
            <a:r>
              <a:rPr lang="en-US" altLang="ko-KR" dirty="0"/>
              <a:t>90</a:t>
            </a:r>
            <a:r>
              <a:rPr lang="ko-KR" altLang="en-US" dirty="0"/>
              <a:t>은 문자 ‘</a:t>
            </a:r>
            <a:r>
              <a:rPr lang="en-US" altLang="ko-KR" dirty="0"/>
              <a:t>Z’</a:t>
            </a:r>
            <a:r>
              <a:rPr lang="ko-KR" altLang="en-US" dirty="0"/>
              <a:t>와 동일하므로 </a:t>
            </a:r>
            <a:r>
              <a:rPr lang="ko-KR" altLang="en-US" dirty="0" smtClean="0"/>
              <a:t>결국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 </a:t>
            </a:r>
            <a:r>
              <a:rPr lang="ko-KR" altLang="en-US" dirty="0"/>
              <a:t>변수 </a:t>
            </a:r>
            <a:r>
              <a:rPr lang="en-US" altLang="ko-KR" dirty="0"/>
              <a:t>d</a:t>
            </a:r>
            <a:r>
              <a:rPr lang="ko-KR" altLang="en-US" dirty="0"/>
              <a:t>에 ‘</a:t>
            </a:r>
            <a:r>
              <a:rPr lang="en-US" altLang="ko-KR" dirty="0"/>
              <a:t>Z’</a:t>
            </a:r>
            <a:r>
              <a:rPr lang="ko-KR" altLang="en-US" dirty="0"/>
              <a:t>를 입력한 것과 </a:t>
            </a:r>
            <a:r>
              <a:rPr lang="ko-KR" altLang="en-US" dirty="0" smtClean="0"/>
              <a:t>같음</a:t>
            </a:r>
            <a:r>
              <a:rPr lang="en-US" altLang="ko-KR" dirty="0" smtClean="0"/>
              <a:t>. </a:t>
            </a:r>
            <a:r>
              <a:rPr lang="ko-KR" altLang="en-US" dirty="0"/>
              <a:t>그 결과 ‘</a:t>
            </a:r>
            <a:r>
              <a:rPr lang="en-US" altLang="ko-KR" dirty="0"/>
              <a:t>Z’</a:t>
            </a:r>
            <a:r>
              <a:rPr lang="ko-KR" altLang="en-US" dirty="0"/>
              <a:t>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변수 </a:t>
            </a:r>
            <a:r>
              <a:rPr lang="en-US" altLang="ko-KR" dirty="0"/>
              <a:t>d</a:t>
            </a:r>
            <a:r>
              <a:rPr lang="ko-KR" altLang="en-US" dirty="0"/>
              <a:t>에 한글 ‘가’를 </a:t>
            </a:r>
            <a:r>
              <a:rPr lang="ko-KR" altLang="en-US" dirty="0" smtClean="0"/>
              <a:t>대입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19</a:t>
            </a:r>
            <a:r>
              <a:rPr lang="ko-KR" altLang="en-US" dirty="0"/>
              <a:t>행에서 정수로 출력하니 한글 ‘가’는 </a:t>
            </a:r>
            <a:r>
              <a:rPr lang="en-US" altLang="ko-KR" dirty="0"/>
              <a:t>44032 </a:t>
            </a:r>
            <a:r>
              <a:rPr lang="ko-KR" altLang="en-US" dirty="0"/>
              <a:t>코드 </a:t>
            </a:r>
            <a:r>
              <a:rPr lang="ko-KR" altLang="en-US" dirty="0" smtClean="0"/>
              <a:t>값인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 </a:t>
            </a:r>
            <a:r>
              <a:rPr lang="ko-KR" altLang="en-US" dirty="0"/>
              <a:t>것이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. </a:t>
            </a:r>
            <a:r>
              <a:rPr lang="en-US" altLang="ko-KR" dirty="0"/>
              <a:t>18</a:t>
            </a:r>
            <a:r>
              <a:rPr lang="ko-KR" altLang="en-US" dirty="0"/>
              <a:t>행에서 변수 </a:t>
            </a:r>
            <a:r>
              <a:rPr lang="en-US" altLang="ko-KR" dirty="0"/>
              <a:t>d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을 증가시키고 </a:t>
            </a:r>
            <a:r>
              <a:rPr lang="en-US" altLang="ko-KR" dirty="0"/>
              <a:t>20</a:t>
            </a:r>
            <a:r>
              <a:rPr lang="ko-KR" altLang="en-US" dirty="0"/>
              <a:t>행에서 출력하여 ‘각’이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979" y="664521"/>
            <a:ext cx="3749049" cy="263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493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/>
              <a:t>데이터 형식과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(19)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28" y="575546"/>
            <a:ext cx="7378065" cy="440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63" y="4960564"/>
            <a:ext cx="7533544" cy="169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593685"/>
            <a:ext cx="1973244" cy="166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7244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올바른 문자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문자는 </a:t>
            </a:r>
            <a:r>
              <a:rPr lang="ko-KR" altLang="en-US" dirty="0"/>
              <a:t>반드시 ‘ ’</a:t>
            </a:r>
            <a:r>
              <a:rPr lang="ko-KR" altLang="en-US" dirty="0" err="1"/>
              <a:t>로</a:t>
            </a:r>
            <a:r>
              <a:rPr lang="ko-KR" altLang="en-US" dirty="0"/>
              <a:t> 묶어야 하고 한 글자만 올 수 있다</a:t>
            </a:r>
            <a:r>
              <a:rPr lang="en-US" altLang="ko-KR" dirty="0"/>
              <a:t>. </a:t>
            </a:r>
            <a:r>
              <a:rPr lang="ko-KR" altLang="en-US" dirty="0"/>
              <a:t>다음은 모두 틀린 </a:t>
            </a:r>
            <a:r>
              <a:rPr lang="ko-KR" altLang="en-US" dirty="0" smtClean="0"/>
              <a:t>표현이다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2319405"/>
            <a:ext cx="23717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3571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/>
              <a:t>데이터 형식과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(20)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참과 거짓을 표현하는 불</a:t>
            </a:r>
            <a:r>
              <a:rPr lang="en-US" altLang="ko-KR" dirty="0"/>
              <a:t>(Boole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실제로 참을 </a:t>
            </a:r>
            <a:r>
              <a:rPr lang="en-US" altLang="ko-KR" dirty="0"/>
              <a:t>1, </a:t>
            </a:r>
            <a:r>
              <a:rPr lang="ko-KR" altLang="en-US" dirty="0"/>
              <a:t>거짓을 </a:t>
            </a:r>
            <a:r>
              <a:rPr lang="en-US" altLang="ko-KR" dirty="0"/>
              <a:t>0</a:t>
            </a:r>
            <a:r>
              <a:rPr lang="ko-KR" altLang="en-US" dirty="0"/>
              <a:t>으로 취급하면 </a:t>
            </a:r>
            <a:r>
              <a:rPr lang="en-US" altLang="ko-KR" dirty="0"/>
              <a:t>1</a:t>
            </a:r>
            <a:r>
              <a:rPr lang="ko-KR" altLang="en-US" dirty="0"/>
              <a:t>바이트</a:t>
            </a:r>
            <a:r>
              <a:rPr lang="en-US" altLang="ko-KR" dirty="0"/>
              <a:t>(=8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r>
              <a:rPr lang="ko-KR" altLang="en-US" dirty="0"/>
              <a:t>가 아닌 </a:t>
            </a:r>
            <a:r>
              <a:rPr lang="en-US" altLang="ko-KR" dirty="0"/>
              <a:t>1</a:t>
            </a:r>
            <a:r>
              <a:rPr lang="ko-KR" altLang="en-US" dirty="0"/>
              <a:t>비트만으로도 표현이 가능하지만</a:t>
            </a:r>
            <a:r>
              <a:rPr lang="en-US" altLang="ko-KR" dirty="0"/>
              <a:t>, JAVA</a:t>
            </a:r>
            <a:r>
              <a:rPr lang="ko-KR" altLang="en-US" dirty="0"/>
              <a:t>는 최소 접근 단위가 </a:t>
            </a:r>
            <a:r>
              <a:rPr lang="en-US" altLang="ko-KR" dirty="0"/>
              <a:t>1</a:t>
            </a:r>
            <a:r>
              <a:rPr lang="ko-KR" altLang="en-US" dirty="0"/>
              <a:t>바이트이므로 크기는 </a:t>
            </a:r>
            <a:r>
              <a:rPr lang="en-US" altLang="ko-KR" dirty="0"/>
              <a:t>1</a:t>
            </a:r>
            <a:r>
              <a:rPr lang="ko-KR" altLang="en-US" dirty="0"/>
              <a:t>바이트를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12" y="1612556"/>
            <a:ext cx="8100900" cy="105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410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/>
              <a:t>데이터 형식과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(21)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8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(</a:t>
            </a:r>
            <a:r>
              <a:rPr lang="en-US" altLang="ko-KR" dirty="0"/>
              <a:t>10 == 20)</a:t>
            </a:r>
            <a:r>
              <a:rPr lang="ko-KR" altLang="en-US" dirty="0"/>
              <a:t>은 ‘</a:t>
            </a:r>
            <a:r>
              <a:rPr lang="en-US" altLang="ko-KR" dirty="0"/>
              <a:t>10</a:t>
            </a:r>
            <a:r>
              <a:rPr lang="ko-KR" altLang="en-US" dirty="0"/>
              <a:t>과 </a:t>
            </a:r>
            <a:r>
              <a:rPr lang="en-US" altLang="ko-KR" dirty="0"/>
              <a:t>20</a:t>
            </a:r>
            <a:r>
              <a:rPr lang="ko-KR" altLang="en-US" dirty="0"/>
              <a:t>이 같다’의 </a:t>
            </a:r>
            <a:r>
              <a:rPr lang="ko-KR" altLang="en-US" dirty="0" smtClean="0"/>
              <a:t>결과이므로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가 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94" y="784047"/>
            <a:ext cx="8034125" cy="435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944" y="4319588"/>
            <a:ext cx="19716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8410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/>
              <a:t>데이터 형식과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(22)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여러 글자를 표현하는 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/>
            <a:r>
              <a:rPr lang="ko-KR" altLang="en-US" dirty="0"/>
              <a:t>문자열의 개념은 ‘문자형의 집합’이고 ‘문자열’이라는 데이터 형식은 따로 존재하지 않음</a:t>
            </a:r>
          </a:p>
          <a:p>
            <a:pPr marL="457200" lvl="1" indent="0">
              <a:buNone/>
            </a:pPr>
            <a:r>
              <a:rPr lang="ko-KR" altLang="en-US" dirty="0" smtClean="0"/>
              <a:t>  문자형 </a:t>
            </a:r>
            <a:r>
              <a:rPr lang="ko-KR" altLang="en-US" dirty="0"/>
              <a:t>데이터 형식 </a:t>
            </a:r>
            <a:r>
              <a:rPr lang="en-US" altLang="ko-KR" dirty="0"/>
              <a:t>char</a:t>
            </a:r>
            <a:r>
              <a:rPr lang="ko-KR" altLang="en-US" dirty="0"/>
              <a:t>는 한 글자만 저장</a:t>
            </a:r>
          </a:p>
          <a:p>
            <a:pPr lvl="1"/>
            <a:r>
              <a:rPr lang="ko-KR" altLang="en-US" dirty="0"/>
              <a:t>문자열은 데이터 형식으로 지원되지 않고 </a:t>
            </a:r>
            <a:r>
              <a:rPr lang="en-US" altLang="ko-KR" dirty="0"/>
              <a:t>String </a:t>
            </a:r>
            <a:r>
              <a:rPr lang="ko-KR" altLang="en-US" dirty="0"/>
              <a:t>클래스로 사용할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4" y="3150802"/>
            <a:ext cx="8217405" cy="105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4595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/>
              <a:t>데이터 형식과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(23)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96940"/>
            <a:ext cx="7883875" cy="4710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10" y="4689140"/>
            <a:ext cx="2019287" cy="159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4464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 lvl="1"/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: JAVA</a:t>
            </a:r>
            <a:r>
              <a:rPr lang="ko-KR" altLang="en-US" dirty="0"/>
              <a:t>에서 특정 기능을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, </a:t>
            </a:r>
            <a:r>
              <a:rPr lang="ko-KR" altLang="en-US" dirty="0"/>
              <a:t>다른 프로그래밍 언어에서는 함수 또는 멤버 </a:t>
            </a:r>
            <a:r>
              <a:rPr lang="ko-KR" altLang="en-US" dirty="0" err="1" smtClean="0"/>
              <a:t>함수라함</a:t>
            </a:r>
            <a:r>
              <a:rPr lang="en-US" altLang="ko-KR" dirty="0" smtClean="0"/>
              <a:t>. </a:t>
            </a:r>
            <a:r>
              <a:rPr lang="ko-KR" altLang="en-US" dirty="0" err="1"/>
              <a:t>메소드의</a:t>
            </a:r>
            <a:r>
              <a:rPr lang="ko-KR" altLang="en-US" dirty="0"/>
              <a:t> 형태는 ‘</a:t>
            </a:r>
            <a:r>
              <a:rPr lang="ko-KR" altLang="en-US" dirty="0" err="1"/>
              <a:t>메소드이름</a:t>
            </a:r>
            <a:r>
              <a:rPr lang="en-US" altLang="ko-KR" dirty="0"/>
              <a:t>( )’</a:t>
            </a:r>
            <a:r>
              <a:rPr lang="ko-KR" altLang="en-US" dirty="0"/>
              <a:t>처럼 뒤에 괄호가 붙는데</a:t>
            </a:r>
            <a:r>
              <a:rPr lang="en-US" altLang="ko-KR" dirty="0"/>
              <a:t>, </a:t>
            </a:r>
            <a:r>
              <a:rPr lang="ko-KR" altLang="en-US" dirty="0" err="1"/>
              <a:t>메소드에</a:t>
            </a:r>
            <a:r>
              <a:rPr lang="ko-KR" altLang="en-US" dirty="0"/>
              <a:t> 따라 괄호 안에 </a:t>
            </a:r>
            <a:r>
              <a:rPr lang="ko-KR" altLang="en-US" dirty="0" err="1"/>
              <a:t>파라미터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</a:t>
            </a:r>
            <a:r>
              <a:rPr lang="ko-KR" altLang="en-US" dirty="0"/>
              <a:t>가 필요한 경우도 있고</a:t>
            </a:r>
            <a:r>
              <a:rPr lang="en-US" altLang="ko-KR" dirty="0"/>
              <a:t>, </a:t>
            </a:r>
            <a:r>
              <a:rPr lang="ko-KR" altLang="en-US" dirty="0"/>
              <a:t>비어 있는 경우도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필드 </a:t>
            </a:r>
            <a:r>
              <a:rPr lang="en-US" altLang="ko-KR" dirty="0"/>
              <a:t>: </a:t>
            </a:r>
            <a:r>
              <a:rPr lang="ko-KR" altLang="en-US" dirty="0"/>
              <a:t>객체의 상태를 나타내는 것으로 </a:t>
            </a:r>
            <a:r>
              <a:rPr lang="ko-KR" altLang="en-US" dirty="0" smtClean="0"/>
              <a:t>속성이라 함</a:t>
            </a:r>
            <a:r>
              <a:rPr lang="en-US" altLang="ko-KR" dirty="0" smtClean="0"/>
              <a:t>. </a:t>
            </a:r>
            <a:r>
              <a:rPr lang="ko-KR" altLang="en-US" dirty="0"/>
              <a:t>주로 ‘클래스변수이름</a:t>
            </a:r>
            <a:r>
              <a:rPr lang="en-US" altLang="ko-KR" dirty="0"/>
              <a:t>.</a:t>
            </a:r>
            <a:r>
              <a:rPr lang="ko-KR" altLang="en-US" dirty="0"/>
              <a:t>속성’ 형식으로 사용하며 이 책의 후반부에서 상세히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45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System.out</a:t>
            </a:r>
            <a:r>
              <a:rPr lang="ko-KR" altLang="en-US" dirty="0"/>
              <a:t>의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TIP : </a:t>
            </a:r>
            <a:r>
              <a:rPr lang="en-US" altLang="ko-KR" dirty="0" err="1" smtClean="0"/>
              <a:t>println</a:t>
            </a:r>
            <a:r>
              <a:rPr lang="en-US" altLang="ko-KR" dirty="0"/>
              <a:t>( )</a:t>
            </a:r>
            <a:r>
              <a:rPr lang="ko-KR" altLang="en-US" dirty="0"/>
              <a:t>에서 </a:t>
            </a:r>
            <a:r>
              <a:rPr lang="en-US" altLang="ko-KR" dirty="0"/>
              <a:t>ln</a:t>
            </a:r>
            <a:r>
              <a:rPr lang="ko-KR" altLang="en-US" dirty="0"/>
              <a:t>은 </a:t>
            </a:r>
            <a:r>
              <a:rPr lang="en-US" altLang="ko-KR" dirty="0"/>
              <a:t>line feed</a:t>
            </a:r>
            <a:r>
              <a:rPr lang="ko-KR" altLang="en-US" dirty="0"/>
              <a:t>의 약자로 행을 넘긴다는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    </a:t>
            </a:r>
            <a:r>
              <a:rPr lang="en-US" altLang="ko-KR" dirty="0" err="1" smtClean="0"/>
              <a:t>System.out.printf</a:t>
            </a:r>
            <a:r>
              <a:rPr lang="en-US" altLang="ko-KR" dirty="0"/>
              <a:t>( )</a:t>
            </a:r>
            <a:r>
              <a:rPr lang="ko-KR" altLang="en-US" dirty="0"/>
              <a:t>에서 </a:t>
            </a:r>
            <a:r>
              <a:rPr lang="en-US" altLang="ko-KR" dirty="0"/>
              <a:t>f</a:t>
            </a:r>
            <a:r>
              <a:rPr lang="ko-KR" altLang="en-US" dirty="0"/>
              <a:t>는 </a:t>
            </a:r>
            <a:r>
              <a:rPr lang="en-US" altLang="ko-KR" dirty="0"/>
              <a:t>format</a:t>
            </a:r>
            <a:r>
              <a:rPr lang="ko-KR" altLang="en-US" dirty="0"/>
              <a:t>의 약자로 서식을 지정한다는 의미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위 첫 </a:t>
            </a:r>
            <a:r>
              <a:rPr lang="ko-KR" altLang="en-US" dirty="0"/>
              <a:t>번째 </a:t>
            </a:r>
            <a:r>
              <a:rPr lang="en-US" altLang="ko-KR" dirty="0" err="1"/>
              <a:t>System.out.printf</a:t>
            </a:r>
            <a:r>
              <a:rPr lang="en-US" altLang="ko-KR" dirty="0"/>
              <a:t>(“100”)</a:t>
            </a:r>
            <a:r>
              <a:rPr lang="ko-KR" altLang="en-US" dirty="0"/>
              <a:t>의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100</a:t>
            </a:r>
            <a:r>
              <a:rPr lang="ko-KR" altLang="en-US" dirty="0"/>
              <a:t>은 숫자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 아닌 글자 </a:t>
            </a:r>
            <a:r>
              <a:rPr lang="en-US" altLang="ko-KR" dirty="0"/>
              <a:t>100(</a:t>
            </a:r>
            <a:r>
              <a:rPr lang="ko-KR" altLang="en-US" dirty="0" err="1"/>
              <a:t>일영영</a:t>
            </a:r>
            <a:r>
              <a:rPr lang="en-US" altLang="ko-KR" dirty="0" smtClean="0"/>
              <a:t>)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1"/>
            <a:r>
              <a:rPr lang="ko-KR" altLang="en-US" dirty="0"/>
              <a:t>두 번째 </a:t>
            </a:r>
            <a:r>
              <a:rPr lang="en-US" altLang="ko-KR" dirty="0" err="1"/>
              <a:t>System.out.printf</a:t>
            </a:r>
            <a:r>
              <a:rPr lang="en-US" altLang="ko-KR" dirty="0"/>
              <a:t>(“%d”, 100)</a:t>
            </a:r>
            <a:r>
              <a:rPr lang="ko-KR" altLang="en-US" dirty="0"/>
              <a:t>의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100</a:t>
            </a:r>
            <a:r>
              <a:rPr lang="ko-KR" altLang="en-US" dirty="0"/>
              <a:t>은 숫자 </a:t>
            </a:r>
            <a:r>
              <a:rPr lang="en-US" altLang="ko-KR" dirty="0"/>
              <a:t>100</a:t>
            </a:r>
            <a:r>
              <a:rPr lang="ko-KR" altLang="en-US" dirty="0"/>
              <a:t>을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. </a:t>
            </a:r>
            <a:r>
              <a:rPr lang="ko-KR" altLang="en-US" dirty="0"/>
              <a:t>서식</a:t>
            </a:r>
            <a:r>
              <a:rPr lang="en-US" altLang="ko-KR" dirty="0"/>
              <a:t>(%d)</a:t>
            </a:r>
            <a:r>
              <a:rPr lang="ko-KR" altLang="en-US" dirty="0"/>
              <a:t>이 지정된 ‘숫자’는 그대로 숫자의 </a:t>
            </a:r>
            <a:r>
              <a:rPr lang="ko-KR" altLang="en-US" dirty="0" smtClean="0"/>
              <a:t>의미임</a:t>
            </a:r>
            <a:r>
              <a:rPr lang="en-US" altLang="ko-KR" dirty="0" smtClean="0"/>
              <a:t>  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059886"/>
            <a:ext cx="8189444" cy="59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3227700"/>
            <a:ext cx="8189444" cy="127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04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프로젝트 및 클래스의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err="1"/>
              <a:t>생성앞으로</a:t>
            </a:r>
            <a:r>
              <a:rPr lang="ko-KR" altLang="en-US" dirty="0"/>
              <a:t> 모든 장의 프로젝트 이름을 ‘</a:t>
            </a:r>
            <a:r>
              <a:rPr lang="en-US" altLang="ko-KR" dirty="0"/>
              <a:t>Chapter</a:t>
            </a:r>
            <a:r>
              <a:rPr lang="ko-KR" altLang="en-US" dirty="0" err="1"/>
              <a:t>장번호</a:t>
            </a:r>
            <a:r>
              <a:rPr lang="ko-KR" altLang="en-US" dirty="0"/>
              <a:t>’로 생성한다</a:t>
            </a:r>
            <a:r>
              <a:rPr lang="en-US" altLang="ko-KR" dirty="0"/>
              <a:t>. </a:t>
            </a:r>
            <a:r>
              <a:rPr lang="ko-KR" altLang="en-US" dirty="0" smtClean="0"/>
              <a:t>이 </a:t>
            </a:r>
            <a:r>
              <a:rPr lang="ko-KR" altLang="en-US" dirty="0"/>
              <a:t>장은 </a:t>
            </a:r>
            <a:r>
              <a:rPr lang="en-US" altLang="ko-KR" dirty="0"/>
              <a:t>3</a:t>
            </a:r>
            <a:r>
              <a:rPr lang="ko-KR" altLang="en-US" dirty="0"/>
              <a:t>장이니 ‘</a:t>
            </a:r>
            <a:r>
              <a:rPr lang="en-US" altLang="ko-KR" dirty="0"/>
              <a:t>Chapter03’</a:t>
            </a:r>
            <a:r>
              <a:rPr lang="ko-KR" altLang="en-US" dirty="0"/>
              <a:t>이라는 프로젝트를 생성하자</a:t>
            </a:r>
            <a:r>
              <a:rPr lang="en-US" altLang="ko-KR" dirty="0"/>
              <a:t>(</a:t>
            </a:r>
            <a:r>
              <a:rPr lang="ko-KR" altLang="en-US" dirty="0"/>
              <a:t>방법이 기억나지 않으면 </a:t>
            </a:r>
            <a:r>
              <a:rPr lang="en-US" altLang="ko-KR" dirty="0"/>
              <a:t>2</a:t>
            </a:r>
            <a:r>
              <a:rPr lang="ko-KR" altLang="en-US" dirty="0"/>
              <a:t>장의 </a:t>
            </a:r>
            <a:r>
              <a:rPr lang="en-US" altLang="ko-KR" dirty="0"/>
              <a:t>2.1</a:t>
            </a:r>
            <a:r>
              <a:rPr lang="ko-KR" altLang="en-US" dirty="0"/>
              <a:t>절 ‘프로젝트 생성’ 부분을 참조한다</a:t>
            </a:r>
            <a:r>
              <a:rPr lang="en-US" altLang="ko-KR" dirty="0"/>
              <a:t>). </a:t>
            </a:r>
            <a:r>
              <a:rPr lang="ko-KR" altLang="en-US" dirty="0"/>
              <a:t>그리고 각 실습마다 ‘</a:t>
            </a:r>
            <a:r>
              <a:rPr lang="en-US" altLang="ko-KR" dirty="0"/>
              <a:t>Ex</a:t>
            </a:r>
            <a:r>
              <a:rPr lang="ko-KR" altLang="en-US" dirty="0" err="1"/>
              <a:t>장번호</a:t>
            </a:r>
            <a:r>
              <a:rPr lang="en-US" altLang="ko-KR" dirty="0"/>
              <a:t>_</a:t>
            </a:r>
            <a:r>
              <a:rPr lang="ko-KR" altLang="en-US" dirty="0"/>
              <a:t>실습번호’로 클래스를 생성하는데 이번 실습은 ‘</a:t>
            </a:r>
            <a:r>
              <a:rPr lang="en-US" altLang="ko-KR" dirty="0"/>
              <a:t>Ex03_01’</a:t>
            </a:r>
            <a:r>
              <a:rPr lang="ko-KR" altLang="en-US" dirty="0"/>
              <a:t>로 클래스를 만들면 된다</a:t>
            </a:r>
            <a:r>
              <a:rPr lang="en-US" altLang="ko-KR" dirty="0"/>
              <a:t>(</a:t>
            </a:r>
            <a:r>
              <a:rPr lang="ko-KR" altLang="en-US" dirty="0"/>
              <a:t>방법이 기억나지 않으면 </a:t>
            </a:r>
            <a:r>
              <a:rPr lang="en-US" altLang="ko-KR" dirty="0"/>
              <a:t>2</a:t>
            </a:r>
            <a:r>
              <a:rPr lang="ko-KR" altLang="en-US" dirty="0"/>
              <a:t>장의 </a:t>
            </a:r>
            <a:r>
              <a:rPr lang="en-US" altLang="ko-KR" dirty="0"/>
              <a:t>2.2</a:t>
            </a:r>
            <a:r>
              <a:rPr lang="ko-KR" altLang="en-US" dirty="0"/>
              <a:t>절 ‘프로그램 코딩’ 부분을 참조한다</a:t>
            </a:r>
            <a:r>
              <a:rPr lang="en-US" altLang="ko-KR" dirty="0"/>
              <a:t>). </a:t>
            </a:r>
            <a:r>
              <a:rPr lang="ko-KR" altLang="en-US" dirty="0"/>
              <a:t>이후로는 프로젝트와 클래스 생성에 대해 언급하지 않을 테니 독자 스스로 프로젝트와 클래스를 생성하여 실습을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28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System.out</a:t>
            </a:r>
            <a:r>
              <a:rPr lang="ko-KR" altLang="en-US" dirty="0"/>
              <a:t>의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/>
              <a:t>행의 “</a:t>
            </a:r>
            <a:r>
              <a:rPr lang="en-US" altLang="ko-KR" dirty="0"/>
              <a:t>%d”</a:t>
            </a:r>
            <a:r>
              <a:rPr lang="ko-KR" altLang="en-US" dirty="0"/>
              <a:t>는 정수</a:t>
            </a:r>
            <a:r>
              <a:rPr lang="en-US" altLang="ko-KR" dirty="0"/>
              <a:t>(decimal)</a:t>
            </a:r>
            <a:r>
              <a:rPr lang="ko-KR" altLang="en-US" dirty="0"/>
              <a:t>를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, </a:t>
            </a:r>
            <a:r>
              <a:rPr lang="ko-KR" altLang="en-US" dirty="0"/>
              <a:t>서식의 개수와 큰따옴표 뒤에 나오는 숫자</a:t>
            </a:r>
            <a:r>
              <a:rPr lang="en-US" altLang="ko-KR" dirty="0"/>
              <a:t>(</a:t>
            </a:r>
            <a:r>
              <a:rPr lang="ko-KR" altLang="en-US" dirty="0"/>
              <a:t>또는 문자</a:t>
            </a:r>
            <a:r>
              <a:rPr lang="en-US" altLang="ko-KR" dirty="0"/>
              <a:t>)</a:t>
            </a:r>
            <a:r>
              <a:rPr lang="ko-KR" altLang="en-US" dirty="0"/>
              <a:t>의 개수가 같아야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37" y="611395"/>
            <a:ext cx="7426949" cy="335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37" y="3988598"/>
            <a:ext cx="7380820" cy="14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2347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Words>1680</Words>
  <Application>Microsoft Office PowerPoint</Application>
  <PresentationFormat>화면 슬라이드 쇼(4:3)</PresentationFormat>
  <Paragraphs>292</Paragraphs>
  <Slides>59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0" baseType="lpstr">
      <vt:lpstr>Office 테마</vt:lpstr>
      <vt:lpstr>PowerPoint 프레젠테이션</vt:lpstr>
      <vt:lpstr>PowerPoint 프레젠테이션</vt:lpstr>
      <vt:lpstr>PowerPoint 프레젠테이션</vt:lpstr>
      <vt:lpstr>Section 01 System.out의 기본(1) </vt:lpstr>
      <vt:lpstr>Section 01 System.out의 기본(2)</vt:lpstr>
      <vt:lpstr>저자 한마디</vt:lpstr>
      <vt:lpstr>Section 01 System.out의 기본(3)</vt:lpstr>
      <vt:lpstr>저자 한마디</vt:lpstr>
      <vt:lpstr>Section 01 System.out의 기본(4)</vt:lpstr>
      <vt:lpstr>Section 01 System.out의 기본(5)</vt:lpstr>
      <vt:lpstr>직접 풀어보기 3-1</vt:lpstr>
      <vt:lpstr>저자 한마디</vt:lpstr>
      <vt:lpstr>Section 01 System.out의 기본(6)</vt:lpstr>
      <vt:lpstr>Section 01 System.out의 기본(7)</vt:lpstr>
      <vt:lpstr>직접 풀어보기 3-2</vt:lpstr>
      <vt:lpstr>Section 01 System.out의 기본(8)</vt:lpstr>
      <vt:lpstr>Section 02 System.out.printf( ) 메소드의 서식 지정(1)</vt:lpstr>
      <vt:lpstr>Section 02 System.out.printf( ) 메소드의 서식 지정(2)</vt:lpstr>
      <vt:lpstr>Section 02 System.out.printf( ) 메소드의 서식 지정(3)</vt:lpstr>
      <vt:lpstr>Section 02 System.out.printf( ) 메소드의 서식 지정(4)</vt:lpstr>
      <vt:lpstr>Section 02 System.out.printf( ) 메소드의 서식 지정(5)</vt:lpstr>
      <vt:lpstr>Section 03 변수(1)</vt:lpstr>
      <vt:lpstr>Section 03 변수(2)</vt:lpstr>
      <vt:lpstr>저자 한마디</vt:lpstr>
      <vt:lpstr>Section 03 변수(3)</vt:lpstr>
      <vt:lpstr>Section 03 변수(4)</vt:lpstr>
      <vt:lpstr>Section 03 변수(5)</vt:lpstr>
      <vt:lpstr>Section 03 변수(6)</vt:lpstr>
      <vt:lpstr>Section 03 변수(7)</vt:lpstr>
      <vt:lpstr>Section 03 변수(8)</vt:lpstr>
      <vt:lpstr>Section 03 변수(9)</vt:lpstr>
      <vt:lpstr>Section 03 변수(10)</vt:lpstr>
      <vt:lpstr>Section 03 변수(11)</vt:lpstr>
      <vt:lpstr>Section 03 변수(12)</vt:lpstr>
      <vt:lpstr>Section 04 데이터 형식과 배열(1)</vt:lpstr>
      <vt:lpstr>Section 04 데이터 형식과 배열(2)</vt:lpstr>
      <vt:lpstr>Section 04 데이터 형식과 배열(3)</vt:lpstr>
      <vt:lpstr>Section 04 데이터 형식과 배열(4)</vt:lpstr>
      <vt:lpstr>Section 04 데이터 형식과 배열(5)</vt:lpstr>
      <vt:lpstr>Section 04 데이터 형식과 배열(6)</vt:lpstr>
      <vt:lpstr>Section 04 데이터 형식과 배열(7)</vt:lpstr>
      <vt:lpstr>Section 04 데이터 형식과 배열(8)</vt:lpstr>
      <vt:lpstr>Section 04 데이터 형식과 배열(9)</vt:lpstr>
      <vt:lpstr>Section 04 데이터 형식과 배열(10)</vt:lpstr>
      <vt:lpstr>Section 04 데이터 형식과 배열(11)</vt:lpstr>
      <vt:lpstr>Section 04 데이터 형식과 배열(12)</vt:lpstr>
      <vt:lpstr>Section 04 데이터 형식과 배열(13)</vt:lpstr>
      <vt:lpstr>Section 04 데이터 형식과 배열(14)</vt:lpstr>
      <vt:lpstr>Section 04 데이터 형식과 배열(15)</vt:lpstr>
      <vt:lpstr>Section 04 데이터 형식과 배열(16)</vt:lpstr>
      <vt:lpstr>Section 04 데이터 형식과 배열(17)</vt:lpstr>
      <vt:lpstr>Section 04 데이터 형식과 배열(18)</vt:lpstr>
      <vt:lpstr>Section 04 데이터 형식과 배열(19)</vt:lpstr>
      <vt:lpstr>저자 한마디</vt:lpstr>
      <vt:lpstr>Section 04 데이터 형식과 배열(20)</vt:lpstr>
      <vt:lpstr>Section 04 데이터 형식과 배열(21)</vt:lpstr>
      <vt:lpstr>Section 04 데이터 형식과 배열(22)</vt:lpstr>
      <vt:lpstr>Section 04 데이터 형식과 배열(23)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jin</cp:lastModifiedBy>
  <cp:revision>213</cp:revision>
  <dcterms:created xsi:type="dcterms:W3CDTF">2012-07-23T02:34:37Z</dcterms:created>
  <dcterms:modified xsi:type="dcterms:W3CDTF">2016-02-14T11:28:09Z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