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6"/>
  </p:notesMasterIdLst>
  <p:handoutMasterIdLst>
    <p:handoutMasterId r:id="rId67"/>
  </p:handoutMasterIdLst>
  <p:sldIdLst>
    <p:sldId id="328" r:id="rId2"/>
    <p:sldId id="329" r:id="rId3"/>
    <p:sldId id="330" r:id="rId4"/>
    <p:sldId id="32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27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28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446" r:id="rId54"/>
    <p:sldId id="593" r:id="rId55"/>
    <p:sldId id="594" r:id="rId56"/>
    <p:sldId id="595" r:id="rId57"/>
    <p:sldId id="596" r:id="rId58"/>
    <p:sldId id="597" r:id="rId59"/>
    <p:sldId id="598" r:id="rId60"/>
    <p:sldId id="599" r:id="rId61"/>
    <p:sldId id="600" r:id="rId62"/>
    <p:sldId id="601" r:id="rId63"/>
    <p:sldId id="602" r:id="rId64"/>
    <p:sldId id="258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/64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53725"/>
            <a:ext cx="7828128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98730"/>
            <a:ext cx="8168408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BorderLayout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위치 지정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38790"/>
            <a:ext cx="4429125" cy="965322"/>
          </a:xfrm>
          <a:prstGeom prst="rect">
            <a:avLst/>
          </a:prstGeom>
        </p:spPr>
      </p:pic>
      <p:pic>
        <p:nvPicPr>
          <p:cNvPr id="8" name="그림 7" descr="13-1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3113965"/>
            <a:ext cx="4438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593684"/>
            <a:ext cx="6165685" cy="60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실습 13-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683695"/>
            <a:ext cx="6388203" cy="59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GridLayout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583795"/>
            <a:ext cx="4410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728700"/>
            <a:ext cx="6165685" cy="57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908720"/>
            <a:ext cx="8113848" cy="55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CardLayout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28800"/>
            <a:ext cx="4410075" cy="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638690"/>
            <a:ext cx="5850650" cy="60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333937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13</a:t>
            </a:r>
          </a:p>
          <a:p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GUI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프로그래밍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203975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GUI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화면 구성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GUI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이벤트 처리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GUI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메뉴와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툴바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18710"/>
            <a:ext cx="785762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레이아웃이 없는 경우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컴포넌트 절대 위치 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컴포넌트의 시작</a:t>
            </a:r>
            <a:r>
              <a:rPr lang="en-US" altLang="ko-KR" dirty="0" smtClean="0"/>
              <a:t>X,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Y, </a:t>
            </a:r>
            <a:r>
              <a:rPr lang="ko-KR" altLang="en-US" dirty="0" smtClean="0"/>
              <a:t>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 </a:t>
            </a:r>
            <a:r>
              <a:rPr lang="en-US" altLang="ko-KR" dirty="0" err="1" smtClean="0"/>
              <a:t>setBounds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28800"/>
            <a:ext cx="4410075" cy="938528"/>
          </a:xfrm>
          <a:prstGeom prst="rect">
            <a:avLst/>
          </a:prstGeom>
        </p:spPr>
      </p:pic>
      <p:pic>
        <p:nvPicPr>
          <p:cNvPr id="5" name="그림 4" descr="13-1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3158970"/>
            <a:ext cx="3981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19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실습 1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600608"/>
            <a:ext cx="7382780" cy="61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실습 13-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837" y="741780"/>
            <a:ext cx="7597583" cy="59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체크박스 등을 통틀어서 컴포넌트라고 하는 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스윙 컴포넌트 상속 구조</a:t>
            </a:r>
          </a:p>
          <a:p>
            <a:pPr lvl="2"/>
            <a:r>
              <a:rPr lang="ko-KR" altLang="en-US" dirty="0" smtClean="0"/>
              <a:t>스윙에서 제공되는 컴포넌트는 </a:t>
            </a:r>
            <a:r>
              <a:rPr lang="en-US" altLang="ko-KR" dirty="0" err="1" smtClean="0"/>
              <a:t>JComponent</a:t>
            </a:r>
            <a:r>
              <a:rPr lang="ko-KR" altLang="en-US" dirty="0" smtClean="0"/>
              <a:t>의 상속 받는 구조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258870"/>
            <a:ext cx="8153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의 메소드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표 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48780"/>
            <a:ext cx="8153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표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088740"/>
            <a:ext cx="8172450" cy="2828925"/>
          </a:xfrm>
          <a:prstGeom prst="rect">
            <a:avLst/>
          </a:prstGeom>
        </p:spPr>
      </p:pic>
      <p:pic>
        <p:nvPicPr>
          <p:cNvPr id="9" name="그림 8" descr="표 13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4464115"/>
            <a:ext cx="8134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표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863715"/>
            <a:ext cx="6390710" cy="57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표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908720"/>
            <a:ext cx="8213203" cy="51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표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863715"/>
            <a:ext cx="8235915" cy="50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환경에서 프로그램 작성하는 방법 알아보기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페인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13-7]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Container </a:t>
            </a:r>
            <a:r>
              <a:rPr lang="ko-KR" altLang="en-US" dirty="0" smtClean="0"/>
              <a:t>형식의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(= this)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getContentPane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추출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페인</a:t>
            </a:r>
            <a:r>
              <a:rPr lang="en-US" altLang="ko-KR" dirty="0" smtClean="0"/>
              <a:t>(pane)</a:t>
            </a:r>
            <a:r>
              <a:rPr lang="ko-KR" altLang="en-US" dirty="0" smtClean="0"/>
              <a:t>이라고 부름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 살짝 덮인 유리판의 개념으로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페인을</a:t>
            </a:r>
            <a:r>
              <a:rPr lang="ko-KR" altLang="en-US" dirty="0" smtClean="0"/>
              <a:t> 사용한 이유는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행에서 바탕화면의 색상을 노란색으로 변경하기 위함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구한 </a:t>
            </a:r>
            <a:r>
              <a:rPr lang="ko-KR" altLang="en-US" dirty="0" err="1" smtClean="0"/>
              <a:t>페인은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JFrame</a:t>
            </a:r>
            <a:r>
              <a:rPr lang="ko-KR" altLang="en-US" dirty="0" smtClean="0"/>
              <a:t>을 의미하는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대신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13</a:t>
            </a:r>
            <a:r>
              <a:rPr lang="ko-KR" altLang="en-US" dirty="0" smtClean="0"/>
              <a:t>행이나 </a:t>
            </a:r>
            <a:r>
              <a:rPr lang="en-US" altLang="ko-KR" dirty="0" smtClean="0"/>
              <a:t>18</a:t>
            </a:r>
            <a:r>
              <a:rPr lang="ko-KR" altLang="en-US" dirty="0" smtClean="0"/>
              <a:t>행을 </a:t>
            </a:r>
            <a:r>
              <a:rPr lang="ko-KR" altLang="en-US" b="0" dirty="0" smtClean="0"/>
              <a:t>다음과</a:t>
            </a:r>
            <a:r>
              <a:rPr lang="ko-KR" altLang="en-US" dirty="0" smtClean="0"/>
              <a:t> 같이 수정해도 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c.setLayout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());</a:t>
            </a:r>
            <a:r>
              <a:rPr lang="en-US" altLang="ko-KR" dirty="0" err="1" smtClean="0"/>
              <a:t>c.add</a:t>
            </a:r>
            <a:r>
              <a:rPr lang="en-US" altLang="ko-KR" dirty="0" smtClean="0"/>
              <a:t>(btn1);</a:t>
            </a:r>
            <a:r>
              <a:rPr lang="ko-KR" altLang="en-US" dirty="0" smtClean="0"/>
              <a:t>프로그래머에 따라서 </a:t>
            </a:r>
            <a:r>
              <a:rPr lang="ko-KR" altLang="en-US" dirty="0" err="1" smtClean="0"/>
              <a:t>페인을</a:t>
            </a:r>
            <a:r>
              <a:rPr lang="ko-KR" altLang="en-US" dirty="0" smtClean="0"/>
              <a:t> 구해 사용하기도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(= this)</a:t>
            </a:r>
            <a:r>
              <a:rPr lang="ko-KR" altLang="en-US" dirty="0" smtClean="0"/>
              <a:t>을 사용하기도 하므로 기억해 두는 것이 좋다</a:t>
            </a:r>
            <a:r>
              <a:rPr lang="en-US" altLang="ko-KR" dirty="0" smtClean="0"/>
              <a:t>. </a:t>
            </a:r>
          </a:p>
        </p:txBody>
      </p:sp>
      <p:pic>
        <p:nvPicPr>
          <p:cNvPr id="7" name="그림 6" descr="13-1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293985"/>
            <a:ext cx="5104203" cy="12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AbstractButton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클래스로 </a:t>
            </a:r>
            <a:r>
              <a:rPr lang="en-US" altLang="ko-KR" dirty="0" err="1" smtClean="0"/>
              <a:t>JToggleButton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JCheckBox</a:t>
            </a:r>
            <a:r>
              <a:rPr lang="en-US" altLang="ko-KR" dirty="0" smtClean="0"/>
              <a:t>, </a:t>
            </a:r>
            <a:r>
              <a:rPr lang="en-US" altLang="ko-KR" sz="200" dirty="0" smtClean="0"/>
              <a:t>1</a:t>
            </a:r>
            <a:r>
              <a:rPr lang="en-US" altLang="ko-KR" dirty="0" smtClean="0"/>
              <a:t>JRadioButton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사용 문법 형식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1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988840"/>
            <a:ext cx="7207229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683695"/>
            <a:ext cx="5632769" cy="59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29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실습 13-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812" y="745312"/>
            <a:ext cx="75723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30)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8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83695"/>
            <a:ext cx="8100900" cy="58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JTextComponent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클래스로 </a:t>
            </a:r>
            <a:r>
              <a:rPr lang="en-US" altLang="ko-KR" dirty="0" err="1" smtClean="0"/>
              <a:t>JTextField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JTextArea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JPasswordField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JTextField</a:t>
            </a:r>
            <a:r>
              <a:rPr lang="ko-KR" altLang="en-US" dirty="0" smtClean="0"/>
              <a:t>는 한 줄 문자열 입력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JTextArea</a:t>
            </a:r>
            <a:r>
              <a:rPr lang="ko-KR" altLang="en-US" dirty="0" smtClean="0"/>
              <a:t>는 여러 줄 문자열 입력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JPasswordField</a:t>
            </a:r>
            <a:r>
              <a:rPr lang="ko-KR" altLang="en-US" dirty="0" smtClean="0"/>
              <a:t>는 비밀번호 입력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32)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28699"/>
            <a:ext cx="5985665" cy="60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33)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실습 13-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18709"/>
            <a:ext cx="8084790" cy="55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34)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JComboBox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JComboBox</a:t>
            </a:r>
            <a:r>
              <a:rPr lang="ko-KR" altLang="en-US" dirty="0" smtClean="0"/>
              <a:t>는 여러 개의 목록 중에서 선택 기능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JList</a:t>
            </a:r>
            <a:r>
              <a:rPr lang="ko-KR" altLang="en-US" dirty="0" smtClean="0"/>
              <a:t>는 하나 이상 선택 가능 </a:t>
            </a:r>
            <a:r>
              <a:rPr lang="en-US" altLang="ko-KR" dirty="0" err="1" smtClean="0"/>
              <a:t>JComboBox</a:t>
            </a:r>
            <a:r>
              <a:rPr lang="ko-KR" altLang="en-US" dirty="0" smtClean="0"/>
              <a:t>는 하나만 선택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컴포넌트 모두 여러 개의 목록이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13-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258870"/>
            <a:ext cx="50673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35)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실습 13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38690"/>
            <a:ext cx="7397545" cy="60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GUI :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graphic user interface</a:t>
            </a:r>
            <a:r>
              <a:rPr lang="ko-KR" altLang="en-US" dirty="0" smtClean="0"/>
              <a:t>의 약자로 </a:t>
            </a:r>
            <a:r>
              <a:rPr lang="en-US" altLang="ko-KR" dirty="0" smtClean="0"/>
              <a:t>TUI(text user interface)</a:t>
            </a:r>
            <a:r>
              <a:rPr lang="ko-KR" altLang="en-US" dirty="0" smtClean="0"/>
              <a:t>와 반대 개념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응용 프로그램은 키보드뿐 아니라 마우스 사용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화려하고 다양한 화면과 더불어 사용자가 자유롭게 화면 작동 가능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</a:t>
            </a:r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와 스윙 </a:t>
            </a:r>
          </a:p>
          <a:p>
            <a:pPr lvl="2"/>
            <a:r>
              <a:rPr lang="en-US" altLang="ko-KR" dirty="0" smtClean="0"/>
              <a:t>JAVA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 프로그램 작성을 지원하기 위해 </a:t>
            </a:r>
            <a:r>
              <a:rPr lang="en-US" altLang="ko-KR" dirty="0" smtClean="0"/>
              <a:t>AWT(Abstract </a:t>
            </a:r>
            <a:r>
              <a:rPr lang="en-US" altLang="ko-KR" dirty="0" err="1" smtClean="0"/>
              <a:t>Windowsing</a:t>
            </a:r>
            <a:r>
              <a:rPr lang="en-US" altLang="ko-KR" dirty="0" smtClean="0"/>
              <a:t> Toolkit)</a:t>
            </a:r>
            <a:r>
              <a:rPr lang="ko-KR" altLang="en-US" dirty="0" smtClean="0"/>
              <a:t>와 스윙</a:t>
            </a:r>
            <a:r>
              <a:rPr lang="en-US" altLang="ko-KR" dirty="0" smtClean="0"/>
              <a:t>(Swing) </a:t>
            </a:r>
            <a:r>
              <a:rPr lang="ko-KR" altLang="en-US" dirty="0" smtClean="0"/>
              <a:t>라이브러리를 제공</a:t>
            </a:r>
            <a:r>
              <a:rPr lang="en-US" altLang="ko-KR" dirty="0" smtClean="0"/>
              <a:t>. AWT</a:t>
            </a:r>
            <a:r>
              <a:rPr lang="ko-KR" altLang="en-US" dirty="0" smtClean="0"/>
              <a:t>는 초창기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부터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오래되었기 때문에 성능이나 화면 출력 등이 운영체제마다 다르게 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개선한 것이 스윙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운영체제에 통일된 화면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AWT</a:t>
            </a:r>
            <a:r>
              <a:rPr lang="ko-KR" altLang="en-US" dirty="0" smtClean="0"/>
              <a:t>보다 좋음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현재는 대부분 스윙 라이브러리 사용하여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 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</a:t>
            </a:r>
            <a:r>
              <a:rPr lang="en-US" altLang="ko-KR" dirty="0" smtClean="0"/>
              <a:t>36)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실습 13-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95325"/>
            <a:ext cx="7949991" cy="59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처리의 기본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</a:t>
            </a:r>
            <a:r>
              <a:rPr lang="en-US" altLang="ko-KR" dirty="0" smtClean="0"/>
              <a:t>(event)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마우스로 클릭하거나 키보드로 누르는 일련의 모든 작동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리스너</a:t>
            </a:r>
            <a:r>
              <a:rPr lang="en-US" altLang="ko-KR" dirty="0" smtClean="0"/>
              <a:t>(listener) : </a:t>
            </a:r>
            <a:r>
              <a:rPr lang="ko-KR" altLang="en-US" dirty="0" smtClean="0"/>
              <a:t>사용자가 마우스를 클릭하거나 키보드를 누를 때까지 기다리는 것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303875"/>
            <a:ext cx="7110790" cy="28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버튼이 눌리는 이벤트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39" y="1337239"/>
            <a:ext cx="5965573" cy="53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39" y="3004314"/>
            <a:ext cx="5965573" cy="1997971"/>
          </a:xfrm>
          <a:prstGeom prst="rect">
            <a:avLst/>
          </a:prstGeom>
        </p:spPr>
      </p:pic>
      <p:pic>
        <p:nvPicPr>
          <p:cNvPr id="8" name="그림 7" descr="실습 13-1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525" y="3276600"/>
            <a:ext cx="8220075" cy="3581400"/>
          </a:xfrm>
          <a:prstGeom prst="rect">
            <a:avLst/>
          </a:prstGeom>
        </p:spPr>
      </p:pic>
      <p:pic>
        <p:nvPicPr>
          <p:cNvPr id="9" name="그림 8" descr="실습 13-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593685"/>
            <a:ext cx="8020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는 리스너 인터페이스 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인터페이스는 실제 내용이 없고 반드시 </a:t>
            </a:r>
            <a:r>
              <a:rPr lang="en-US" altLang="ko-KR" dirty="0" smtClean="0"/>
              <a:t>implements</a:t>
            </a:r>
            <a:r>
              <a:rPr lang="ko-KR" altLang="en-US" dirty="0" smtClean="0"/>
              <a:t>로 상속받아 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완성해서 사용해야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</a:t>
            </a:r>
            <a:r>
              <a:rPr lang="ko-KR" altLang="en-US" dirty="0" err="1" smtClean="0"/>
              <a:t>리스너의</a:t>
            </a:r>
            <a:r>
              <a:rPr lang="ko-KR" altLang="en-US" dirty="0" smtClean="0"/>
              <a:t> 형태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13-11]</a:t>
            </a:r>
            <a:r>
              <a:rPr lang="ko-KR" altLang="en-US" dirty="0" smtClean="0"/>
              <a:t> </a:t>
            </a:r>
            <a:r>
              <a:rPr lang="en-US" altLang="ko-KR" dirty="0" smtClean="0"/>
              <a:t>14~18</a:t>
            </a:r>
            <a:r>
              <a:rPr lang="ko-KR" altLang="en-US" dirty="0" smtClean="0"/>
              <a:t>행 다음과 같이 작성해도 됨</a:t>
            </a:r>
            <a:endParaRPr lang="en-US" altLang="ko-KR" dirty="0" smtClean="0"/>
          </a:p>
        </p:txBody>
      </p:sp>
      <p:pic>
        <p:nvPicPr>
          <p:cNvPr id="5" name="그림 4" descr="13-1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483895"/>
            <a:ext cx="6977100" cy="1260140"/>
          </a:xfrm>
          <a:prstGeom prst="rect">
            <a:avLst/>
          </a:prstGeom>
        </p:spPr>
      </p:pic>
      <p:pic>
        <p:nvPicPr>
          <p:cNvPr id="6" name="그림 5" descr="13-1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4239090"/>
            <a:ext cx="6885765" cy="21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이벤트의 종류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표 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403775"/>
            <a:ext cx="8162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마우스 이벤트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마우스와 관련된 </a:t>
            </a:r>
            <a:r>
              <a:rPr lang="en-US" altLang="ko-KR" dirty="0" err="1" smtClean="0"/>
              <a:t>MouseEvent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MouseListener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MouseListener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인터페이스는 </a:t>
            </a:r>
            <a:r>
              <a:rPr lang="en-US" altLang="ko-KR" dirty="0" err="1" smtClean="0"/>
              <a:t>mousePressed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mouseReleased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mouseClicked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mouseEntered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mouseExited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갖음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83895"/>
            <a:ext cx="8124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8" name="내용 개체 틀 7" descr="실습 13-12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31540" y="728700"/>
            <a:ext cx="8378228" cy="540060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8" name="내용 개체 틀 7" descr="실습 13-12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746575" y="593684"/>
            <a:ext cx="6525725" cy="6169645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키보드 이벤트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키보드와 관련된 </a:t>
            </a:r>
            <a:r>
              <a:rPr lang="en-US" altLang="ko-KR" dirty="0" err="1" smtClean="0"/>
              <a:t>KeyEvent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KeyAdapter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KeyAdapter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keyPressed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keyReleased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keyTyped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갖는데 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오버라이딩해서</a:t>
            </a:r>
            <a:r>
              <a:rPr lang="ko-KR" altLang="en-US" dirty="0" smtClean="0"/>
              <a:t> 사용  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303875"/>
            <a:ext cx="6300700" cy="44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기본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만들기 </a:t>
            </a:r>
          </a:p>
          <a:p>
            <a:pPr lvl="2"/>
            <a:r>
              <a:rPr lang="ko-KR" altLang="en-US" dirty="0" smtClean="0"/>
              <a:t>기본적인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화면 만들기</a:t>
            </a:r>
            <a:endParaRPr lang="en-US" altLang="ko-KR" dirty="0" smtClean="0"/>
          </a:p>
        </p:txBody>
      </p:sp>
      <p:pic>
        <p:nvPicPr>
          <p:cNvPr id="4" name="그림 3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673805"/>
            <a:ext cx="6480720" cy="3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8" name="내용 개체 틀 7" descr="실습 13-12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31540" y="3293985"/>
            <a:ext cx="8378228" cy="979153"/>
          </a:xfrm>
        </p:spPr>
      </p:pic>
      <p:pic>
        <p:nvPicPr>
          <p:cNvPr id="4" name="그림 3" descr="실습 13-1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1358770"/>
            <a:ext cx="76962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7" name="내용 개체 틀 6" descr="실습 13-13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791580" y="728699"/>
            <a:ext cx="7155795" cy="5941429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GUI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7" name="내용 개체 틀 6" descr="실습 13-13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66555" y="908720"/>
            <a:ext cx="8372738" cy="3645405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메뉴 </a:t>
            </a:r>
          </a:p>
          <a:p>
            <a:pPr lvl="1"/>
            <a:r>
              <a:rPr lang="ko-KR" altLang="en-US" dirty="0" smtClean="0"/>
              <a:t>메뉴에서 사용되는 클래스는 </a:t>
            </a:r>
            <a:r>
              <a:rPr lang="en-US" altLang="ko-KR" dirty="0" err="1" smtClean="0"/>
              <a:t>JMenuBar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JMenu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JMenuItem</a:t>
            </a:r>
            <a:r>
              <a:rPr lang="ko-KR" altLang="en-US" dirty="0" smtClean="0"/>
              <a:t>이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❶ </a:t>
            </a:r>
            <a:r>
              <a:rPr lang="en-US" altLang="ko-KR" dirty="0" err="1" smtClean="0"/>
              <a:t>JMenuBar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 상위 메뉴에 해당하는 ❷ </a:t>
            </a:r>
            <a:r>
              <a:rPr lang="en-US" altLang="ko-KR" dirty="0" err="1" smtClean="0"/>
              <a:t>JMenu</a:t>
            </a:r>
            <a:r>
              <a:rPr lang="en-US" altLang="ko-KR" dirty="0" smtClean="0"/>
              <a:t>(File, Edit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</a:t>
            </a:r>
            <a:r>
              <a:rPr lang="en-US" altLang="ko-KR" dirty="0" err="1" smtClean="0"/>
              <a:t>JMenu</a:t>
            </a:r>
            <a:r>
              <a:rPr lang="ko-KR" altLang="en-US" dirty="0" smtClean="0"/>
              <a:t>에 항목인 ❸ </a:t>
            </a:r>
            <a:r>
              <a:rPr lang="en-US" altLang="ko-KR" dirty="0" err="1" smtClean="0"/>
              <a:t>JMenuItem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클릭하면 작동하는 코드는 </a:t>
            </a:r>
            <a:r>
              <a:rPr lang="en-US" altLang="ko-KR" dirty="0" err="1" smtClean="0"/>
              <a:t>JMenuItem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코딩  </a:t>
            </a: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763815"/>
            <a:ext cx="7335816" cy="35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코딩 순서</a:t>
            </a:r>
          </a:p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59"/>
            <a:ext cx="7650850" cy="52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818710"/>
            <a:ext cx="7422699" cy="5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846" y="818710"/>
            <a:ext cx="7378156" cy="5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773705"/>
            <a:ext cx="702598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998730"/>
            <a:ext cx="8055895" cy="41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툴바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메뉴와 비슷하지만 좀 더 간단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메뉴는 </a:t>
            </a:r>
            <a:r>
              <a:rPr lang="en-US" altLang="ko-KR" dirty="0" err="1" smtClean="0"/>
              <a:t>JMenuBar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JMenu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JMenuItem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세 단계 </a:t>
            </a:r>
            <a:r>
              <a:rPr lang="ko-KR" altLang="en-US" dirty="0" err="1" smtClean="0"/>
              <a:t>툴바는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JToolBar</a:t>
            </a:r>
            <a:r>
              <a:rPr lang="ko-KR" altLang="en-US" dirty="0" smtClean="0"/>
              <a:t>와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단계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❶ </a:t>
            </a:r>
            <a:r>
              <a:rPr lang="en-US" altLang="ko-KR" dirty="0" err="1" smtClean="0"/>
              <a:t>JToolBar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 ❷ 아이템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필드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최종적으로 </a:t>
            </a:r>
            <a:r>
              <a:rPr lang="ko-KR" altLang="en-US" dirty="0" err="1" smtClean="0"/>
              <a:t>툴바의</a:t>
            </a:r>
            <a:r>
              <a:rPr lang="ko-KR" altLang="en-US" dirty="0" smtClean="0"/>
              <a:t> 아이템을 클릭하면 실제 작동하는 코드는 컴포넌트 부분에 코딩</a:t>
            </a:r>
            <a:r>
              <a:rPr lang="en-US" altLang="ko-KR" dirty="0" smtClean="0"/>
              <a:t>              </a:t>
            </a:r>
          </a:p>
        </p:txBody>
      </p:sp>
      <p:pic>
        <p:nvPicPr>
          <p:cNvPr id="8" name="그림 7" descr="1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525" y="2187075"/>
            <a:ext cx="7023150" cy="31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5" name="내용 개체 틀 4" descr="실습 13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106615" y="593685"/>
            <a:ext cx="6165685" cy="6130331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코딩 순서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5" name="그림 4" descr="13-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5"/>
            <a:ext cx="83164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5" name="그림 4" descr="13-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73705"/>
            <a:ext cx="7020780" cy="58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5" name="그림 4" descr="13-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18709"/>
            <a:ext cx="7875876" cy="5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GUI </a:t>
            </a:r>
            <a:r>
              <a:rPr lang="ko-KR" altLang="en-US" dirty="0" smtClean="0"/>
              <a:t>메뉴와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   </a:t>
            </a:r>
          </a:p>
        </p:txBody>
      </p:sp>
      <p:pic>
        <p:nvPicPr>
          <p:cNvPr id="5" name="그림 4" descr="13-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863715"/>
            <a:ext cx="8192334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레이아웃 </a:t>
            </a:r>
          </a:p>
          <a:p>
            <a:pPr lvl="1"/>
            <a:r>
              <a:rPr lang="ko-KR" altLang="en-US" dirty="0" smtClean="0"/>
              <a:t>레이아웃의 종류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컴포넌트의 배치를 레이아웃이라고 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 레이아웃 설정 형식</a:t>
            </a:r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112" y="1976437"/>
            <a:ext cx="8105775" cy="2905125"/>
          </a:xfrm>
          <a:prstGeom prst="rect">
            <a:avLst/>
          </a:prstGeom>
        </p:spPr>
      </p:pic>
      <p:pic>
        <p:nvPicPr>
          <p:cNvPr id="8" name="그림 7" descr="13-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5454225"/>
            <a:ext cx="44196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FlowLayout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538790"/>
            <a:ext cx="4429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 구성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실습 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863714"/>
            <a:ext cx="7065785" cy="56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1100</Words>
  <Application>Microsoft Office PowerPoint</Application>
  <PresentationFormat>화면 슬라이드 쇼(4:3)</PresentationFormat>
  <Paragraphs>328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PowerPoint 프레젠테이션</vt:lpstr>
      <vt:lpstr>PowerPoint 프레젠테이션</vt:lpstr>
      <vt:lpstr>PowerPoint 프레젠테이션</vt:lpstr>
      <vt:lpstr>Section 01 GUI 화면 구성(1)</vt:lpstr>
      <vt:lpstr>Section 01 GUI 화면 구성(2)</vt:lpstr>
      <vt:lpstr>Section 01 GUI 화면 구성(3)</vt:lpstr>
      <vt:lpstr>Section 01 GUI 화면 구성(4)</vt:lpstr>
      <vt:lpstr>Section 01 GUI 화면 구성(5)</vt:lpstr>
      <vt:lpstr>Section 01 GUI 화면 구성(6)</vt:lpstr>
      <vt:lpstr>Section 01 GUI 화면 구성(7)</vt:lpstr>
      <vt:lpstr>Section 01 GUI 화면 구성(8)</vt:lpstr>
      <vt:lpstr>Section 01 GUI 화면 구성(9)</vt:lpstr>
      <vt:lpstr>Section 01 GUI 화면 구성(10)</vt:lpstr>
      <vt:lpstr>Section 01 GUI 화면 구성(11)</vt:lpstr>
      <vt:lpstr>Section 01 GUI 화면 구성(12)</vt:lpstr>
      <vt:lpstr>Section 01 GUI 화면 구성(13)</vt:lpstr>
      <vt:lpstr>Section 01 GUI 화면 구성(14)</vt:lpstr>
      <vt:lpstr>Section 01 GUI 화면 구성(15)</vt:lpstr>
      <vt:lpstr>Section 01 GUI 화면 구성(16)</vt:lpstr>
      <vt:lpstr>Section 01 GUI 화면 구성(17)</vt:lpstr>
      <vt:lpstr>Section 01 GUI 화면 구성(18)</vt:lpstr>
      <vt:lpstr>Section 01 GUI 화면 구성(19)</vt:lpstr>
      <vt:lpstr>Section 01 GUI 화면 구성(20)</vt:lpstr>
      <vt:lpstr>Section 01 GUI 화면 구성(21)</vt:lpstr>
      <vt:lpstr>Section 01 GUI 화면 구성(22)</vt:lpstr>
      <vt:lpstr>Section 01 GUI 화면 구성(23)</vt:lpstr>
      <vt:lpstr>Section 01 GUI 화면 구성(24)</vt:lpstr>
      <vt:lpstr>Section 01 GUI 화면 구성(25)</vt:lpstr>
      <vt:lpstr>Section 01 GUI 화면 구성(26)</vt:lpstr>
      <vt:lpstr>저자 한마디 </vt:lpstr>
      <vt:lpstr>Section 01 GUI 화면 구성(27)</vt:lpstr>
      <vt:lpstr>Section 01 GUI 화면 구성(28)</vt:lpstr>
      <vt:lpstr>Section 01 GUI 화면 구성(29)</vt:lpstr>
      <vt:lpstr>Section 01 GUI 화면 구성(30)</vt:lpstr>
      <vt:lpstr>Section 01 GUI 화면 구성(31)</vt:lpstr>
      <vt:lpstr>Section 01 GUI 화면 구성(32)</vt:lpstr>
      <vt:lpstr>Section 01 GUI 화면 구성(33)</vt:lpstr>
      <vt:lpstr>Section 01 GUI 화면 구성(34)</vt:lpstr>
      <vt:lpstr>Section 01 GUI 화면 구성(35)</vt:lpstr>
      <vt:lpstr>Section 01 GUI 화면 구성(36)</vt:lpstr>
      <vt:lpstr>Section 02 GUI 이벤트 처리(1)</vt:lpstr>
      <vt:lpstr>Section 02 GUI 이벤트 처리(2)</vt:lpstr>
      <vt:lpstr>Section 02 GUI 이벤트 처리(3)</vt:lpstr>
      <vt:lpstr>저자 한마디 </vt:lpstr>
      <vt:lpstr>Section 02 GUI 이벤트 처리(4)</vt:lpstr>
      <vt:lpstr>Section 02 GUI 이벤트 처리(5)</vt:lpstr>
      <vt:lpstr>Section 02 GUI 이벤트 처리(6)</vt:lpstr>
      <vt:lpstr>Section 02 GUI 이벤트 처리(7)</vt:lpstr>
      <vt:lpstr>Section 02 GUI 이벤트 처리(8)</vt:lpstr>
      <vt:lpstr>Section 02 GUI 이벤트 처리(9)</vt:lpstr>
      <vt:lpstr>Section 02 GUI 이벤트 처리(10)</vt:lpstr>
      <vt:lpstr>Section 02 GUI 이벤트 처리(11)</vt:lpstr>
      <vt:lpstr>Section 03 GUI 메뉴와 툴바(1)</vt:lpstr>
      <vt:lpstr>Section 03 GUI 메뉴와 툴바(2)</vt:lpstr>
      <vt:lpstr>Section 03 GUI 메뉴와 툴바(3)</vt:lpstr>
      <vt:lpstr>Section 03 GUI 메뉴와 툴바(4)</vt:lpstr>
      <vt:lpstr>Section 03 GUI 메뉴와 툴바(5)</vt:lpstr>
      <vt:lpstr>Section 03 GUI 메뉴와 툴바(6)</vt:lpstr>
      <vt:lpstr>Section 03 GUI 메뉴와 툴바(7)</vt:lpstr>
      <vt:lpstr>Section 03 GUI 메뉴와 툴바(8)</vt:lpstr>
      <vt:lpstr>Section 03 GUI 메뉴와 툴바(9)</vt:lpstr>
      <vt:lpstr>Section 03 GUI 메뉴와 툴바(10)</vt:lpstr>
      <vt:lpstr>Section 03 GUI 메뉴와 툴바(11)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235</cp:revision>
  <dcterms:created xsi:type="dcterms:W3CDTF">2012-07-23T02:34:37Z</dcterms:created>
  <dcterms:modified xsi:type="dcterms:W3CDTF">2016-02-21T13:18:23Z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