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45"/>
  </p:notesMasterIdLst>
  <p:handoutMasterIdLst>
    <p:handoutMasterId r:id="rId46"/>
  </p:handoutMasterIdLst>
  <p:sldIdLst>
    <p:sldId id="328" r:id="rId2"/>
    <p:sldId id="329" r:id="rId3"/>
    <p:sldId id="330" r:id="rId4"/>
    <p:sldId id="326" r:id="rId5"/>
    <p:sldId id="512" r:id="rId6"/>
    <p:sldId id="513" r:id="rId7"/>
    <p:sldId id="514" r:id="rId8"/>
    <p:sldId id="515" r:id="rId9"/>
    <p:sldId id="516" r:id="rId10"/>
    <p:sldId id="517" r:id="rId11"/>
    <p:sldId id="518" r:id="rId12"/>
    <p:sldId id="519" r:id="rId13"/>
    <p:sldId id="520" r:id="rId14"/>
    <p:sldId id="521" r:id="rId15"/>
    <p:sldId id="523" r:id="rId16"/>
    <p:sldId id="522" r:id="rId17"/>
    <p:sldId id="441" r:id="rId18"/>
    <p:sldId id="524" r:id="rId19"/>
    <p:sldId id="525" r:id="rId20"/>
    <p:sldId id="442" r:id="rId21"/>
    <p:sldId id="526" r:id="rId22"/>
    <p:sldId id="527" r:id="rId23"/>
    <p:sldId id="528" r:id="rId24"/>
    <p:sldId id="529" r:id="rId25"/>
    <p:sldId id="530" r:id="rId26"/>
    <p:sldId id="531" r:id="rId27"/>
    <p:sldId id="532" r:id="rId28"/>
    <p:sldId id="533" r:id="rId29"/>
    <p:sldId id="534" r:id="rId30"/>
    <p:sldId id="535" r:id="rId31"/>
    <p:sldId id="536" r:id="rId32"/>
    <p:sldId id="446" r:id="rId33"/>
    <p:sldId id="537" r:id="rId34"/>
    <p:sldId id="538" r:id="rId35"/>
    <p:sldId id="539" r:id="rId36"/>
    <p:sldId id="540" r:id="rId37"/>
    <p:sldId id="541" r:id="rId38"/>
    <p:sldId id="542" r:id="rId39"/>
    <p:sldId id="543" r:id="rId40"/>
    <p:sldId id="544" r:id="rId41"/>
    <p:sldId id="545" r:id="rId42"/>
    <p:sldId id="546" r:id="rId43"/>
    <p:sldId id="258" r:id="rId4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9" autoAdjust="0"/>
    <p:restoredTop sz="90899" autoAdjust="0"/>
  </p:normalViewPr>
  <p:slideViewPr>
    <p:cSldViewPr>
      <p:cViewPr varScale="1">
        <p:scale>
          <a:sx n="70" d="100"/>
          <a:sy n="70" d="100"/>
        </p:scale>
        <p:origin x="-121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2016-02-21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2016-02-21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>
            <a:spLocks noChangeArrowheads="1"/>
          </p:cNvSpPr>
          <p:nvPr userDrawn="1"/>
        </p:nvSpPr>
        <p:spPr bwMode="auto">
          <a:xfrm>
            <a:off x="612453" y="981075"/>
            <a:ext cx="7991475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ko-KR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IT </a:t>
            </a:r>
            <a:r>
              <a:rPr lang="en-US" altLang="ko-KR" sz="1600" b="1" dirty="0" err="1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CookBook</a:t>
            </a:r>
            <a:r>
              <a:rPr lang="en-US" altLang="ko-KR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, GOOD JAVA</a:t>
            </a:r>
          </a:p>
        </p:txBody>
      </p:sp>
      <p:sp>
        <p:nvSpPr>
          <p:cNvPr id="7" name="TextBox 7"/>
          <p:cNvSpPr txBox="1"/>
          <p:nvPr userDrawn="1"/>
        </p:nvSpPr>
        <p:spPr>
          <a:xfrm>
            <a:off x="612453" y="1700213"/>
            <a:ext cx="7655247" cy="1649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</a:endParaRPr>
          </a:p>
          <a:p>
            <a:pPr>
              <a:defRPr/>
            </a:pP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[</a:t>
            </a:r>
            <a:r>
              <a:rPr lang="ko-KR" altLang="en-US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강의교안 이용 안내</a:t>
            </a: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본 강의교안의 저작권은 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우재남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과 </a:t>
            </a:r>
            <a:r>
              <a:rPr lang="ko-KR" altLang="en-US" sz="1400" b="1" spc="-100" dirty="0" err="1" smtClean="0">
                <a:solidFill>
                  <a:prstClr val="black"/>
                </a:solidFill>
              </a:rPr>
              <a:t>한빛아카데미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㈜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에 있습니다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</a:t>
            </a: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이 자료는 강의 보조자료로 제공되는 것으로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, 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학생들에게 배포되어서는 안 됩니다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 </a:t>
            </a:r>
            <a:endParaRPr lang="ko-KR" altLang="en-US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>
              <a:solidFill>
                <a:prstClr val="black"/>
              </a:solidFill>
            </a:endParaRPr>
          </a:p>
        </p:txBody>
      </p:sp>
      <p:sp>
        <p:nvSpPr>
          <p:cNvPr id="8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27" y="5928484"/>
            <a:ext cx="1591200" cy="247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6240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4" cy="6866316"/>
            <a:chOff x="250985" y="267478"/>
            <a:chExt cx="9148832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481346" y="267478"/>
              <a:ext cx="5918471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5370" y="2766932"/>
            <a:ext cx="2009570" cy="2000212"/>
          </a:xfrm>
          <a:prstGeom prst="rect">
            <a:avLst/>
          </a:prstGeom>
          <a:ln>
            <a:noFill/>
          </a:ln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31540" y="5398527"/>
            <a:ext cx="2572618" cy="381033"/>
          </a:xfrm>
          <a:prstGeom prst="rect">
            <a:avLst/>
          </a:prstGeom>
          <a:ln>
            <a:noFill/>
          </a:ln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445019" y="5104340"/>
            <a:ext cx="2472769" cy="20337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20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3000" dirty="0">
              <a:solidFill>
                <a:srgbClr val="005E5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/43</a:t>
            </a:r>
            <a:endParaRPr lang="en-US" altLang="ko-KR" sz="12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870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smtClean="0"/>
              <a:t>절제목</a:t>
            </a:r>
            <a:endParaRPr lang="en-US" altLang="ko-KR" noProof="0" dirty="0" smtClean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83781" y="3093682"/>
            <a:ext cx="815497" cy="1149891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1192935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/43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노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bg2">
              <a:lumMod val="9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/43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mtClean="0"/>
              <a:t>NOTE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309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2016-02-21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95" r:id="rId2"/>
    <p:sldLayoutId id="2147483712" r:id="rId3"/>
    <p:sldLayoutId id="2147483696" r:id="rId4"/>
    <p:sldLayoutId id="2147483692" r:id="rId5"/>
    <p:sldLayoutId id="2147483713" r:id="rId6"/>
    <p:sldLayoutId id="2147483681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28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ko-KR" altLang="en-US" dirty="0" smtClean="0"/>
              <a:t>⑦ 같은 방식으로 </a:t>
            </a:r>
            <a:r>
              <a:rPr lang="en-US" altLang="ko-KR" dirty="0" smtClean="0"/>
              <a:t>pack1 </a:t>
            </a:r>
            <a:r>
              <a:rPr lang="ko-KR" altLang="en-US" dirty="0" smtClean="0"/>
              <a:t>패키지에 </a:t>
            </a:r>
            <a:r>
              <a:rPr lang="en-US" altLang="ko-KR" dirty="0" smtClean="0"/>
              <a:t>Truck.java</a:t>
            </a:r>
            <a:r>
              <a:rPr lang="ko-KR" altLang="en-US" dirty="0" smtClean="0"/>
              <a:t> 만들고 </a:t>
            </a:r>
            <a:r>
              <a:rPr lang="en-US" altLang="ko-KR" dirty="0" smtClean="0"/>
              <a:t>pack2 </a:t>
            </a:r>
            <a:r>
              <a:rPr lang="ko-KR" altLang="en-US" dirty="0" smtClean="0"/>
              <a:t>패키지에는 </a:t>
            </a:r>
            <a:r>
              <a:rPr lang="en-US" altLang="ko-KR" dirty="0" smtClean="0"/>
              <a:t>Car.java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Sedan.java</a:t>
            </a:r>
            <a:r>
              <a:rPr lang="ko-KR" altLang="en-US" dirty="0" smtClean="0"/>
              <a:t> 만들기</a:t>
            </a:r>
            <a:r>
              <a:rPr lang="en-US" altLang="ko-KR" dirty="0" smtClean="0"/>
              <a:t>. </a:t>
            </a:r>
            <a:r>
              <a:rPr lang="ko-KR" altLang="en-US" dirty="0" smtClean="0"/>
              <a:t>최종적으로 다음 그림과 같이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파일이 추가 됨  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 </a:t>
            </a:r>
            <a:r>
              <a:rPr lang="en-US" altLang="ko-KR" dirty="0" smtClean="0"/>
              <a:t>        </a:t>
            </a:r>
          </a:p>
        </p:txBody>
      </p:sp>
      <p:pic>
        <p:nvPicPr>
          <p:cNvPr id="8" name="그림 7" descr="14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1673804"/>
            <a:ext cx="5130570" cy="440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ko-KR" altLang="en-US" dirty="0" smtClean="0"/>
              <a:t>⑧ </a:t>
            </a:r>
            <a:r>
              <a:rPr lang="en-US" altLang="ko-KR" dirty="0" smtClean="0"/>
              <a:t>[pack1]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[Car.java]</a:t>
            </a:r>
            <a:r>
              <a:rPr lang="ko-KR" altLang="en-US" dirty="0" smtClean="0"/>
              <a:t> 선택하고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이클립스</a:t>
            </a:r>
            <a:r>
              <a:rPr lang="ko-KR" altLang="en-US" dirty="0" smtClean="0"/>
              <a:t> 메뉴 </a:t>
            </a:r>
            <a:r>
              <a:rPr lang="en-US" altLang="ko-KR" dirty="0" smtClean="0"/>
              <a:t>[Run]-[Run]</a:t>
            </a:r>
            <a:r>
              <a:rPr lang="ko-KR" altLang="en-US" dirty="0" smtClean="0"/>
              <a:t> 선택하여 실행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결과는 아무것도 나오지 않음</a:t>
            </a:r>
            <a:r>
              <a:rPr lang="en-US" altLang="ko-KR" dirty="0" smtClean="0"/>
              <a:t>.</a:t>
            </a:r>
            <a:r>
              <a:rPr lang="ko-KR" altLang="en-US" dirty="0" smtClean="0"/>
              <a:t>  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 </a:t>
            </a:r>
            <a:r>
              <a:rPr lang="en-US" altLang="ko-KR" dirty="0" smtClean="0"/>
              <a:t>        </a:t>
            </a:r>
          </a:p>
        </p:txBody>
      </p:sp>
      <p:pic>
        <p:nvPicPr>
          <p:cNvPr id="8" name="그림 7" descr="14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1673805"/>
            <a:ext cx="7650850" cy="32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ko-KR" altLang="en-US" dirty="0" smtClean="0"/>
              <a:t>⑨ 파일 탐색기에서 </a:t>
            </a:r>
            <a:r>
              <a:rPr lang="en-US" altLang="ko-KR" dirty="0" smtClean="0"/>
              <a:t>Chapter14 </a:t>
            </a:r>
            <a:r>
              <a:rPr lang="ko-KR" altLang="en-US" dirty="0" smtClean="0"/>
              <a:t>폴더를 찾아보면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폴더와 </a:t>
            </a:r>
            <a:r>
              <a:rPr lang="en-US" altLang="ko-KR" dirty="0" smtClean="0"/>
              <a:t>bin </a:t>
            </a:r>
            <a:r>
              <a:rPr lang="ko-KR" altLang="en-US" dirty="0" smtClean="0"/>
              <a:t>폴더 아래에 각 </a:t>
            </a:r>
            <a:r>
              <a:rPr lang="ko-KR" altLang="en-US" dirty="0" err="1" smtClean="0"/>
              <a:t>패키지별로</a:t>
            </a:r>
            <a:r>
              <a:rPr lang="ko-KR" altLang="en-US" dirty="0" smtClean="0"/>
              <a:t> 파일이 분리되어 있음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폴더에는 *</a:t>
            </a:r>
            <a:r>
              <a:rPr lang="en-US" altLang="ko-KR" dirty="0" smtClean="0"/>
              <a:t>.java </a:t>
            </a:r>
            <a:r>
              <a:rPr lang="ko-KR" altLang="en-US" dirty="0" smtClean="0"/>
              <a:t>파일이</a:t>
            </a:r>
            <a:r>
              <a:rPr lang="en-US" altLang="ko-KR" dirty="0" smtClean="0"/>
              <a:t>, bin </a:t>
            </a:r>
            <a:r>
              <a:rPr lang="ko-KR" altLang="en-US" dirty="0" smtClean="0"/>
              <a:t>폴더에는 </a:t>
            </a:r>
            <a:r>
              <a:rPr lang="ko-KR" altLang="en-US" dirty="0" err="1" smtClean="0"/>
              <a:t>컴파일된</a:t>
            </a:r>
            <a:r>
              <a:rPr lang="ko-KR" altLang="en-US" dirty="0" smtClean="0"/>
              <a:t> *</a:t>
            </a:r>
            <a:r>
              <a:rPr lang="en-US" altLang="ko-KR" dirty="0" smtClean="0"/>
              <a:t>.class </a:t>
            </a:r>
            <a:r>
              <a:rPr lang="ko-KR" altLang="en-US" dirty="0" smtClean="0"/>
              <a:t>파일이 들어 있음</a:t>
            </a:r>
            <a:r>
              <a:rPr lang="en-US" altLang="ko-KR" dirty="0" smtClean="0"/>
              <a:t>. 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 </a:t>
            </a:r>
            <a:r>
              <a:rPr lang="en-US" altLang="ko-KR" dirty="0" smtClean="0"/>
              <a:t>        </a:t>
            </a:r>
          </a:p>
        </p:txBody>
      </p:sp>
      <p:pic>
        <p:nvPicPr>
          <p:cNvPr id="8" name="그림 7" descr="14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2033844"/>
            <a:ext cx="7710226" cy="391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(10)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다른 패키지의 클래스 활용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패키지</a:t>
            </a:r>
            <a:r>
              <a:rPr lang="en-US" altLang="ko-KR" dirty="0" smtClean="0"/>
              <a:t>1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Truck </a:t>
            </a:r>
            <a:r>
              <a:rPr lang="ko-KR" altLang="en-US" dirty="0" smtClean="0"/>
              <a:t>클래스는 패키지</a:t>
            </a:r>
            <a:r>
              <a:rPr lang="en-US" altLang="ko-KR" dirty="0" smtClean="0"/>
              <a:t>2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Car </a:t>
            </a:r>
            <a:r>
              <a:rPr lang="ko-KR" altLang="en-US" dirty="0" smtClean="0"/>
              <a:t>클래스를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2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Sedan </a:t>
            </a:r>
            <a:r>
              <a:rPr lang="ko-KR" altLang="en-US" dirty="0" smtClean="0"/>
              <a:t>클래스는 패키지</a:t>
            </a:r>
            <a:r>
              <a:rPr lang="en-US" altLang="ko-KR" dirty="0" smtClean="0"/>
              <a:t>1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Car </a:t>
            </a:r>
            <a:r>
              <a:rPr lang="ko-KR" altLang="en-US" dirty="0" smtClean="0"/>
              <a:t>클래스를 상속받도록 해보자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각 패키지의 </a:t>
            </a:r>
            <a:r>
              <a:rPr lang="en-US" altLang="ko-KR" dirty="0" smtClean="0"/>
              <a:t>Car.java </a:t>
            </a:r>
            <a:r>
              <a:rPr lang="ko-KR" altLang="en-US" dirty="0" smtClean="0"/>
              <a:t>코딩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pack1 </a:t>
            </a:r>
            <a:r>
              <a:rPr lang="ko-KR" altLang="en-US" dirty="0" smtClean="0"/>
              <a:t>패키지의 </a:t>
            </a:r>
            <a:r>
              <a:rPr lang="en-US" altLang="ko-KR" dirty="0" smtClean="0"/>
              <a:t>Car.java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pack2 </a:t>
            </a:r>
            <a:r>
              <a:rPr lang="ko-KR" altLang="en-US" dirty="0" smtClean="0"/>
              <a:t>패키지의 </a:t>
            </a:r>
            <a:r>
              <a:rPr lang="en-US" altLang="ko-KR" dirty="0" smtClean="0"/>
              <a:t>Car.java </a:t>
            </a:r>
            <a:r>
              <a:rPr lang="ko-KR" altLang="en-US" dirty="0" smtClean="0"/>
              <a:t>파일 코딩</a:t>
            </a:r>
            <a:r>
              <a:rPr lang="en-US" altLang="ko-KR" dirty="0" smtClean="0"/>
              <a:t>. main( 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제거되어 실행 안됨</a:t>
            </a:r>
            <a:endParaRPr lang="en-US" altLang="ko-KR" dirty="0" smtClean="0"/>
          </a:p>
        </p:txBody>
      </p:sp>
      <p:pic>
        <p:nvPicPr>
          <p:cNvPr id="5" name="그림 4" descr="14-1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493785"/>
            <a:ext cx="4950550" cy="232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(11)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각 패키지의 </a:t>
            </a:r>
            <a:r>
              <a:rPr lang="en-US" altLang="ko-KR" dirty="0" smtClean="0"/>
              <a:t>Car.java </a:t>
            </a:r>
            <a:r>
              <a:rPr lang="ko-KR" altLang="en-US" dirty="0" smtClean="0"/>
              <a:t>코딩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pack1 </a:t>
            </a:r>
            <a:r>
              <a:rPr lang="ko-KR" altLang="en-US" dirty="0" smtClean="0"/>
              <a:t>패키지의 </a:t>
            </a:r>
            <a:r>
              <a:rPr lang="en-US" altLang="ko-KR" dirty="0" smtClean="0"/>
              <a:t>Car.java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pack2 </a:t>
            </a:r>
            <a:r>
              <a:rPr lang="ko-KR" altLang="en-US" dirty="0" smtClean="0"/>
              <a:t>패키지의 </a:t>
            </a:r>
            <a:r>
              <a:rPr lang="en-US" altLang="ko-KR" dirty="0" smtClean="0"/>
              <a:t>Car.java </a:t>
            </a:r>
            <a:r>
              <a:rPr lang="ko-KR" altLang="en-US" dirty="0" smtClean="0"/>
              <a:t>파일 코딩</a:t>
            </a:r>
            <a:r>
              <a:rPr lang="en-US" altLang="ko-KR" dirty="0" smtClean="0"/>
              <a:t>. main( 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제거되어 실행 안됨</a:t>
            </a:r>
            <a:endParaRPr lang="en-US" altLang="ko-KR" dirty="0" smtClean="0"/>
          </a:p>
        </p:txBody>
      </p:sp>
      <p:pic>
        <p:nvPicPr>
          <p:cNvPr id="8" name="그림 7" descr="실습 14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628800"/>
            <a:ext cx="814387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(12)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/>
              <a:t>pack2 </a:t>
            </a:r>
            <a:r>
              <a:rPr lang="ko-KR" altLang="en-US" dirty="0" smtClean="0"/>
              <a:t>패키지의 </a:t>
            </a:r>
            <a:r>
              <a:rPr lang="en-US" altLang="ko-KR" dirty="0" smtClean="0"/>
              <a:t>Car.java</a:t>
            </a:r>
            <a:r>
              <a:rPr lang="ko-KR" altLang="en-US" dirty="0" smtClean="0"/>
              <a:t>도 거의 동일한 코드로 코딩</a:t>
            </a:r>
            <a:endParaRPr lang="en-US" altLang="ko-KR" dirty="0" smtClean="0"/>
          </a:p>
          <a:p>
            <a:pPr lvl="2">
              <a:buNone/>
            </a:pPr>
            <a:endParaRPr lang="en-US" altLang="ko-KR" dirty="0" smtClean="0"/>
          </a:p>
        </p:txBody>
      </p:sp>
      <p:pic>
        <p:nvPicPr>
          <p:cNvPr id="8" name="그림 7" descr="실습 14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448780"/>
            <a:ext cx="8143875" cy="382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(13)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다른 패키지의 클래스 사용하기</a:t>
            </a:r>
          </a:p>
          <a:p>
            <a:pPr lvl="2"/>
            <a:r>
              <a:rPr lang="en-US" altLang="ko-KR" dirty="0" smtClean="0"/>
              <a:t>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14-10]</a:t>
            </a:r>
            <a:r>
              <a:rPr lang="ko-KR" altLang="en-US" dirty="0" smtClean="0"/>
              <a:t>과 같이 서로 다른 패키지 클래스 상속받기</a:t>
            </a:r>
            <a:r>
              <a:rPr lang="en-US" altLang="ko-KR" dirty="0" smtClean="0"/>
              <a:t>. Truck </a:t>
            </a:r>
            <a:r>
              <a:rPr lang="ko-KR" altLang="en-US" dirty="0" smtClean="0"/>
              <a:t>클래스는 패키지</a:t>
            </a:r>
            <a:r>
              <a:rPr lang="en-US" altLang="ko-KR" dirty="0" smtClean="0"/>
              <a:t>2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Car </a:t>
            </a:r>
            <a:r>
              <a:rPr lang="ko-KR" altLang="en-US" dirty="0" smtClean="0"/>
              <a:t>클래스 상속</a:t>
            </a:r>
            <a:endParaRPr lang="en-US" altLang="ko-KR" dirty="0" smtClean="0"/>
          </a:p>
        </p:txBody>
      </p:sp>
      <p:pic>
        <p:nvPicPr>
          <p:cNvPr id="8" name="그림 7" descr="실습 14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1583794"/>
            <a:ext cx="6570730" cy="516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(14)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            </a:t>
            </a:r>
          </a:p>
        </p:txBody>
      </p:sp>
      <p:pic>
        <p:nvPicPr>
          <p:cNvPr id="5" name="그림 4" descr="15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79" y="1133745"/>
            <a:ext cx="8056095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(15)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/>
              <a:t>import </a:t>
            </a:r>
            <a:r>
              <a:rPr lang="ko-KR" altLang="en-US" dirty="0" smtClean="0"/>
              <a:t>문</a:t>
            </a:r>
          </a:p>
          <a:p>
            <a:pPr lvl="2"/>
            <a:r>
              <a:rPr lang="ko-KR" altLang="en-US" dirty="0" smtClean="0"/>
              <a:t>앞에서 ‘패키지이름</a:t>
            </a:r>
            <a:r>
              <a:rPr lang="en-US" altLang="ko-KR" dirty="0" smtClean="0"/>
              <a:t>.</a:t>
            </a:r>
            <a:r>
              <a:rPr lang="ko-KR" altLang="en-US" dirty="0" smtClean="0"/>
              <a:t>클래스이름’</a:t>
            </a:r>
            <a:r>
              <a:rPr lang="ko-KR" altLang="en-US" dirty="0" err="1" smtClean="0"/>
              <a:t>으로</a:t>
            </a:r>
            <a:r>
              <a:rPr lang="ko-KR" altLang="en-US" dirty="0" smtClean="0"/>
              <a:t> 다른 패키지의 클래스 직접 접근</a:t>
            </a:r>
            <a:r>
              <a:rPr lang="en-US" altLang="ko-KR" dirty="0" smtClean="0"/>
              <a:t>. import </a:t>
            </a:r>
            <a:r>
              <a:rPr lang="ko-KR" altLang="en-US" dirty="0" smtClean="0"/>
              <a:t>문을 사용하면 특별히 패키지 이름을 붙이지 않더라도 </a:t>
            </a:r>
            <a:r>
              <a:rPr lang="ko-KR" altLang="en-US" dirty="0" err="1" smtClean="0"/>
              <a:t>임포트한</a:t>
            </a:r>
            <a:r>
              <a:rPr lang="ko-KR" altLang="en-US" dirty="0" smtClean="0"/>
              <a:t> 패키지의 클래스 사용 가능</a:t>
            </a:r>
            <a:r>
              <a:rPr lang="en-US" altLang="ko-KR" dirty="0" smtClean="0"/>
              <a:t>. </a:t>
            </a:r>
          </a:p>
          <a:p>
            <a:pPr lvl="2"/>
            <a:r>
              <a:rPr lang="en-US" altLang="ko-KR" dirty="0" smtClean="0"/>
              <a:t>import </a:t>
            </a:r>
            <a:r>
              <a:rPr lang="ko-KR" altLang="en-US" dirty="0" smtClean="0"/>
              <a:t>문의 형식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[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14-3]</a:t>
            </a:r>
            <a:r>
              <a:rPr lang="ko-KR" altLang="en-US" dirty="0" smtClean="0"/>
              <a:t> 수정하여 </a:t>
            </a:r>
            <a:r>
              <a:rPr lang="en-US" altLang="ko-KR" dirty="0" smtClean="0"/>
              <a:t>Car </a:t>
            </a:r>
            <a:r>
              <a:rPr lang="ko-KR" altLang="en-US" dirty="0" smtClean="0"/>
              <a:t>클래스가 기본적으로 패키지</a:t>
            </a:r>
            <a:r>
              <a:rPr lang="en-US" altLang="ko-KR" dirty="0" smtClean="0"/>
              <a:t>2</a:t>
            </a:r>
            <a:r>
              <a:rPr lang="ko-KR" altLang="en-US" dirty="0" smtClean="0"/>
              <a:t>의 클래스가 되도록 코딩</a:t>
            </a:r>
            <a:endParaRPr lang="en-US" altLang="ko-KR" dirty="0" smtClean="0"/>
          </a:p>
        </p:txBody>
      </p:sp>
      <p:pic>
        <p:nvPicPr>
          <p:cNvPr id="5" name="그림 4" descr="14-1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2303875"/>
            <a:ext cx="3800475" cy="590550"/>
          </a:xfrm>
          <a:prstGeom prst="rect">
            <a:avLst/>
          </a:prstGeom>
        </p:spPr>
      </p:pic>
      <p:pic>
        <p:nvPicPr>
          <p:cNvPr id="9" name="그림 8" descr="실습 14-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3383995"/>
            <a:ext cx="6390710" cy="336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(16)</a:t>
            </a:r>
            <a:endParaRPr lang="ko-KR" altLang="en-US" dirty="0"/>
          </a:p>
        </p:txBody>
      </p:sp>
      <p:pic>
        <p:nvPicPr>
          <p:cNvPr id="8" name="내용 개체 틀 7" descr="14-1-2.JPG"/>
          <p:cNvPicPr>
            <a:picLocks noGrp="1" noChangeAspect="1"/>
          </p:cNvPicPr>
          <p:nvPr>
            <p:ph sz="quarter" idx="10"/>
          </p:nvPr>
        </p:nvPicPr>
        <p:blipFill>
          <a:blip r:embed="rId2" cstate="print"/>
          <a:stretch>
            <a:fillRect/>
          </a:stretch>
        </p:blipFill>
        <p:spPr>
          <a:xfrm>
            <a:off x="881590" y="5724255"/>
            <a:ext cx="3181350" cy="923925"/>
          </a:xfrm>
        </p:spPr>
      </p:pic>
      <p:pic>
        <p:nvPicPr>
          <p:cNvPr id="10" name="그림 9" descr="14-1-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36985" y="6039290"/>
            <a:ext cx="3162300" cy="571500"/>
          </a:xfrm>
          <a:prstGeom prst="rect">
            <a:avLst/>
          </a:prstGeom>
        </p:spPr>
      </p:pic>
      <p:pic>
        <p:nvPicPr>
          <p:cNvPr id="11" name="그림 10" descr="14-1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6565" y="3158970"/>
            <a:ext cx="8086725" cy="2181225"/>
          </a:xfrm>
          <a:prstGeom prst="rect">
            <a:avLst/>
          </a:prstGeom>
        </p:spPr>
      </p:pic>
      <p:pic>
        <p:nvPicPr>
          <p:cNvPr id="12" name="그림 11" descr="실습 14-4-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6555" y="728700"/>
            <a:ext cx="81534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47095" y="1088740"/>
            <a:ext cx="4185761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Chapter</a:t>
            </a:r>
            <a:r>
              <a:rPr lang="en-US" altLang="ko-KR" sz="4000" b="1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sz="6600" b="1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14</a:t>
            </a:r>
          </a:p>
          <a:p>
            <a:r>
              <a:rPr lang="ko-KR" altLang="en-US" sz="36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고급 프로그래머로 </a:t>
            </a:r>
            <a:endParaRPr lang="en-US" altLang="ko-KR" sz="3600" dirty="0" smtClean="0">
              <a:solidFill>
                <a:srgbClr val="1F497D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sz="36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나아가기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46875" y="3654025"/>
            <a:ext cx="542048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01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패키지 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02 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JAVA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클래스 라이브러리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03 </a:t>
            </a:r>
            <a:r>
              <a:rPr lang="ko-KR" altLang="en-US" b="1" spc="-100" dirty="0" err="1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스레드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예제 모음</a:t>
            </a:r>
          </a:p>
          <a:p>
            <a:pPr>
              <a:spcBef>
                <a:spcPts val="1200"/>
              </a:spcBef>
            </a:pP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요약</a:t>
            </a:r>
          </a:p>
          <a:p>
            <a:pPr>
              <a:spcBef>
                <a:spcPts val="1200"/>
              </a:spcBef>
            </a:pP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연습문제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JAVA </a:t>
            </a:r>
            <a:r>
              <a:rPr lang="ko-KR" altLang="en-US" dirty="0" smtClean="0"/>
              <a:t>클래스 라이브러리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JAVA </a:t>
            </a:r>
            <a:r>
              <a:rPr lang="ko-KR" altLang="en-US" dirty="0" smtClean="0"/>
              <a:t>패키지 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            </a:t>
            </a:r>
          </a:p>
        </p:txBody>
      </p:sp>
      <p:pic>
        <p:nvPicPr>
          <p:cNvPr id="9" name="그림 8" descr="표14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493785"/>
            <a:ext cx="7857931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JAVA </a:t>
            </a:r>
            <a:r>
              <a:rPr lang="ko-KR" altLang="en-US" dirty="0" smtClean="0"/>
              <a:t>클래스 라이브러리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Clr>
                <a:srgbClr val="4BACC6">
                  <a:lumMod val="50000"/>
                </a:srgbClr>
              </a:buClr>
            </a:pPr>
            <a:r>
              <a:rPr lang="en-US" altLang="ko-KR" dirty="0" smtClean="0">
                <a:solidFill>
                  <a:prstClr val="black"/>
                </a:solidFill>
              </a:rPr>
              <a:t>JAVA </a:t>
            </a:r>
            <a:r>
              <a:rPr lang="ko-KR" altLang="en-US" dirty="0" smtClean="0">
                <a:solidFill>
                  <a:prstClr val="black"/>
                </a:solidFill>
              </a:rPr>
              <a:t>프로그램 작성 시 </a:t>
            </a:r>
            <a:r>
              <a:rPr lang="en-US" altLang="ko-KR" dirty="0" smtClean="0">
                <a:solidFill>
                  <a:prstClr val="black"/>
                </a:solidFill>
              </a:rPr>
              <a:t>JAVA </a:t>
            </a:r>
            <a:r>
              <a:rPr lang="ko-KR" altLang="en-US" dirty="0" smtClean="0">
                <a:solidFill>
                  <a:prstClr val="black"/>
                </a:solidFill>
              </a:rPr>
              <a:t>패키지의 정확한 </a:t>
            </a:r>
            <a:r>
              <a:rPr lang="ko-KR" altLang="en-US" dirty="0" err="1" smtClean="0">
                <a:solidFill>
                  <a:prstClr val="black"/>
                </a:solidFill>
              </a:rPr>
              <a:t>클래스명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ko-KR" altLang="en-US" dirty="0" err="1" smtClean="0">
                <a:solidFill>
                  <a:prstClr val="black"/>
                </a:solidFill>
              </a:rPr>
              <a:t>임포트</a:t>
            </a:r>
            <a:r>
              <a:rPr lang="ko-KR" altLang="en-US" dirty="0" smtClean="0">
                <a:solidFill>
                  <a:prstClr val="black"/>
                </a:solidFill>
              </a:rPr>
              <a:t> 위한 작성 형식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buClr>
                <a:srgbClr val="4BACC6">
                  <a:lumMod val="50000"/>
                </a:srgbClr>
              </a:buClr>
              <a:buNone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FileReader</a:t>
            </a:r>
            <a:r>
              <a:rPr lang="ko-KR" altLang="en-US" dirty="0" smtClean="0"/>
              <a:t>와 관련된 클래스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buClr>
                <a:srgbClr val="4BACC6">
                  <a:lumMod val="50000"/>
                </a:srgbClr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buClr>
                <a:srgbClr val="4BACC6">
                  <a:lumMod val="50000"/>
                </a:srgbClr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buClr>
                <a:srgbClr val="4BACC6">
                  <a:lumMod val="50000"/>
                </a:srgbClr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buClr>
                <a:srgbClr val="4BACC6">
                  <a:lumMod val="50000"/>
                </a:srgbClr>
              </a:buClr>
            </a:pPr>
            <a:r>
              <a:rPr lang="en-US" altLang="ko-KR" dirty="0" smtClean="0"/>
              <a:t>java.io </a:t>
            </a:r>
            <a:r>
              <a:rPr lang="ko-KR" altLang="en-US" dirty="0" smtClean="0"/>
              <a:t>패키지의 모든 클래스 </a:t>
            </a:r>
            <a:r>
              <a:rPr lang="ko-KR" altLang="en-US" dirty="0" err="1" smtClean="0"/>
              <a:t>임포트</a:t>
            </a:r>
            <a:r>
              <a:rPr lang="ko-KR" altLang="en-US" dirty="0" smtClean="0"/>
              <a:t>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            </a:t>
            </a:r>
          </a:p>
        </p:txBody>
      </p:sp>
      <p:pic>
        <p:nvPicPr>
          <p:cNvPr id="5" name="그림 4" descr="14-1-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628800"/>
            <a:ext cx="3800475" cy="619125"/>
          </a:xfrm>
          <a:prstGeom prst="rect">
            <a:avLst/>
          </a:prstGeom>
        </p:spPr>
      </p:pic>
      <p:pic>
        <p:nvPicPr>
          <p:cNvPr id="8" name="그림 7" descr="14-1-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3293985"/>
            <a:ext cx="38290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저자 한마디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서브 패키지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서브 패키지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어떤 패키지 아래에 포함된 패키지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 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java.util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 외에 </a:t>
            </a:r>
            <a:r>
              <a:rPr lang="en-US" altLang="ko-KR" dirty="0" err="1" smtClean="0"/>
              <a:t>java.util.function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java.util.stream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등의 서브 패키지가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주의할 점은 다음과 같이 </a:t>
            </a:r>
            <a:r>
              <a:rPr lang="ko-KR" altLang="en-US" dirty="0" err="1" smtClean="0"/>
              <a:t>임포트한다고</a:t>
            </a:r>
            <a:r>
              <a:rPr lang="ko-KR" altLang="en-US" dirty="0" smtClean="0"/>
              <a:t> 해서 </a:t>
            </a:r>
            <a:r>
              <a:rPr lang="en-US" altLang="ko-KR" dirty="0" err="1" smtClean="0"/>
              <a:t>java.util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패키지의 서브 패키지도 </a:t>
            </a:r>
            <a:r>
              <a:rPr lang="ko-KR" altLang="en-US" dirty="0" err="1" smtClean="0"/>
              <a:t>임포트되지는</a:t>
            </a:r>
            <a:r>
              <a:rPr lang="ko-KR" altLang="en-US" dirty="0" smtClean="0"/>
              <a:t> 않는다는 것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필요한 경우 다음과 같이 서브 패키지를 별도로 </a:t>
            </a:r>
            <a:r>
              <a:rPr lang="ko-KR" altLang="en-US" dirty="0" err="1" smtClean="0"/>
              <a:t>임포트해야</a:t>
            </a:r>
            <a:r>
              <a:rPr lang="ko-KR" altLang="en-US" dirty="0" smtClean="0"/>
              <a:t> 함</a:t>
            </a:r>
            <a:endParaRPr lang="en-US" altLang="ko-KR" dirty="0" smtClean="0"/>
          </a:p>
        </p:txBody>
      </p:sp>
      <p:pic>
        <p:nvPicPr>
          <p:cNvPr id="5" name="그림 4" descr="14-1-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2888940"/>
            <a:ext cx="3514725" cy="581025"/>
          </a:xfrm>
          <a:prstGeom prst="rect">
            <a:avLst/>
          </a:prstGeom>
        </p:spPr>
      </p:pic>
      <p:pic>
        <p:nvPicPr>
          <p:cNvPr id="6" name="그림 5" descr="14-1-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6595" y="3924055"/>
            <a:ext cx="348615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JAVA </a:t>
            </a:r>
            <a:r>
              <a:rPr lang="ko-KR" altLang="en-US" dirty="0" smtClean="0"/>
              <a:t>클래스 라이브러리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래퍼</a:t>
            </a:r>
            <a:r>
              <a:rPr lang="ko-KR" altLang="en-US" dirty="0" smtClean="0"/>
              <a:t> 클래스</a:t>
            </a:r>
          </a:p>
          <a:p>
            <a:pPr lvl="1"/>
            <a:r>
              <a:rPr lang="ko-KR" altLang="en-US" dirty="0" smtClean="0"/>
              <a:t>기본형 데이터 형식을 클래스 형태로 제공하는 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형 데이터는 </a:t>
            </a:r>
            <a:r>
              <a:rPr lang="en-US" altLang="ko-KR" dirty="0" smtClean="0"/>
              <a:t>Integer </a:t>
            </a:r>
            <a:r>
              <a:rPr lang="ko-KR" altLang="en-US" dirty="0" smtClean="0"/>
              <a:t>클래스로 제공</a:t>
            </a:r>
            <a:r>
              <a:rPr lang="en-US" altLang="ko-KR" dirty="0" smtClean="0"/>
              <a:t>, double</a:t>
            </a:r>
            <a:r>
              <a:rPr lang="ko-KR" altLang="en-US" dirty="0" smtClean="0"/>
              <a:t>형 데이터는 </a:t>
            </a:r>
            <a:r>
              <a:rPr lang="en-US" altLang="ko-KR" dirty="0" smtClean="0"/>
              <a:t>Double </a:t>
            </a:r>
            <a:r>
              <a:rPr lang="ko-KR" altLang="en-US" dirty="0" smtClean="0"/>
              <a:t>클래스로 제공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장점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래퍼</a:t>
            </a:r>
            <a:r>
              <a:rPr lang="ko-KR" altLang="en-US" dirty="0" smtClean="0"/>
              <a:t> 클래스의 다양한 </a:t>
            </a:r>
            <a:r>
              <a:rPr lang="ko-KR" altLang="en-US" dirty="0" err="1" smtClean="0"/>
              <a:t>메소드와</a:t>
            </a:r>
            <a:r>
              <a:rPr lang="ko-KR" altLang="en-US" dirty="0" smtClean="0"/>
              <a:t> 필드 사용 가능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래퍼</a:t>
            </a:r>
            <a:r>
              <a:rPr lang="ko-KR" altLang="en-US" dirty="0" smtClean="0"/>
              <a:t> 클래스는 </a:t>
            </a:r>
            <a:r>
              <a:rPr lang="en-US" altLang="ko-KR" dirty="0" err="1" smtClean="0"/>
              <a:t>java.lang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패키지에서 제공 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            </a:t>
            </a:r>
          </a:p>
        </p:txBody>
      </p:sp>
      <p:pic>
        <p:nvPicPr>
          <p:cNvPr id="5" name="그림 4" descr="표14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3068959"/>
            <a:ext cx="4320480" cy="349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JAVA </a:t>
            </a:r>
            <a:r>
              <a:rPr lang="ko-KR" altLang="en-US" dirty="0" smtClean="0"/>
              <a:t>클래스 라이브러리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문자열을 숫자로 변환하기 위한 방법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형식  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            </a:t>
            </a:r>
          </a:p>
        </p:txBody>
      </p:sp>
      <p:pic>
        <p:nvPicPr>
          <p:cNvPr id="8" name="그림 7" descr="14-1-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223755"/>
            <a:ext cx="6354277" cy="675075"/>
          </a:xfrm>
          <a:prstGeom prst="rect">
            <a:avLst/>
          </a:prstGeom>
        </p:spPr>
      </p:pic>
      <p:pic>
        <p:nvPicPr>
          <p:cNvPr id="9" name="그림 8" descr="14-1-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2528900"/>
            <a:ext cx="6365323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JAVA </a:t>
            </a:r>
            <a:r>
              <a:rPr lang="ko-KR" altLang="en-US" dirty="0" smtClean="0"/>
              <a:t>클래스 라이브러리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기본 데이터 형식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래퍼</a:t>
            </a:r>
            <a:r>
              <a:rPr lang="ko-KR" altLang="en-US" dirty="0" smtClean="0"/>
              <a:t> 클래스 호환성 좋음</a:t>
            </a:r>
            <a:r>
              <a:rPr lang="en-US" altLang="ko-KR" dirty="0" smtClean="0"/>
              <a:t>.</a:t>
            </a:r>
            <a:r>
              <a:rPr lang="ko-KR" altLang="en-US" dirty="0" smtClean="0"/>
              <a:t> 다음과 같은 두 가지 방식 동일하게 정수로 처리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다른 점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value1</a:t>
            </a:r>
            <a:r>
              <a:rPr lang="ko-KR" altLang="en-US" dirty="0" smtClean="0"/>
              <a:t>은 기본형 데이터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value2</a:t>
            </a:r>
            <a:r>
              <a:rPr lang="ko-KR" altLang="en-US" dirty="0" smtClean="0"/>
              <a:t>는 인스턴스이므로 </a:t>
            </a:r>
            <a:r>
              <a:rPr lang="en-US" altLang="ko-KR" dirty="0" smtClean="0"/>
              <a:t>Integer </a:t>
            </a:r>
            <a:r>
              <a:rPr lang="ko-KR" altLang="en-US" dirty="0" smtClean="0"/>
              <a:t>클래스의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모두 사용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value1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value2</a:t>
            </a:r>
            <a:r>
              <a:rPr lang="ko-KR" altLang="en-US" dirty="0" smtClean="0"/>
              <a:t>를 문자열로 변환 방법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value1</a:t>
            </a:r>
            <a:r>
              <a:rPr lang="ko-KR" altLang="en-US" dirty="0" smtClean="0"/>
              <a:t>은 정수라 메소드 사용 불가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Integer </a:t>
            </a:r>
            <a:r>
              <a:rPr lang="ko-KR" altLang="en-US" dirty="0" smtClean="0"/>
              <a:t>클래스의 클래스 </a:t>
            </a:r>
            <a:r>
              <a:rPr lang="ko-KR" altLang="en-US" dirty="0" err="1" smtClean="0"/>
              <a:t>메소드인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toString</a:t>
            </a:r>
            <a:r>
              <a:rPr lang="en-US" altLang="ko-KR" dirty="0" smtClean="0"/>
              <a:t> (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)</a:t>
            </a:r>
            <a:r>
              <a:rPr lang="ko-KR" altLang="en-US" dirty="0" smtClean="0"/>
              <a:t> 사용하여 문자열로 변환</a:t>
            </a:r>
            <a:r>
              <a:rPr lang="en-US" altLang="ko-KR" dirty="0" smtClean="0"/>
              <a:t>. value2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Integer </a:t>
            </a:r>
            <a:r>
              <a:rPr lang="ko-KR" altLang="en-US" dirty="0" smtClean="0"/>
              <a:t>클래스의 </a:t>
            </a:r>
            <a:r>
              <a:rPr lang="ko-KR" altLang="en-US" dirty="0" err="1" smtClean="0"/>
              <a:t>인스턴스로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Integer </a:t>
            </a:r>
            <a:r>
              <a:rPr lang="ko-KR" altLang="en-US" dirty="0" smtClean="0"/>
              <a:t>클래스의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메소드인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toString</a:t>
            </a:r>
            <a:r>
              <a:rPr lang="en-US" altLang="ko-KR" dirty="0" smtClean="0"/>
              <a:t>( )</a:t>
            </a:r>
            <a:r>
              <a:rPr lang="ko-KR" altLang="en-US" dirty="0" smtClean="0"/>
              <a:t> 사용  </a:t>
            </a:r>
            <a:r>
              <a:rPr lang="en-US" altLang="ko-KR" dirty="0" smtClean="0"/>
              <a:t>      </a:t>
            </a:r>
          </a:p>
        </p:txBody>
      </p:sp>
      <p:pic>
        <p:nvPicPr>
          <p:cNvPr id="8" name="그림 7" descr="14-1-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79" y="1673805"/>
            <a:ext cx="5902083" cy="1530170"/>
          </a:xfrm>
          <a:prstGeom prst="rect">
            <a:avLst/>
          </a:prstGeom>
        </p:spPr>
      </p:pic>
      <p:pic>
        <p:nvPicPr>
          <p:cNvPr id="10" name="그림 9" descr="14-1-1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4374105"/>
            <a:ext cx="6030670" cy="97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JAVA </a:t>
            </a:r>
            <a:r>
              <a:rPr lang="ko-KR" altLang="en-US" dirty="0" smtClean="0"/>
              <a:t>클래스 라이브러리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 smtClean="0"/>
              <a:t>래퍼</a:t>
            </a:r>
            <a:r>
              <a:rPr lang="ko-KR" altLang="en-US" dirty="0" smtClean="0"/>
              <a:t> 클래스를 활용하는 간단한 실습   </a:t>
            </a:r>
            <a:r>
              <a:rPr lang="en-US" altLang="ko-KR" dirty="0" smtClean="0"/>
              <a:t>      </a:t>
            </a:r>
          </a:p>
        </p:txBody>
      </p:sp>
      <p:pic>
        <p:nvPicPr>
          <p:cNvPr id="9" name="그림 8" descr="실습 14-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1" y="1245732"/>
            <a:ext cx="6030670" cy="541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JAVA </a:t>
            </a:r>
            <a:r>
              <a:rPr lang="ko-KR" altLang="en-US" dirty="0" smtClean="0"/>
              <a:t>클래스 라이브러리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ko-KR" altLang="en-US" dirty="0" smtClean="0"/>
              <a:t> </a:t>
            </a:r>
            <a:r>
              <a:rPr lang="en-US" altLang="ko-KR" dirty="0" smtClean="0"/>
              <a:t>      </a:t>
            </a:r>
          </a:p>
        </p:txBody>
      </p:sp>
      <p:pic>
        <p:nvPicPr>
          <p:cNvPr id="5" name="그림 4" descr="14-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088740"/>
            <a:ext cx="8128752" cy="279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JAVA </a:t>
            </a:r>
            <a:r>
              <a:rPr lang="ko-KR" altLang="en-US" dirty="0" smtClean="0"/>
              <a:t>클래스 라이브러리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Math </a:t>
            </a:r>
            <a:r>
              <a:rPr lang="ko-KR" altLang="en-US" dirty="0" smtClean="0"/>
              <a:t>클래스</a:t>
            </a:r>
          </a:p>
          <a:p>
            <a:pPr lvl="1"/>
            <a:r>
              <a:rPr lang="ko-KR" altLang="en-US" dirty="0" smtClean="0"/>
              <a:t>수학의 다양한 수식 및 계산을 구현한 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대부분 클래스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가지고 있어서 별도의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생성하기보다는 직접 클래스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호출하는 용도로 사용</a:t>
            </a:r>
            <a:r>
              <a:rPr lang="en-US" altLang="ko-KR" dirty="0" smtClean="0"/>
              <a:t>.</a:t>
            </a:r>
            <a:r>
              <a:rPr lang="ko-KR" altLang="en-US" dirty="0" smtClean="0"/>
              <a:t>   </a:t>
            </a:r>
            <a:r>
              <a:rPr lang="en-US" altLang="ko-KR" dirty="0" smtClean="0"/>
              <a:t>      </a:t>
            </a:r>
          </a:p>
        </p:txBody>
      </p:sp>
      <p:pic>
        <p:nvPicPr>
          <p:cNvPr id="8" name="그림 7" descr="표 14-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2438890"/>
            <a:ext cx="6975775" cy="425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JAVA </a:t>
            </a:r>
            <a:r>
              <a:rPr lang="ko-KR" altLang="en-US" dirty="0" smtClean="0"/>
              <a:t>클래스 라이브러리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/>
              <a:t>Math </a:t>
            </a:r>
            <a:r>
              <a:rPr lang="ko-KR" altLang="en-US" dirty="0" smtClean="0"/>
              <a:t>클래스를 활용하여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개의 숫자를 정렬하는 코드 작성</a:t>
            </a:r>
            <a:endParaRPr lang="en-US" altLang="ko-KR" dirty="0" smtClean="0"/>
          </a:p>
        </p:txBody>
      </p:sp>
      <p:pic>
        <p:nvPicPr>
          <p:cNvPr id="5" name="그림 4" descr="실습 14-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268760"/>
            <a:ext cx="813435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고급 프로그래밍을 배우기 위해 알아둬야 할 몇 가지 내용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 소개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442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JAVA </a:t>
            </a:r>
            <a:r>
              <a:rPr lang="ko-KR" altLang="en-US" dirty="0" smtClean="0"/>
              <a:t>클래스 라이브러리</a:t>
            </a:r>
            <a:r>
              <a:rPr lang="en-US" altLang="ko-KR" dirty="0" smtClean="0"/>
              <a:t>(10)</a:t>
            </a:r>
            <a:endParaRPr lang="ko-KR" altLang="en-US" dirty="0"/>
          </a:p>
        </p:txBody>
      </p:sp>
      <p:pic>
        <p:nvPicPr>
          <p:cNvPr id="8" name="내용 개체 틀 7" descr="14-14.JPG"/>
          <p:cNvPicPr>
            <a:picLocks noGrp="1" noChangeAspect="1"/>
          </p:cNvPicPr>
          <p:nvPr>
            <p:ph sz="quarter" idx="10"/>
          </p:nvPr>
        </p:nvPicPr>
        <p:blipFill>
          <a:blip r:embed="rId2" cstate="print"/>
          <a:stretch>
            <a:fillRect/>
          </a:stretch>
        </p:blipFill>
        <p:spPr>
          <a:xfrm>
            <a:off x="746575" y="4734145"/>
            <a:ext cx="8105775" cy="1762125"/>
          </a:xfrm>
        </p:spPr>
      </p:pic>
      <p:pic>
        <p:nvPicPr>
          <p:cNvPr id="9" name="그림 8" descr="실습 14-6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6555" y="773705"/>
            <a:ext cx="7425825" cy="419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JAVA </a:t>
            </a:r>
            <a:r>
              <a:rPr lang="ko-KR" altLang="en-US" dirty="0" smtClean="0"/>
              <a:t>클래스 라이브러리</a:t>
            </a:r>
            <a:r>
              <a:rPr lang="en-US" altLang="ko-KR" dirty="0" smtClean="0"/>
              <a:t>(11)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/>
              <a:t>12~18</a:t>
            </a:r>
            <a:r>
              <a:rPr lang="ko-KR" altLang="en-US" dirty="0" smtClean="0"/>
              <a:t>행은 선택 정렬 방식을 </a:t>
            </a:r>
            <a:r>
              <a:rPr lang="ko-KR" altLang="en-US" dirty="0" err="1" smtClean="0"/>
              <a:t>코딩한</a:t>
            </a:r>
            <a:r>
              <a:rPr lang="ko-KR" altLang="en-US" dirty="0" smtClean="0"/>
              <a:t> 것</a:t>
            </a:r>
            <a:endParaRPr lang="en-US" altLang="ko-KR" dirty="0" smtClean="0"/>
          </a:p>
        </p:txBody>
      </p:sp>
      <p:pic>
        <p:nvPicPr>
          <p:cNvPr id="5" name="그림 4" descr="실습 14-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1223754"/>
            <a:ext cx="4230470" cy="535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err="1" smtClean="0"/>
              <a:t>스레드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스레드의</a:t>
            </a:r>
            <a:r>
              <a:rPr lang="ko-KR" altLang="en-US" dirty="0" smtClean="0"/>
              <a:t> 개념 </a:t>
            </a:r>
          </a:p>
          <a:p>
            <a:pPr lvl="1"/>
            <a:r>
              <a:rPr lang="ko-KR" altLang="en-US" dirty="0" err="1" smtClean="0"/>
              <a:t>스레드의</a:t>
            </a:r>
            <a:r>
              <a:rPr lang="ko-KR" altLang="en-US" dirty="0" smtClean="0"/>
              <a:t> 개념과 작동 방식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            </a:t>
            </a:r>
          </a:p>
        </p:txBody>
      </p:sp>
      <p:pic>
        <p:nvPicPr>
          <p:cNvPr id="5" name="그림 4" descr="14-1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1853824"/>
            <a:ext cx="5028265" cy="229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err="1" smtClean="0"/>
              <a:t>스레드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스레드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 </a:t>
            </a:r>
          </a:p>
          <a:p>
            <a:pPr lvl="1"/>
            <a:r>
              <a:rPr lang="ko-KR" altLang="en-US" dirty="0" smtClean="0"/>
              <a:t>작업이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개인 일반 프로그램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자동차 </a:t>
            </a:r>
            <a:r>
              <a:rPr lang="en-US" altLang="ko-KR" dirty="0" smtClean="0"/>
              <a:t>3</a:t>
            </a:r>
            <a:r>
              <a:rPr lang="ko-KR" altLang="en-US" dirty="0" smtClean="0"/>
              <a:t>대가 움직이는 일반 프로그램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            </a:t>
            </a:r>
          </a:p>
        </p:txBody>
      </p:sp>
      <p:pic>
        <p:nvPicPr>
          <p:cNvPr id="8" name="그림 7" descr="실습 14-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853825"/>
            <a:ext cx="81343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err="1" smtClean="0"/>
              <a:t>스레드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            </a:t>
            </a:r>
          </a:p>
        </p:txBody>
      </p:sp>
      <p:pic>
        <p:nvPicPr>
          <p:cNvPr id="5" name="그림 4" descr="실습 14-7-1.JPG"/>
          <p:cNvPicPr>
            <a:picLocks noChangeAspect="1"/>
          </p:cNvPicPr>
          <p:nvPr/>
        </p:nvPicPr>
        <p:blipFill>
          <a:blip r:embed="rId2" cstate="print"/>
          <a:srcRect b="4180"/>
          <a:stretch>
            <a:fillRect/>
          </a:stretch>
        </p:blipFill>
        <p:spPr>
          <a:xfrm>
            <a:off x="746575" y="593685"/>
            <a:ext cx="7681809" cy="607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err="1" smtClean="0"/>
              <a:t>스레드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            </a:t>
            </a:r>
          </a:p>
        </p:txBody>
      </p:sp>
      <p:pic>
        <p:nvPicPr>
          <p:cNvPr id="5" name="그림 4" descr="실습 14-7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683695"/>
            <a:ext cx="7340395" cy="3388531"/>
          </a:xfrm>
          <a:prstGeom prst="rect">
            <a:avLst/>
          </a:prstGeom>
        </p:spPr>
      </p:pic>
      <p:pic>
        <p:nvPicPr>
          <p:cNvPr id="8" name="그림 7" descr="14-1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6565" y="4014065"/>
            <a:ext cx="67056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저자 한마디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내부 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 안에 선언된 클래스</a:t>
            </a:r>
            <a:r>
              <a:rPr lang="en-US" altLang="ko-KR" dirty="0" smtClean="0"/>
              <a:t>, [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14-7]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Ex14_07 </a:t>
            </a:r>
            <a:r>
              <a:rPr lang="ko-KR" altLang="en-US" dirty="0" smtClean="0"/>
              <a:t>클래스의 </a:t>
            </a:r>
            <a:r>
              <a:rPr lang="en-US" altLang="ko-KR" dirty="0" smtClean="0"/>
              <a:t>main( 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안에 </a:t>
            </a:r>
            <a:r>
              <a:rPr lang="en-US" altLang="ko-KR" dirty="0" smtClean="0"/>
              <a:t>Car</a:t>
            </a:r>
            <a:r>
              <a:rPr lang="ko-KR" altLang="en-US" dirty="0" smtClean="0"/>
              <a:t>가 클래스 선언</a:t>
            </a:r>
            <a:r>
              <a:rPr lang="en-US" altLang="ko-KR" dirty="0" smtClean="0"/>
              <a:t>. </a:t>
            </a:r>
            <a:r>
              <a:rPr lang="ko-KR" altLang="en-US" dirty="0" smtClean="0"/>
              <a:t>클래스 안의 </a:t>
            </a:r>
            <a:r>
              <a:rPr lang="ko-KR" altLang="en-US" dirty="0" err="1" smtClean="0"/>
              <a:t>메소드에</a:t>
            </a:r>
            <a:r>
              <a:rPr lang="ko-KR" altLang="en-US" dirty="0" smtClean="0"/>
              <a:t> 선언된 것은 지역 내부 클래스</a:t>
            </a:r>
            <a:r>
              <a:rPr lang="en-US" altLang="ko-KR" dirty="0" smtClean="0"/>
              <a:t>(local inner class)</a:t>
            </a:r>
            <a:r>
              <a:rPr lang="ko-KR" altLang="en-US" dirty="0" smtClean="0"/>
              <a:t>라고도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클래스는 </a:t>
            </a:r>
            <a:r>
              <a:rPr lang="en-US" altLang="ko-KR" dirty="0" smtClean="0"/>
              <a:t>main( 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안에서만 사용 가능</a:t>
            </a:r>
            <a:r>
              <a:rPr lang="en-US" altLang="ko-KR" dirty="0" smtClean="0"/>
              <a:t>. </a:t>
            </a:r>
            <a:r>
              <a:rPr lang="ko-KR" altLang="en-US" dirty="0" smtClean="0"/>
              <a:t>내부 클래스는 </a:t>
            </a:r>
            <a:r>
              <a:rPr lang="ko-KR" altLang="en-US" dirty="0" err="1" smtClean="0"/>
              <a:t>컴파일된</a:t>
            </a:r>
            <a:r>
              <a:rPr lang="ko-KR" altLang="en-US" dirty="0" smtClean="0"/>
              <a:t> 후에 ‘외부클래스이름</a:t>
            </a:r>
            <a:r>
              <a:rPr lang="en-US" altLang="ko-KR" dirty="0" smtClean="0"/>
              <a:t>$</a:t>
            </a:r>
            <a:r>
              <a:rPr lang="ko-KR" altLang="en-US" dirty="0" smtClean="0"/>
              <a:t>내부클래스이름</a:t>
            </a:r>
            <a:r>
              <a:rPr lang="en-US" altLang="ko-KR" dirty="0" smtClean="0"/>
              <a:t>.class</a:t>
            </a:r>
            <a:r>
              <a:rPr lang="ko-KR" altLang="en-US" dirty="0" smtClean="0"/>
              <a:t>’ 형식으로 바이트코드 생성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14-7]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Car </a:t>
            </a:r>
            <a:r>
              <a:rPr lang="ko-KR" altLang="en-US" dirty="0" smtClean="0"/>
              <a:t>클래스 앞에 ‘</a:t>
            </a:r>
            <a:r>
              <a:rPr lang="en-US" altLang="ko-KR" dirty="0" smtClean="0"/>
              <a:t>1</a:t>
            </a:r>
            <a:r>
              <a:rPr lang="ko-KR" altLang="en-US" dirty="0" smtClean="0"/>
              <a:t>’이 붙은 것은 같은 이름의 내부 클래스가 여러 개 있을 수 있기 때문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만약 내부 클래스 </a:t>
            </a:r>
            <a:r>
              <a:rPr lang="en-US" altLang="ko-KR" dirty="0" smtClean="0"/>
              <a:t>Car</a:t>
            </a:r>
            <a:r>
              <a:rPr lang="ko-KR" altLang="en-US" dirty="0" smtClean="0"/>
              <a:t>가 또 있다면 </a:t>
            </a:r>
            <a:r>
              <a:rPr lang="en-US" altLang="ko-KR" dirty="0" smtClean="0"/>
              <a:t>Ex14_07$2Car.class</a:t>
            </a:r>
            <a:r>
              <a:rPr lang="ko-KR" altLang="en-US" dirty="0" smtClean="0"/>
              <a:t>로 이름 추가 </a:t>
            </a:r>
            <a:endParaRPr lang="en-US" altLang="ko-KR" dirty="0" smtClean="0"/>
          </a:p>
        </p:txBody>
      </p:sp>
      <p:pic>
        <p:nvPicPr>
          <p:cNvPr id="7" name="그림 6" descr="14-2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2843935"/>
            <a:ext cx="7237043" cy="243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err="1" smtClean="0"/>
              <a:t>스레드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 smtClean="0"/>
              <a:t>스레드를</a:t>
            </a:r>
            <a:r>
              <a:rPr lang="ko-KR" altLang="en-US" dirty="0" smtClean="0"/>
              <a:t> 이용한 프로그램 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            </a:t>
            </a:r>
          </a:p>
        </p:txBody>
      </p:sp>
      <p:pic>
        <p:nvPicPr>
          <p:cNvPr id="5" name="그림 4" descr="14-1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79" y="1358770"/>
            <a:ext cx="8009657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err="1" smtClean="0"/>
              <a:t>스레드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14-18]</a:t>
            </a:r>
            <a:r>
              <a:rPr lang="ko-KR" altLang="en-US" dirty="0" smtClean="0"/>
              <a:t>을 참조하여 </a:t>
            </a:r>
            <a:r>
              <a:rPr lang="en-US" altLang="ko-KR" dirty="0" smtClean="0"/>
              <a:t>[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14-7]</a:t>
            </a:r>
            <a:r>
              <a:rPr lang="ko-KR" altLang="en-US" dirty="0" smtClean="0"/>
              <a:t>을 스레드로 작동하는 코드로 변경 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            </a:t>
            </a:r>
          </a:p>
        </p:txBody>
      </p:sp>
      <p:pic>
        <p:nvPicPr>
          <p:cNvPr id="8" name="그림 7" descr="실습 14-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268760"/>
            <a:ext cx="816292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err="1" smtClean="0"/>
              <a:t>스레드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            </a:t>
            </a:r>
          </a:p>
        </p:txBody>
      </p:sp>
      <p:pic>
        <p:nvPicPr>
          <p:cNvPr id="8" name="그림 7" descr="실습 14-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1" y="728700"/>
            <a:ext cx="7650850" cy="3503659"/>
          </a:xfrm>
          <a:prstGeom prst="rect">
            <a:avLst/>
          </a:prstGeom>
        </p:spPr>
      </p:pic>
      <p:pic>
        <p:nvPicPr>
          <p:cNvPr id="5" name="그림 4" descr="14-1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36685" y="3744035"/>
            <a:ext cx="711517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폴더가 구분되어 있다면 서로 다른 폴더에 동일한 이름의 파일이 있어도 상관없는 것처럼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패키지로 구분되어 있다면 서로 다른 클래스 파일의 이름이 같아도 문제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 파일에 ‘패키지 이름</a:t>
            </a:r>
            <a:r>
              <a:rPr lang="en-US" altLang="ko-KR" dirty="0" smtClean="0"/>
              <a:t>.</a:t>
            </a:r>
            <a:r>
              <a:rPr lang="ko-KR" altLang="en-US" dirty="0" smtClean="0"/>
              <a:t>클래스이름’</a:t>
            </a:r>
            <a:r>
              <a:rPr lang="ko-KR" altLang="en-US" dirty="0" err="1" smtClean="0"/>
              <a:t>으로</a:t>
            </a:r>
            <a:r>
              <a:rPr lang="ko-KR" altLang="en-US" dirty="0" smtClean="0"/>
              <a:t> 접근하면 명확하게 구분  </a:t>
            </a:r>
            <a:r>
              <a:rPr lang="en-US" altLang="ko-KR" dirty="0" smtClean="0"/>
              <a:t>        </a:t>
            </a:r>
          </a:p>
        </p:txBody>
      </p:sp>
      <p:pic>
        <p:nvPicPr>
          <p:cNvPr id="5" name="그림 4" descr="14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61710" y="1088740"/>
            <a:ext cx="4971415" cy="261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err="1" smtClean="0"/>
              <a:t>스레드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인터페이스를 이용한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구현 </a:t>
            </a:r>
          </a:p>
          <a:p>
            <a:pPr lvl="1"/>
            <a:r>
              <a:rPr lang="ko-KR" altLang="en-US" dirty="0" smtClean="0"/>
              <a:t>앞에서 </a:t>
            </a:r>
            <a:r>
              <a:rPr lang="en-US" altLang="ko-KR" dirty="0" smtClean="0"/>
              <a:t>Thread </a:t>
            </a:r>
            <a:r>
              <a:rPr lang="ko-KR" altLang="en-US" dirty="0" smtClean="0"/>
              <a:t>클래스를 상속받는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구현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만약 </a:t>
            </a:r>
            <a:r>
              <a:rPr lang="en-US" altLang="ko-KR" dirty="0" smtClean="0"/>
              <a:t>Thread </a:t>
            </a:r>
            <a:r>
              <a:rPr lang="ko-KR" altLang="en-US" dirty="0" smtClean="0"/>
              <a:t>클래스 외에 상속받을 클래스가 또 있는 경우</a:t>
            </a:r>
            <a:r>
              <a:rPr lang="en-US" altLang="ko-KR" dirty="0" smtClean="0"/>
              <a:t>, JAVA</a:t>
            </a:r>
            <a:r>
              <a:rPr lang="ko-KR" altLang="en-US" dirty="0" smtClean="0"/>
              <a:t>는 클래스의 다중 상속 허용 않으므로 </a:t>
            </a:r>
            <a:r>
              <a:rPr lang="en-US" altLang="ko-KR" dirty="0" smtClean="0"/>
              <a:t>Thread </a:t>
            </a:r>
            <a:r>
              <a:rPr lang="ko-KR" altLang="en-US" dirty="0" smtClean="0"/>
              <a:t>클래스 상속받을 수 없다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이럴 때는 </a:t>
            </a:r>
            <a:r>
              <a:rPr lang="en-US" altLang="ko-KR" dirty="0" err="1" smtClean="0"/>
              <a:t>Runnable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 이용</a:t>
            </a:r>
            <a:endParaRPr lang="en-US" altLang="ko-KR" dirty="0" smtClean="0"/>
          </a:p>
        </p:txBody>
      </p:sp>
      <p:pic>
        <p:nvPicPr>
          <p:cNvPr id="5" name="그림 4" descr="14-2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2528899"/>
            <a:ext cx="8304061" cy="274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err="1" smtClean="0"/>
              <a:t>스레드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err="1" smtClean="0"/>
              <a:t>Runnable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인터페이스를 이용한 구현 </a:t>
            </a:r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14-8]</a:t>
            </a:r>
            <a:r>
              <a:rPr lang="ko-KR" altLang="en-US" dirty="0" smtClean="0"/>
              <a:t>을 </a:t>
            </a:r>
            <a:r>
              <a:rPr lang="en-US" altLang="ko-KR" dirty="0" err="1" smtClean="0"/>
              <a:t>Runnable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인터페이스를 이용하여 변경해보자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이번에는 트럭 클래스를 </a:t>
            </a:r>
            <a:r>
              <a:rPr lang="ko-KR" altLang="en-US" dirty="0" err="1" smtClean="0"/>
              <a:t>스레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드로</a:t>
            </a:r>
            <a:r>
              <a:rPr lang="ko-KR" altLang="en-US" dirty="0" smtClean="0"/>
              <a:t> 구현</a:t>
            </a:r>
            <a:endParaRPr lang="en-US" altLang="ko-KR" dirty="0" smtClean="0"/>
          </a:p>
        </p:txBody>
      </p:sp>
      <p:pic>
        <p:nvPicPr>
          <p:cNvPr id="8" name="그림 7" descr="실습 14-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2033844"/>
            <a:ext cx="6210690" cy="464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err="1" smtClean="0"/>
              <a:t>스레드</a:t>
            </a:r>
            <a:r>
              <a:rPr lang="en-US" altLang="ko-KR" dirty="0" smtClean="0"/>
              <a:t>(10)</a:t>
            </a:r>
            <a:endParaRPr lang="ko-KR" altLang="en-US" dirty="0"/>
          </a:p>
        </p:txBody>
      </p:sp>
      <p:pic>
        <p:nvPicPr>
          <p:cNvPr id="8" name="그림 7" descr="실습 14-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550" y="773705"/>
            <a:ext cx="6705745" cy="3865388"/>
          </a:xfrm>
          <a:prstGeom prst="rect">
            <a:avLst/>
          </a:prstGeom>
        </p:spPr>
      </p:pic>
      <p:pic>
        <p:nvPicPr>
          <p:cNvPr id="5" name="내용 개체 틀 4" descr="14-21.JPG"/>
          <p:cNvPicPr>
            <a:picLocks noGrp="1" noChangeAspect="1"/>
          </p:cNvPicPr>
          <p:nvPr>
            <p:ph sz="quarter" idx="10"/>
          </p:nvPr>
        </p:nvPicPr>
        <p:blipFill>
          <a:blip r:embed="rId3" cstate="print"/>
          <a:stretch>
            <a:fillRect/>
          </a:stretch>
        </p:blipFill>
        <p:spPr>
          <a:xfrm>
            <a:off x="1691680" y="4104074"/>
            <a:ext cx="6554715" cy="2565285"/>
          </a:xfr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패키지 생성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이클립스에서</a:t>
            </a:r>
            <a:r>
              <a:rPr lang="ko-KR" altLang="en-US" dirty="0" smtClean="0"/>
              <a:t> 패키지 생성</a:t>
            </a:r>
            <a:r>
              <a:rPr lang="en-US" altLang="ko-KR" dirty="0" smtClean="0"/>
              <a:t> </a:t>
            </a:r>
          </a:p>
          <a:p>
            <a:pPr lvl="1">
              <a:buNone/>
            </a:pPr>
            <a:r>
              <a:rPr lang="ko-KR" altLang="en-US" dirty="0" smtClean="0"/>
              <a:t>① 먼저 </a:t>
            </a:r>
            <a:r>
              <a:rPr lang="ko-KR" altLang="en-US" dirty="0" err="1" smtClean="0"/>
              <a:t>이클립스에서</a:t>
            </a:r>
            <a:r>
              <a:rPr lang="ko-KR" altLang="en-US" dirty="0" smtClean="0"/>
              <a:t> ‘</a:t>
            </a:r>
            <a:r>
              <a:rPr lang="en-US" altLang="ko-KR" dirty="0" smtClean="0"/>
              <a:t>Chapter14</a:t>
            </a:r>
            <a:r>
              <a:rPr lang="ko-KR" altLang="en-US" dirty="0" smtClean="0"/>
              <a:t>’라는 새로운 프로젝트 생성한다</a:t>
            </a:r>
            <a:r>
              <a:rPr lang="en-US" altLang="ko-KR" dirty="0" smtClean="0"/>
              <a:t>. </a:t>
            </a:r>
          </a:p>
          <a:p>
            <a:pPr lvl="1">
              <a:buNone/>
            </a:pPr>
            <a:r>
              <a:rPr lang="ko-KR" altLang="en-US" dirty="0" smtClean="0"/>
              <a:t>② ‘</a:t>
            </a:r>
            <a:r>
              <a:rPr lang="en-US" altLang="ko-KR" dirty="0" smtClean="0"/>
              <a:t>Package Explorer</a:t>
            </a:r>
            <a:r>
              <a:rPr lang="ko-KR" altLang="en-US" dirty="0" smtClean="0"/>
              <a:t>’의 </a:t>
            </a:r>
            <a:r>
              <a:rPr lang="en-US" altLang="ko-KR" dirty="0" smtClean="0"/>
              <a:t>[Chapter14]-[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]</a:t>
            </a:r>
            <a:r>
              <a:rPr lang="ko-KR" altLang="en-US" dirty="0" smtClean="0"/>
              <a:t> 마우스 오른쪽 버튼 클릭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[New]- [Package]</a:t>
            </a:r>
            <a:r>
              <a:rPr lang="ko-KR" altLang="en-US" dirty="0" smtClean="0"/>
              <a:t> 선택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 </a:t>
            </a:r>
            <a:r>
              <a:rPr lang="en-US" altLang="ko-KR" dirty="0" smtClean="0"/>
              <a:t>        </a:t>
            </a:r>
          </a:p>
        </p:txBody>
      </p:sp>
      <p:pic>
        <p:nvPicPr>
          <p:cNvPr id="8" name="그림 7" descr="14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2213865"/>
            <a:ext cx="789622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ko-KR" altLang="en-US" dirty="0" smtClean="0"/>
              <a:t>③ 패키지 이름을 입력하고 </a:t>
            </a:r>
            <a:r>
              <a:rPr lang="en-US" altLang="ko-KR" dirty="0" smtClean="0"/>
              <a:t>[Finish]</a:t>
            </a:r>
            <a:r>
              <a:rPr lang="ko-KR" altLang="en-US" dirty="0" smtClean="0"/>
              <a:t> 클릭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여기서는 ‘</a:t>
            </a:r>
            <a:r>
              <a:rPr lang="en-US" altLang="ko-KR" dirty="0" smtClean="0"/>
              <a:t>pack1</a:t>
            </a:r>
            <a:r>
              <a:rPr lang="ko-KR" altLang="en-US" dirty="0" smtClean="0"/>
              <a:t>’이라고 입력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 </a:t>
            </a:r>
            <a:r>
              <a:rPr lang="en-US" altLang="ko-KR" dirty="0" smtClean="0"/>
              <a:t>        </a:t>
            </a:r>
          </a:p>
        </p:txBody>
      </p:sp>
      <p:pic>
        <p:nvPicPr>
          <p:cNvPr id="8" name="그림 7" descr="14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1403775"/>
            <a:ext cx="6840760" cy="398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ko-KR" altLang="en-US" dirty="0" smtClean="0"/>
              <a:t>④ 같은 방식으로 </a:t>
            </a:r>
            <a:r>
              <a:rPr lang="en-US" altLang="ko-KR" dirty="0" smtClean="0"/>
              <a:t>pack2 </a:t>
            </a:r>
            <a:r>
              <a:rPr lang="ko-KR" altLang="en-US" dirty="0" smtClean="0"/>
              <a:t>패키지 만들기</a:t>
            </a:r>
            <a:r>
              <a:rPr lang="en-US" altLang="ko-KR" dirty="0" smtClean="0"/>
              <a:t>. </a:t>
            </a:r>
            <a:r>
              <a:rPr lang="ko-KR" altLang="en-US" dirty="0" smtClean="0"/>
              <a:t>최종적으로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패키지가 만들어진 것 확인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 </a:t>
            </a:r>
            <a:r>
              <a:rPr lang="en-US" altLang="ko-KR" dirty="0" smtClean="0"/>
              <a:t>        </a:t>
            </a:r>
          </a:p>
        </p:txBody>
      </p:sp>
      <p:pic>
        <p:nvPicPr>
          <p:cNvPr id="8" name="그림 7" descr="14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1223755"/>
            <a:ext cx="4605159" cy="398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ko-KR" altLang="en-US" dirty="0" smtClean="0"/>
              <a:t>⑤ </a:t>
            </a:r>
            <a:r>
              <a:rPr lang="en-US" altLang="ko-KR" dirty="0" smtClean="0"/>
              <a:t>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14-1]</a:t>
            </a:r>
            <a:r>
              <a:rPr lang="ko-KR" altLang="en-US" dirty="0" smtClean="0"/>
              <a:t>과 동일하게 만들기 위해 </a:t>
            </a:r>
            <a:r>
              <a:rPr lang="en-US" altLang="ko-KR" dirty="0" smtClean="0"/>
              <a:t>[pack1] </a:t>
            </a:r>
            <a:r>
              <a:rPr lang="ko-KR" altLang="en-US" dirty="0" smtClean="0"/>
              <a:t>패키지에서 마우스 오른쪽 버튼 클릭하여 </a:t>
            </a:r>
            <a:r>
              <a:rPr lang="en-US" altLang="ko-KR" dirty="0" smtClean="0"/>
              <a:t>[New]-[Class]</a:t>
            </a:r>
            <a:r>
              <a:rPr lang="ko-KR" altLang="en-US" dirty="0" smtClean="0"/>
              <a:t> 선택 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 </a:t>
            </a:r>
            <a:r>
              <a:rPr lang="en-US" altLang="ko-KR" dirty="0" smtClean="0"/>
              <a:t>        </a:t>
            </a:r>
          </a:p>
        </p:txBody>
      </p:sp>
      <p:pic>
        <p:nvPicPr>
          <p:cNvPr id="8" name="그림 7" descr="14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1628799"/>
            <a:ext cx="7851642" cy="283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ko-KR" altLang="en-US" dirty="0" smtClean="0"/>
              <a:t>⑥ </a:t>
            </a:r>
            <a:r>
              <a:rPr lang="en-US" altLang="ko-KR" dirty="0" smtClean="0"/>
              <a:t>[Java Class] </a:t>
            </a:r>
            <a:r>
              <a:rPr lang="ko-KR" altLang="en-US" dirty="0" smtClean="0"/>
              <a:t>창에서 </a:t>
            </a:r>
            <a:r>
              <a:rPr lang="en-US" altLang="ko-KR" dirty="0" smtClean="0"/>
              <a:t>Package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pack1</a:t>
            </a:r>
            <a:r>
              <a:rPr lang="ko-KR" altLang="en-US" dirty="0" smtClean="0"/>
              <a:t>인 것 확인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에 ‘</a:t>
            </a:r>
            <a:r>
              <a:rPr lang="en-US" altLang="ko-KR" dirty="0" smtClean="0"/>
              <a:t>Car</a:t>
            </a:r>
            <a:r>
              <a:rPr lang="ko-KR" altLang="en-US" dirty="0" smtClean="0"/>
              <a:t>’ 입력</a:t>
            </a:r>
            <a:r>
              <a:rPr lang="en-US" altLang="ko-KR" dirty="0" smtClean="0"/>
              <a:t>, ‘public static void…’ </a:t>
            </a:r>
            <a:r>
              <a:rPr lang="ko-KR" altLang="en-US" dirty="0" smtClean="0"/>
              <a:t>체크박스에 체크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[Finish]</a:t>
            </a:r>
            <a:r>
              <a:rPr lang="ko-KR" altLang="en-US" dirty="0" smtClean="0"/>
              <a:t> 클릭  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 </a:t>
            </a:r>
            <a:r>
              <a:rPr lang="en-US" altLang="ko-KR" dirty="0" smtClean="0"/>
              <a:t>        </a:t>
            </a:r>
          </a:p>
        </p:txBody>
      </p:sp>
      <p:pic>
        <p:nvPicPr>
          <p:cNvPr id="8" name="그림 7" descr="14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1628800"/>
            <a:ext cx="4680520" cy="467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2040</TotalTime>
  <Words>1118</Words>
  <Application>Microsoft Office PowerPoint</Application>
  <PresentationFormat>화면 슬라이드 쇼(4:3)</PresentationFormat>
  <Paragraphs>246</Paragraphs>
  <Slides>43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4" baseType="lpstr">
      <vt:lpstr>Office 테마</vt:lpstr>
      <vt:lpstr>PowerPoint 프레젠테이션</vt:lpstr>
      <vt:lpstr>PowerPoint 프레젠테이션</vt:lpstr>
      <vt:lpstr>PowerPoint 프레젠테이션</vt:lpstr>
      <vt:lpstr>Section 01 패키지(1)</vt:lpstr>
      <vt:lpstr>Section 01 패키지(2)</vt:lpstr>
      <vt:lpstr>Section 01 패키지(3)</vt:lpstr>
      <vt:lpstr>Section 01 패키지(4)</vt:lpstr>
      <vt:lpstr>Section 01 패키지(5)</vt:lpstr>
      <vt:lpstr>Section 01 패키지(6)</vt:lpstr>
      <vt:lpstr>Section 01 패키지(7)</vt:lpstr>
      <vt:lpstr>Section 01 패키지(8)</vt:lpstr>
      <vt:lpstr>Section 01 패키지(9)</vt:lpstr>
      <vt:lpstr>Section 01 패키지(10)</vt:lpstr>
      <vt:lpstr>Section 01 패키지(11)</vt:lpstr>
      <vt:lpstr>Section 01 패키지(12)</vt:lpstr>
      <vt:lpstr>Section 01 패키지(13)</vt:lpstr>
      <vt:lpstr>Section 01 패키지(14)</vt:lpstr>
      <vt:lpstr>Section 01 패키지(15)</vt:lpstr>
      <vt:lpstr>Section 01 패키지(16)</vt:lpstr>
      <vt:lpstr>Section 02 JAVA 클래스 라이브러리(1)</vt:lpstr>
      <vt:lpstr>Section 02 JAVA 클래스 라이브러리(2)</vt:lpstr>
      <vt:lpstr>저자 한마디 </vt:lpstr>
      <vt:lpstr>Section 02 JAVA 클래스 라이브러리(3)</vt:lpstr>
      <vt:lpstr>Section 02 JAVA 클래스 라이브러리(4)</vt:lpstr>
      <vt:lpstr>Section 02 JAVA 클래스 라이브러리(5)</vt:lpstr>
      <vt:lpstr>Section 02 JAVA 클래스 라이브러리(6)</vt:lpstr>
      <vt:lpstr>Section 02 JAVA 클래스 라이브러리(7)</vt:lpstr>
      <vt:lpstr>Section 02 JAVA 클래스 라이브러리(8)</vt:lpstr>
      <vt:lpstr>Section 02 JAVA 클래스 라이브러리(9)</vt:lpstr>
      <vt:lpstr>Section 02 JAVA 클래스 라이브러리(10)</vt:lpstr>
      <vt:lpstr>Section 02 JAVA 클래스 라이브러리(11)</vt:lpstr>
      <vt:lpstr>Section 03 스레드(1)</vt:lpstr>
      <vt:lpstr>Section 03 스레드(2)</vt:lpstr>
      <vt:lpstr>Section 03 스레드(3)</vt:lpstr>
      <vt:lpstr>Section 03 스레드(4)</vt:lpstr>
      <vt:lpstr>저자 한마디 </vt:lpstr>
      <vt:lpstr>Section 03 스레드(5)</vt:lpstr>
      <vt:lpstr>Section 03 스레드(6)</vt:lpstr>
      <vt:lpstr>Section 03 스레드(7)</vt:lpstr>
      <vt:lpstr>Section 03 스레드(8)</vt:lpstr>
      <vt:lpstr>Section 03 스레드(9)</vt:lpstr>
      <vt:lpstr>Section 03 스레드(10)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jin</cp:lastModifiedBy>
  <cp:revision>220</cp:revision>
  <dcterms:created xsi:type="dcterms:W3CDTF">2012-07-23T02:34:37Z</dcterms:created>
  <dcterms:modified xsi:type="dcterms:W3CDTF">2016-02-21T13:20:11Z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