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8"/>
  </p:notesMasterIdLst>
  <p:handoutMasterIdLst>
    <p:handoutMasterId r:id="rId79"/>
  </p:handoutMasterIdLst>
  <p:sldIdLst>
    <p:sldId id="328" r:id="rId2"/>
    <p:sldId id="329" r:id="rId3"/>
    <p:sldId id="330" r:id="rId4"/>
    <p:sldId id="326" r:id="rId5"/>
    <p:sldId id="440" r:id="rId6"/>
    <p:sldId id="441" r:id="rId7"/>
    <p:sldId id="442" r:id="rId8"/>
    <p:sldId id="443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9" r:id="rId33"/>
    <p:sldId id="468" r:id="rId34"/>
    <p:sldId id="391" r:id="rId35"/>
    <p:sldId id="470" r:id="rId36"/>
    <p:sldId id="471" r:id="rId37"/>
    <p:sldId id="472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82" r:id="rId48"/>
    <p:sldId id="483" r:id="rId49"/>
    <p:sldId id="484" r:id="rId50"/>
    <p:sldId id="485" r:id="rId51"/>
    <p:sldId id="486" r:id="rId52"/>
    <p:sldId id="487" r:id="rId53"/>
    <p:sldId id="488" r:id="rId54"/>
    <p:sldId id="489" r:id="rId55"/>
    <p:sldId id="490" r:id="rId56"/>
    <p:sldId id="491" r:id="rId57"/>
    <p:sldId id="492" r:id="rId58"/>
    <p:sldId id="493" r:id="rId59"/>
    <p:sldId id="494" r:id="rId60"/>
    <p:sldId id="495" r:id="rId61"/>
    <p:sldId id="496" r:id="rId62"/>
    <p:sldId id="498" r:id="rId63"/>
    <p:sldId id="499" r:id="rId64"/>
    <p:sldId id="500" r:id="rId65"/>
    <p:sldId id="501" r:id="rId66"/>
    <p:sldId id="502" r:id="rId67"/>
    <p:sldId id="503" r:id="rId68"/>
    <p:sldId id="504" r:id="rId69"/>
    <p:sldId id="505" r:id="rId70"/>
    <p:sldId id="506" r:id="rId71"/>
    <p:sldId id="507" r:id="rId72"/>
    <p:sldId id="508" r:id="rId73"/>
    <p:sldId id="509" r:id="rId74"/>
    <p:sldId id="510" r:id="rId75"/>
    <p:sldId id="511" r:id="rId76"/>
    <p:sldId id="258" r:id="rId7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, GOOD JAVA</a:t>
            </a: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370" y="2766932"/>
            <a:ext cx="2009570" cy="2000212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540" y="5398527"/>
            <a:ext cx="2572618" cy="381033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45019" y="5104340"/>
            <a:ext cx="2472769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/76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3781" y="3093682"/>
            <a:ext cx="815497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main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선택에 따라 해당 기능을 하는 각각의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b="50000"/>
          <a:stretch>
            <a:fillRect/>
          </a:stretch>
        </p:blipFill>
        <p:spPr>
          <a:xfrm>
            <a:off x="611560" y="1358770"/>
            <a:ext cx="8396604" cy="4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t="50000"/>
          <a:stretch>
            <a:fillRect/>
          </a:stretch>
        </p:blipFill>
        <p:spPr>
          <a:xfrm>
            <a:off x="566555" y="998730"/>
            <a:ext cx="822524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3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선택하는 번호 저장 위해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변수를 선언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초깃값으로</a:t>
            </a:r>
            <a:r>
              <a:rPr lang="ko-KR" altLang="en-US" dirty="0" smtClean="0"/>
              <a:t> “</a:t>
            </a:r>
            <a:r>
              <a:rPr lang="en-US" altLang="ko-KR" dirty="0" smtClean="0"/>
              <a:t>4</a:t>
            </a:r>
            <a:r>
              <a:rPr lang="ko-KR" altLang="en-US" dirty="0" smtClean="0"/>
              <a:t>”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아닌 아무 값이나 넣음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 “ ”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넣었음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6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입력한 값이 “</a:t>
            </a:r>
            <a:r>
              <a:rPr lang="en-US" altLang="ko-KR" dirty="0" smtClean="0"/>
              <a:t>4</a:t>
            </a:r>
            <a:r>
              <a:rPr lang="ko-KR" altLang="en-US" dirty="0" smtClean="0"/>
              <a:t>”가 아닌 동안에는 계속 반복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7</a:t>
            </a:r>
            <a:r>
              <a:rPr lang="en-US" altLang="ko-KR" sz="1400" dirty="0" smtClean="0"/>
              <a:t>, </a:t>
            </a:r>
            <a:r>
              <a:rPr lang="en-US" altLang="ko-KR" dirty="0" smtClean="0"/>
              <a:t>8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7</a:t>
            </a:r>
            <a:r>
              <a:rPr lang="ko-KR" altLang="en-US" dirty="0" smtClean="0"/>
              <a:t>행에서는 사용자에게 보여줄 메뉴 출력</a:t>
            </a:r>
            <a:r>
              <a:rPr lang="en-US" altLang="ko-KR" dirty="0" smtClean="0"/>
              <a:t>, 8</a:t>
            </a:r>
            <a:r>
              <a:rPr lang="ko-KR" altLang="en-US" dirty="0" smtClean="0"/>
              <a:t>행에서는 사용자로부터 </a:t>
            </a:r>
            <a:r>
              <a:rPr lang="en-US" altLang="ko-KR" dirty="0" smtClean="0"/>
              <a:t>1~4</a:t>
            </a:r>
            <a:r>
              <a:rPr lang="ko-KR" altLang="en-US" dirty="0" smtClean="0"/>
              <a:t>의 입력 값 받음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❹ </a:t>
            </a:r>
            <a:r>
              <a:rPr lang="en-US" altLang="ko-KR" dirty="0" smtClean="0"/>
              <a:t>10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24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입력한 값에 따라 각각 다른 기능 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입력하면 </a:t>
            </a:r>
            <a:r>
              <a:rPr lang="en-US" altLang="ko-KR" dirty="0" smtClean="0"/>
              <a:t>21</a:t>
            </a:r>
            <a:r>
              <a:rPr lang="ko-KR" altLang="en-US" dirty="0" smtClean="0"/>
              <a:t>행의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문에 의해 프로그램 종료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사용자가 </a:t>
            </a:r>
            <a:r>
              <a:rPr lang="en-US" altLang="ko-KR" dirty="0" smtClean="0"/>
              <a:t>1~4 </a:t>
            </a:r>
            <a:r>
              <a:rPr lang="ko-KR" altLang="en-US" dirty="0" smtClean="0"/>
              <a:t>이외의 값을 입력하면 </a:t>
            </a:r>
            <a:r>
              <a:rPr lang="en-US" altLang="ko-KR" dirty="0" smtClean="0"/>
              <a:t>23</a:t>
            </a:r>
            <a:r>
              <a:rPr lang="ko-KR" altLang="en-US" dirty="0" smtClean="0"/>
              <a:t>행의 오류 메시지 출력 다시 </a:t>
            </a:r>
            <a:r>
              <a:rPr lang="en-US" altLang="ko-KR" dirty="0" smtClean="0"/>
              <a:t>6</a:t>
            </a:r>
            <a:r>
              <a:rPr lang="ko-KR" altLang="en-US" dirty="0" smtClean="0"/>
              <a:t>행으로 가서 처음부터 반복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초기 메뉴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무엇을 입력해야 할지 설명해주는 메뉴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3~7</a:t>
            </a:r>
            <a:r>
              <a:rPr lang="ko-KR" altLang="en-US" dirty="0" smtClean="0"/>
              <a:t>행에서 사용자가 선택할 수 있는 메뉴를 화면에 도움말로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사용자는 이 메뉴 화면을 보고 원하는 기능 선택</a:t>
            </a:r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13765"/>
            <a:ext cx="8396604" cy="30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연락처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선택하면 연락처 파일에 입력된 내용 읽어와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b="49398"/>
          <a:stretch>
            <a:fillRect/>
          </a:stretch>
        </p:blipFill>
        <p:spPr>
          <a:xfrm>
            <a:off x="701570" y="1223755"/>
            <a:ext cx="8055895" cy="50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t="50164"/>
          <a:stretch>
            <a:fillRect/>
          </a:stretch>
        </p:blipFill>
        <p:spPr>
          <a:xfrm>
            <a:off x="701570" y="998730"/>
            <a:ext cx="810733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 </a:t>
            </a:r>
          </a:p>
          <a:p>
            <a:pPr lvl="1">
              <a:buNone/>
            </a:pPr>
            <a:r>
              <a:rPr lang="ko-KR" altLang="en-US" dirty="0" smtClean="0"/>
              <a:t>  파일 관련 예외 처리 위해 </a:t>
            </a:r>
            <a:r>
              <a:rPr lang="en-US" altLang="ko-KR" dirty="0" smtClean="0"/>
              <a:t>throws </a:t>
            </a:r>
            <a:r>
              <a:rPr lang="en-US" altLang="ko-KR" dirty="0" err="1" smtClean="0"/>
              <a:t>IOException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❷ 6~10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6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 접근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프로그램 처음 실행한다면 아직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 없으므로 </a:t>
            </a:r>
            <a:r>
              <a:rPr lang="en-US" altLang="ko-KR" dirty="0" smtClean="0"/>
              <a:t>8, 9</a:t>
            </a:r>
            <a:r>
              <a:rPr lang="ko-KR" altLang="en-US" dirty="0" smtClean="0"/>
              <a:t>행에서 비어 있는 파일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쓰기용으로 잠깐 열었다가 닫으면 빈 파일 생성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12, 29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juso.txt </a:t>
            </a:r>
            <a:r>
              <a:rPr lang="ko-KR" altLang="en-US" dirty="0" smtClean="0"/>
              <a:t>파일을 읽기용으로 열고 닫음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❹ 16~24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for </a:t>
            </a:r>
            <a:r>
              <a:rPr lang="ko-KR" altLang="en-US" dirty="0" smtClean="0"/>
              <a:t>문에는 </a:t>
            </a:r>
            <a:r>
              <a:rPr lang="ko-KR" altLang="en-US" dirty="0" err="1" smtClean="0"/>
              <a:t>초깃값과</a:t>
            </a:r>
            <a:r>
              <a:rPr lang="ko-KR" altLang="en-US" dirty="0" smtClean="0"/>
              <a:t> 증가 값만 있을 뿐 조건식이 없으므로 무한 루프</a:t>
            </a:r>
            <a:r>
              <a:rPr lang="en-US" altLang="ko-KR" dirty="0" smtClean="0"/>
              <a:t>. 18</a:t>
            </a:r>
            <a:r>
              <a:rPr lang="ko-KR" altLang="en-US" dirty="0" smtClean="0"/>
              <a:t>행에서 파일의 끝 만나면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파일을 읽을 준비가 되지 않았으면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무한 루프를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 22</a:t>
            </a:r>
            <a:r>
              <a:rPr lang="ko-KR" altLang="en-US" dirty="0" smtClean="0"/>
              <a:t>행에서 연락처의 순번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내용 함께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 저장된 내용 하나도 없다면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상태로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❺ 26, 27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27</a:t>
            </a:r>
            <a:r>
              <a:rPr lang="ko-KR" altLang="en-US" dirty="0" smtClean="0"/>
              <a:t>행에서 전화번호가 하나도 없다는 메시지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내용은 없어도 되지만 사용자의 편의 위해 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연락처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선택하면 연락처 추가로 등록 가능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b="39823"/>
          <a:stretch>
            <a:fillRect/>
          </a:stretch>
        </p:blipFill>
        <p:spPr>
          <a:xfrm>
            <a:off x="746575" y="1223755"/>
            <a:ext cx="8010890" cy="44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t="59292"/>
          <a:stretch>
            <a:fillRect/>
          </a:stretch>
        </p:blipFill>
        <p:spPr>
          <a:xfrm>
            <a:off x="566555" y="908720"/>
            <a:ext cx="8109072" cy="3015335"/>
          </a:xfrm>
          <a:prstGeom prst="rect">
            <a:avLst/>
          </a:prstGeom>
        </p:spPr>
      </p:pic>
      <p:pic>
        <p:nvPicPr>
          <p:cNvPr id="5" name="그림 4" descr="564-1.JPG"/>
          <p:cNvPicPr>
            <a:picLocks noChangeAspect="1"/>
          </p:cNvPicPr>
          <p:nvPr/>
        </p:nvPicPr>
        <p:blipFill>
          <a:blip r:embed="rId3" cstate="print"/>
          <a:srcRect t="7683"/>
          <a:stretch>
            <a:fillRect/>
          </a:stretch>
        </p:blipFill>
        <p:spPr>
          <a:xfrm>
            <a:off x="566556" y="3847498"/>
            <a:ext cx="8107888" cy="10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4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주소를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위한 </a:t>
            </a:r>
            <a:r>
              <a:rPr lang="en-US" altLang="ko-KR" dirty="0" err="1" smtClean="0"/>
              <a:t>adr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변수를 선언하고 모두 공백으로 초기화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❷ 9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추가</a:t>
            </a:r>
            <a:r>
              <a:rPr lang="en-US" altLang="ko-KR" dirty="0" smtClean="0"/>
              <a:t>(Append) </a:t>
            </a:r>
            <a:r>
              <a:rPr lang="ko-KR" altLang="en-US" dirty="0" smtClean="0"/>
              <a:t>모드로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 열기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, true) </a:t>
            </a:r>
            <a:r>
              <a:rPr lang="ko-KR" altLang="en-US" dirty="0" smtClean="0"/>
              <a:t>형식으로 파일 열기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❸ 11~16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연락처 등록 위해 우선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(4</a:t>
            </a:r>
            <a:r>
              <a:rPr lang="ko-KR" altLang="en-US" dirty="0" smtClean="0"/>
              <a:t>행에서 선언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 각각 입력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❹ 19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입력된 값들을 모두 한 줄의 문자열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❺ 21, 22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wstr</a:t>
            </a:r>
            <a:r>
              <a:rPr lang="ko-KR" altLang="en-US" dirty="0" smtClean="0"/>
              <a:t>을 파일에 쓰고 한 행 넘김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310854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15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실전 프로젝트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46875" y="3203975"/>
            <a:ext cx="542048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친구 연락처 관리 프로그램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사진 처리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프로그램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예제 모음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연락처 삭제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선택하면 기존의 연락처 삭제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연락처를 삭제하기 위해 기존의 연락처를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파일에서 문자열 배열에 읽어오되 삭제를 지정한 행은 빼놓고 읽어오는 방법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새로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문자열 배열의 내용을 다시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 쓰면 사용자가 지정한 행이 삭제되는 효과 나타남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753925"/>
            <a:ext cx="8106040" cy="37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b="51748"/>
          <a:stretch>
            <a:fillRect/>
          </a:stretch>
        </p:blipFill>
        <p:spPr>
          <a:xfrm>
            <a:off x="746575" y="908719"/>
            <a:ext cx="8107422" cy="50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560.JPG"/>
          <p:cNvPicPr>
            <a:picLocks noChangeAspect="1"/>
          </p:cNvPicPr>
          <p:nvPr/>
        </p:nvPicPr>
        <p:blipFill>
          <a:blip r:embed="rId2" cstate="print"/>
          <a:srcRect t="48252"/>
          <a:stretch>
            <a:fillRect/>
          </a:stretch>
        </p:blipFill>
        <p:spPr>
          <a:xfrm>
            <a:off x="746575" y="1043735"/>
            <a:ext cx="8100900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juso.txt </a:t>
            </a:r>
            <a:r>
              <a:rPr lang="ko-KR" altLang="en-US" dirty="0" smtClean="0"/>
              <a:t>파일의 내용을 전부 읽어오기 위해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행의 배열 선언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사용자의 최대 연락처 개수가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개라고 가정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en-US" altLang="ko-KR" dirty="0" smtClean="0"/>
              <a:t>❷ 12~15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처음 프로그램을 실행하면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파일이 아직 존재하지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 상태에서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입력하여 연락처 삭제하면 삭제할 내용이 없어 파일이 없다는 메시지 출력하고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빠져나감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❸ 17, 18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삭제하는 행의 번호를 </a:t>
            </a:r>
            <a:r>
              <a:rPr lang="en-US" altLang="ko-KR" dirty="0" err="1" smtClean="0"/>
              <a:t>del_line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입력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ko-KR" dirty="0" smtClean="0"/>
              <a:t>❹ 20~31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반복해서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 juso.txt </a:t>
            </a:r>
            <a:r>
              <a:rPr lang="ko-KR" altLang="en-US" dirty="0" smtClean="0"/>
              <a:t>파일의 내용을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파일의 끝인 경우 </a:t>
            </a:r>
            <a:r>
              <a:rPr lang="en-US" altLang="ko-KR" dirty="0" err="1" smtClean="0"/>
              <a:t>readLine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반환하므로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 22</a:t>
            </a:r>
            <a:r>
              <a:rPr lang="ko-KR" altLang="en-US" dirty="0" smtClean="0"/>
              <a:t>행에서 한 줄을 읽어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저장한 다음</a:t>
            </a:r>
            <a:r>
              <a:rPr lang="en-US" altLang="ko-KR" dirty="0" smtClean="0"/>
              <a:t>, 25</a:t>
            </a:r>
            <a:r>
              <a:rPr lang="ko-KR" altLang="en-US" dirty="0" smtClean="0"/>
              <a:t>행에서 읽어온 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시작하므로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번째 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사용자가 지정한 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del_line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아니라면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정상적으로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사용자가 지정한 행이라면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저장 않고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행에서 행이 삭제되었다는 메시지만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행에서는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몇 개를 읽어왔는지 개수를 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33</a:t>
            </a:r>
            <a:r>
              <a:rPr lang="ko-KR" altLang="en-US" dirty="0" smtClean="0"/>
              <a:t>행에서 읽기용으로 연 파일을 닫는다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되면 현재 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배열에는 사용자가 입력한 행을 제외한 </a:t>
            </a:r>
            <a:r>
              <a:rPr lang="en-US" altLang="ko-KR" dirty="0" smtClean="0"/>
              <a:t>juso.txt</a:t>
            </a:r>
            <a:r>
              <a:rPr lang="ko-KR" altLang="en-US" dirty="0" smtClean="0"/>
              <a:t>의 모든 내용이 저장된 상태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❺ 36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다시 </a:t>
            </a:r>
            <a:r>
              <a:rPr lang="en-US" altLang="ko-KR" dirty="0" smtClean="0"/>
              <a:t>juso.txt</a:t>
            </a:r>
            <a:r>
              <a:rPr lang="ko-KR" altLang="en-US" dirty="0" smtClean="0"/>
              <a:t>를 쓰기용으로 열면 파일의 기존 내용 모두 사라짐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❻ 38~41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읽어들인</a:t>
            </a:r>
            <a:r>
              <a:rPr lang="ko-KR" altLang="en-US" dirty="0" smtClean="0"/>
              <a:t> 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read_str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읽은 개수</a:t>
            </a:r>
            <a:r>
              <a:rPr lang="en-US" altLang="ko-KR" dirty="0" smtClean="0"/>
              <a:t>(count)</a:t>
            </a:r>
            <a:r>
              <a:rPr lang="ko-KR" altLang="en-US" dirty="0" smtClean="0"/>
              <a:t>만큼 </a:t>
            </a:r>
            <a:r>
              <a:rPr lang="en-US" altLang="ko-KR" dirty="0" smtClean="0"/>
              <a:t>juso.txt</a:t>
            </a:r>
            <a:r>
              <a:rPr lang="ko-KR" altLang="en-US" dirty="0" smtClean="0"/>
              <a:t>에 새로 기록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사용자가 지정한 행을 제외한 내용이 </a:t>
            </a:r>
            <a:r>
              <a:rPr lang="en-US" altLang="ko-KR" dirty="0" smtClean="0"/>
              <a:t>juso.txt </a:t>
            </a:r>
            <a:r>
              <a:rPr lang="ko-KR" altLang="en-US" dirty="0" smtClean="0"/>
              <a:t>파일에 새로 기록되므로 사용자가 지정한 행이 삭제되는 효과 나타남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전체 소스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59"/>
            <a:ext cx="8278761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63714"/>
            <a:ext cx="8010890" cy="55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728700"/>
            <a:ext cx="6795755" cy="60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728700"/>
            <a:ext cx="7560840" cy="58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773705"/>
            <a:ext cx="7245805" cy="58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지금까지 내용을 종합하여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프로젝트 수행하기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638690"/>
            <a:ext cx="7425825" cy="59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812476"/>
            <a:ext cx="7560840" cy="57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29)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773705"/>
            <a:ext cx="7920880" cy="57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</a:t>
            </a:r>
            <a:r>
              <a:rPr lang="en-US" altLang="ko-KR" dirty="0" smtClean="0"/>
              <a:t>30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5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63715"/>
            <a:ext cx="8164300" cy="54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프로그램의 개요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사진 파일의 이미지 반전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사진의 모양을 거울과 같이 반전시키는 기능 구현한 간단한 이미지 처리 프로그램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원본 사진과 처리 결과 사진을 화면에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프로그램의 제약 사항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기존에 잘 알려진 이미지 파일이 아닌 간단한 </a:t>
            </a:r>
            <a:r>
              <a:rPr lang="en-US" altLang="ko-KR" dirty="0" smtClean="0"/>
              <a:t>8bit(1byte) </a:t>
            </a:r>
            <a:r>
              <a:rPr lang="ko-KR" altLang="en-US" dirty="0" err="1" smtClean="0"/>
              <a:t>그레이</a:t>
            </a:r>
            <a:r>
              <a:rPr lang="en-US" altLang="ko-KR" dirty="0" smtClean="0"/>
              <a:t>(Gray) </a:t>
            </a:r>
            <a:r>
              <a:rPr lang="ko-KR" altLang="en-US" dirty="0" smtClean="0"/>
              <a:t>이미지로</a:t>
            </a:r>
            <a:r>
              <a:rPr lang="en-US" altLang="ko-KR" dirty="0" smtClean="0"/>
              <a:t>, 5123512 </a:t>
            </a:r>
            <a:r>
              <a:rPr lang="ko-KR" altLang="en-US" dirty="0" smtClean="0"/>
              <a:t>픽셀 크기의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파일만 처리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프로그램에서 처리할 원본 사진 파일은 ‘</a:t>
            </a:r>
            <a:r>
              <a:rPr lang="en-US" altLang="ko-KR" dirty="0" smtClean="0"/>
              <a:t>c:\temp\prince.raw</a:t>
            </a:r>
            <a:r>
              <a:rPr lang="ko-KR" altLang="en-US" dirty="0" smtClean="0"/>
              <a:t>’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변환이 완료되고 사용자가 저 장한 사진 파일의 이름은 ‘</a:t>
            </a:r>
            <a:r>
              <a:rPr lang="en-US" altLang="ko-KR" dirty="0" smtClean="0"/>
              <a:t>result.raw</a:t>
            </a:r>
            <a:r>
              <a:rPr lang="ko-KR" altLang="en-US" dirty="0" smtClean="0"/>
              <a:t>’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고정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일반적으로 이미지 파일은 </a:t>
            </a:r>
            <a:r>
              <a:rPr lang="en-US" altLang="ko-KR" dirty="0" smtClean="0"/>
              <a:t>jpg,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bmp, gif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이미지 파일은 구조가 복잡하여 코드에서 별도의 라이브러리 없이 사용하기 어려움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코드에서 직접 조작하기 쉽도록 가장 단순한 사진 파일 포맷인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파일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여기서 사용할 사진 파일인 *</a:t>
            </a:r>
            <a:r>
              <a:rPr lang="en-US" altLang="ko-KR" dirty="0" smtClean="0"/>
              <a:t>.raw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5123512 </a:t>
            </a:r>
            <a:r>
              <a:rPr lang="ko-KR" altLang="en-US" dirty="0" smtClean="0"/>
              <a:t>픽셀 크기의 </a:t>
            </a:r>
            <a:r>
              <a:rPr lang="ko-KR" altLang="en-US" dirty="0" err="1" smtClean="0"/>
              <a:t>그레이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. raw </a:t>
            </a:r>
            <a:r>
              <a:rPr lang="ko-KR" altLang="en-US" dirty="0" smtClean="0"/>
              <a:t>파일은 가장 단순한 형식의 이미지 파일로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헤더 정보 없이 각 픽셀이 바로 영상 값을 갖는 파일을 말함</a:t>
            </a:r>
            <a:r>
              <a:rPr lang="en-US" altLang="ko-KR" dirty="0" smtClean="0"/>
              <a:t>. raw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포토샵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페인트샵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읽으려면 사용자가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파일의 픽셀 </a:t>
            </a:r>
            <a:r>
              <a:rPr lang="ko-KR" altLang="en-US" dirty="0" err="1" smtClean="0"/>
              <a:t>크</a:t>
            </a:r>
            <a:r>
              <a:rPr lang="ko-KR" altLang="en-US" dirty="0" smtClean="0"/>
              <a:t> 기를 미리 알고 있어야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이 프로그램의 실행 화면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15-3]. GUI</a:t>
            </a:r>
            <a:r>
              <a:rPr lang="ko-KR" altLang="en-US" dirty="0" smtClean="0"/>
              <a:t>를 적극 활용 완전한 윈도 응용 프로그램으로 메뉴도 작성해서 사용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메뉴에 나와 있듯이 각 메뉴 선택하면 </a:t>
            </a:r>
            <a:r>
              <a:rPr lang="en-US" altLang="ko-KR" dirty="0" smtClean="0"/>
              <a:t>prince. raw </a:t>
            </a:r>
            <a:r>
              <a:rPr lang="ko-KR" altLang="en-US" dirty="0" smtClean="0"/>
              <a:t>파일에 이미지 처리 진행되고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결과의 저장 및 프로그램의 종료도 이루어짐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처리한 결과는 </a:t>
            </a:r>
            <a:r>
              <a:rPr lang="en-US" altLang="ko-KR" dirty="0" smtClean="0"/>
              <a:t>c:\temp\result.raw </a:t>
            </a:r>
            <a:r>
              <a:rPr lang="ko-KR" altLang="en-US" dirty="0" smtClean="0"/>
              <a:t>파일로 생성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4" name="그림 3" descr="15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6825" y="1178750"/>
            <a:ext cx="3526556" cy="4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5" name="내용 개체 틀 4" descr="15-4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466655" y="638690"/>
            <a:ext cx="5580620" cy="6030112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구현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프로그램에서 사용하는 </a:t>
            </a:r>
            <a:r>
              <a:rPr lang="en-US" altLang="ko-KR" dirty="0" smtClean="0"/>
              <a:t>prince.raw </a:t>
            </a:r>
            <a:r>
              <a:rPr lang="ko-KR" altLang="en-US" dirty="0" smtClean="0"/>
              <a:t>파일의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5123512</a:t>
            </a:r>
            <a:r>
              <a:rPr lang="ko-KR" altLang="en-US" dirty="0" smtClean="0"/>
              <a:t>의 이미지 파일에서 각각의 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0~255</a:t>
            </a:r>
            <a:r>
              <a:rPr lang="ko-KR" altLang="en-US" dirty="0" smtClean="0"/>
              <a:t>의 값 갖음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에 가까울수록 검은색에 가까운 회색이 되고</a:t>
            </a:r>
            <a:r>
              <a:rPr lang="en-US" altLang="ko-KR" dirty="0" smtClean="0"/>
              <a:t>, 255</a:t>
            </a:r>
            <a:r>
              <a:rPr lang="ko-KR" altLang="en-US" dirty="0" smtClean="0"/>
              <a:t>에 가까울수록 흰색에 가까운 회색이 됨</a:t>
            </a:r>
            <a:r>
              <a:rPr lang="en-US" altLang="ko-KR" dirty="0" smtClean="0"/>
              <a:t>. </a:t>
            </a:r>
          </a:p>
        </p:txBody>
      </p:sp>
      <p:pic>
        <p:nvPicPr>
          <p:cNvPr id="5" name="그림 4" descr="1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53825"/>
            <a:ext cx="6864513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이 사진 파일을 네 가지 형태로 변환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각각의 처리 방식을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함께 살펴보자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사진 파일 처리 위해 사진 파일과 크기가 동일한 배열을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선언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프로그램을 통해 사진 파일을 처리하는 과정은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15-6]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15-6]</a:t>
            </a:r>
            <a:r>
              <a:rPr lang="ko-KR" altLang="en-US" dirty="0" smtClean="0"/>
              <a:t>을 잘 이해하면 프로그래밍이 그리 어렵지 않다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err="1" smtClean="0"/>
              <a:t>loadImage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원본 사진 파일인 </a:t>
            </a:r>
            <a:r>
              <a:rPr lang="en-US" altLang="ko-KR" dirty="0" smtClean="0"/>
              <a:t>prince.raw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5123512 </a:t>
            </a:r>
            <a:r>
              <a:rPr lang="ko-KR" altLang="en-US" dirty="0" smtClean="0"/>
              <a:t>메모리인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불러들인다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그림에는 표현되지 않았지만 사용자가 처리할 방법을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15-3]</a:t>
            </a:r>
            <a:r>
              <a:rPr lang="ko-KR" altLang="en-US" dirty="0" smtClean="0"/>
              <a:t>과 같이 메뉴에서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선택한 메뉴에 </a:t>
            </a:r>
            <a:r>
              <a:rPr lang="ko-KR" altLang="en-US" dirty="0" err="1" smtClean="0"/>
              <a:t>따라영상</a:t>
            </a:r>
            <a:r>
              <a:rPr lang="ko-KR" altLang="en-US" dirty="0" smtClean="0"/>
              <a:t> 처리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equal( ), negative( ), mirror1( ), mirror2( )</a:t>
            </a:r>
            <a:r>
              <a:rPr lang="ko-KR" altLang="en-US" dirty="0" smtClean="0"/>
              <a:t>가 작동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기능</a:t>
            </a:r>
          </a:p>
          <a:p>
            <a:pPr lvl="2"/>
            <a:r>
              <a:rPr lang="en-US" altLang="ko-KR" dirty="0" smtClean="0"/>
              <a:t>equal( ) :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내용을 동일하게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에 넣음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negative( ) :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값을 ‘</a:t>
            </a:r>
            <a:r>
              <a:rPr lang="en-US" altLang="ko-KR" dirty="0" smtClean="0"/>
              <a:t>255-</a:t>
            </a:r>
            <a:r>
              <a:rPr lang="ko-KR" altLang="en-US" dirty="0" smtClean="0"/>
              <a:t>원래 값’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색상 반전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mirror1( ) :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위치가 좌우 대칭이 되도록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에 넣음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mirror2( ) :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위치가 상하 대칭이 되도록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에 넣음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메소드가</a:t>
            </a:r>
            <a:r>
              <a:rPr lang="ko-KR" altLang="en-US" dirty="0" smtClean="0"/>
              <a:t> 처리되면서 </a:t>
            </a:r>
            <a:r>
              <a:rPr lang="en-US" altLang="ko-KR" dirty="0" err="1" smtClean="0"/>
              <a:t>displayImage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도 함께 실행되도록 함으로써 </a:t>
            </a:r>
            <a:r>
              <a:rPr lang="en-US" altLang="ko-KR" dirty="0" err="1" smtClean="0"/>
              <a:t>outImage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내용 화면에 출력하여 사용자가 눈으로 확인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마지막으로 사용자가 메뉴의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선택하면 결과가 </a:t>
            </a:r>
            <a:r>
              <a:rPr lang="en-US" altLang="ko-KR" dirty="0" smtClean="0"/>
              <a:t>result.raw </a:t>
            </a:r>
            <a:r>
              <a:rPr lang="ko-KR" altLang="en-US" dirty="0" smtClean="0"/>
              <a:t>파일로 저장되도록 처리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 descr="15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988840"/>
            <a:ext cx="6210690" cy="47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프로그램의 개요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연락처를 파일에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필요할 때마다 꺼내서 보거나 삭제하는 연락처 관리 프로그램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1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683642"/>
            <a:ext cx="6390711" cy="49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코딩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 틀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배열을 선언하고 사진 파일을 배열에 불러오기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loadImage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본격적인 프로그래밍 전에 전체 프로그램에서 사용할 변수나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en-US" altLang="ko-KR" dirty="0" smtClean="0"/>
          </a:p>
        </p:txBody>
      </p:sp>
      <p:pic>
        <p:nvPicPr>
          <p:cNvPr id="5" name="그림 4" descr="5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123855"/>
            <a:ext cx="8430250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pic>
        <p:nvPicPr>
          <p:cNvPr id="8" name="내용 개체 틀 7" descr="575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881589" y="593685"/>
            <a:ext cx="6435715" cy="6127823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입력과 출력 배열을 원본 사진과 동일한 </a:t>
            </a:r>
            <a:r>
              <a:rPr lang="en-US" altLang="ko-KR" dirty="0" smtClean="0"/>
              <a:t>512×512 </a:t>
            </a:r>
            <a:r>
              <a:rPr lang="ko-KR" altLang="en-US" dirty="0" smtClean="0"/>
              <a:t>크기로 설정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이미지의 픽셀은 </a:t>
            </a:r>
            <a:r>
              <a:rPr lang="en-US" altLang="ko-KR" dirty="0" smtClean="0"/>
              <a:t>0~255</a:t>
            </a:r>
            <a:r>
              <a:rPr lang="ko-KR" altLang="en-US" dirty="0" smtClean="0"/>
              <a:t>의 값을 가지므로 데이터 형식을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지정</a:t>
            </a:r>
            <a:r>
              <a:rPr lang="en-US" altLang="ko-KR" dirty="0" smtClean="0"/>
              <a:t>(short</a:t>
            </a:r>
            <a:r>
              <a:rPr lang="ko-KR" altLang="en-US" dirty="0" smtClean="0"/>
              <a:t>로 해도 됨</a:t>
            </a:r>
            <a:r>
              <a:rPr lang="en-US" altLang="ko-KR" dirty="0" smtClean="0"/>
              <a:t>).</a:t>
            </a:r>
          </a:p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윈도 창을 출력할 컨테이너 변수 준비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7~11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메인 함수로 이미지 파일을 메모리로 불러오고 </a:t>
            </a:r>
            <a:r>
              <a:rPr lang="en-US" altLang="ko-KR" dirty="0" smtClean="0"/>
              <a:t>Photo( )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❹ </a:t>
            </a:r>
            <a:r>
              <a:rPr lang="en-US" altLang="ko-KR" dirty="0" smtClean="0"/>
              <a:t>13~31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이미지 파일을 메모리로 불러옴</a:t>
            </a:r>
            <a:r>
              <a:rPr lang="en-US" altLang="ko-KR" dirty="0" smtClean="0"/>
              <a:t>. 18</a:t>
            </a:r>
            <a:r>
              <a:rPr lang="ko-KR" altLang="en-US" dirty="0" smtClean="0"/>
              <a:t>행에서 파일을 ‘</a:t>
            </a:r>
            <a:r>
              <a:rPr lang="en-US" altLang="ko-KR" dirty="0" smtClean="0"/>
              <a:t>c:\temp\prince.raw</a:t>
            </a:r>
            <a:r>
              <a:rPr lang="ko-KR" altLang="en-US" dirty="0" smtClean="0"/>
              <a:t>’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고정</a:t>
            </a:r>
            <a:r>
              <a:rPr lang="en-US" altLang="ko-KR" dirty="0" smtClean="0"/>
              <a:t>. 24, 25</a:t>
            </a:r>
            <a:r>
              <a:rPr lang="ko-KR" altLang="en-US" dirty="0" smtClean="0"/>
              <a:t>행에서 이미지의 크기인 </a:t>
            </a:r>
            <a:r>
              <a:rPr lang="en-US" altLang="ko-KR" dirty="0" smtClean="0"/>
              <a:t>512×512</a:t>
            </a:r>
            <a:r>
              <a:rPr lang="ko-KR" altLang="en-US" dirty="0" smtClean="0"/>
              <a:t>번 반복하여 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메모리로 파일 내용 불러옴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❺ </a:t>
            </a:r>
            <a:r>
              <a:rPr lang="en-US" altLang="ko-KR" dirty="0" smtClean="0"/>
              <a:t>33</a:t>
            </a:r>
            <a:r>
              <a:rPr lang="en-US" altLang="ko-KR" sz="1400" dirty="0" smtClean="0"/>
              <a:t>, </a:t>
            </a:r>
            <a:r>
              <a:rPr lang="en-US" altLang="ko-KR" dirty="0" smtClean="0"/>
              <a:t>34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자세한 내용은 잠시 후에 살펴본다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윈도 창 생성 및 이미지의 화면 출력</a:t>
            </a:r>
            <a:endParaRPr lang="en-US" altLang="ko-KR" dirty="0" smtClean="0"/>
          </a:p>
        </p:txBody>
      </p:sp>
      <p:pic>
        <p:nvPicPr>
          <p:cNvPr id="8" name="그림 7" descr="5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23754"/>
            <a:ext cx="8388338" cy="51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pic>
        <p:nvPicPr>
          <p:cNvPr id="8" name="그림 7" descr="5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63715"/>
            <a:ext cx="7470830" cy="56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2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20</a:t>
            </a:r>
            <a:r>
              <a:rPr lang="ko-KR" altLang="en-US" sz="1400" dirty="0" smtClean="0"/>
              <a:t>행 </a:t>
            </a:r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메뉴 추가하고 윈도 창에 패널 부착</a:t>
            </a:r>
            <a:r>
              <a:rPr lang="en-US" altLang="ko-KR" dirty="0" smtClean="0"/>
              <a:t>. 3</a:t>
            </a:r>
            <a:r>
              <a:rPr lang="ko-KR" altLang="en-US" dirty="0" smtClean="0"/>
              <a:t>행에서는 윈도 창의 타이틀 표시</a:t>
            </a:r>
            <a:r>
              <a:rPr lang="en-US" altLang="ko-KR" dirty="0" smtClean="0"/>
              <a:t>, 4</a:t>
            </a:r>
            <a:r>
              <a:rPr lang="ko-KR" altLang="en-US" dirty="0" smtClean="0"/>
              <a:t>행에서 종료 버튼 누르면 프로그램 종료 위해 추가</a:t>
            </a:r>
            <a:r>
              <a:rPr lang="en-US" altLang="ko-KR" dirty="0" smtClean="0"/>
              <a:t>. 12</a:t>
            </a:r>
            <a:r>
              <a:rPr lang="ko-KR" altLang="en-US" dirty="0" smtClean="0"/>
              <a:t>행에서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</a:t>
            </a:r>
            <a:r>
              <a:rPr lang="en-US" altLang="ko-KR" dirty="0" smtClean="0"/>
              <a:t>panel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13</a:t>
            </a:r>
            <a:r>
              <a:rPr lang="ko-KR" altLang="en-US" dirty="0" smtClean="0"/>
              <a:t>행에서 윈도 창에 패널 부착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23~36</a:t>
            </a:r>
            <a:r>
              <a:rPr lang="ko-KR" altLang="en-US" dirty="0" smtClean="0"/>
              <a:t>행에서 정의했는데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내용을 화면에 출력하는 기능함</a:t>
            </a:r>
            <a:r>
              <a:rPr lang="en-US" altLang="ko-KR" dirty="0" smtClean="0"/>
              <a:t>. 16</a:t>
            </a:r>
            <a:r>
              <a:rPr lang="ko-KR" altLang="en-US" dirty="0" smtClean="0"/>
              <a:t>행에서 윈도 창의 위아래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메뉴나 제목의 크기까지 고려 크기 설정하고</a:t>
            </a:r>
            <a:r>
              <a:rPr lang="en-US" altLang="ko-KR" dirty="0" smtClean="0"/>
              <a:t>, 17</a:t>
            </a:r>
            <a:r>
              <a:rPr lang="ko-KR" altLang="en-US" dirty="0" smtClean="0"/>
              <a:t>행에서 화면에 나타나게 함</a:t>
            </a:r>
            <a:r>
              <a:rPr lang="en-US" altLang="ko-KR" dirty="0" smtClean="0"/>
              <a:t>. 19</a:t>
            </a:r>
            <a:r>
              <a:rPr lang="ko-KR" altLang="en-US" dirty="0" smtClean="0"/>
              <a:t>행에서는 윈도 창을 새로 </a:t>
            </a:r>
            <a:r>
              <a:rPr lang="ko-KR" altLang="en-US" dirty="0" err="1" smtClean="0"/>
              <a:t>고침하여</a:t>
            </a:r>
            <a:r>
              <a:rPr lang="ko-KR" altLang="en-US" dirty="0" smtClean="0"/>
              <a:t> 다시 화면에 출력 효과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8" name="그림 7" descr="5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83695"/>
            <a:ext cx="6885765" cy="31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23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36</a:t>
            </a:r>
            <a:r>
              <a:rPr lang="ko-KR" altLang="en-US" sz="1400" dirty="0" smtClean="0"/>
              <a:t>행 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outImage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내용 화면 출력</a:t>
            </a:r>
            <a:r>
              <a:rPr lang="en-US" altLang="ko-KR" dirty="0" smtClean="0"/>
              <a:t>. 26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R, G, B </a:t>
            </a:r>
            <a:r>
              <a:rPr lang="ko-KR" altLang="en-US" dirty="0" smtClean="0"/>
              <a:t>변수 준비</a:t>
            </a:r>
            <a:r>
              <a:rPr lang="en-US" altLang="ko-KR" dirty="0" smtClean="0"/>
              <a:t>, 28~34</a:t>
            </a:r>
            <a:r>
              <a:rPr lang="ko-KR" altLang="en-US" dirty="0" smtClean="0"/>
              <a:t>행 에서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픽셀 하나하나를 화면에 반복 출력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setColor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화면에 출력 할 색상 설정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drawRect</a:t>
            </a:r>
            <a:r>
              <a:rPr lang="en-US" altLang="ko-KR" dirty="0" smtClean="0"/>
              <a:t>( )</a:t>
            </a:r>
            <a:r>
              <a:rPr lang="ko-KR" altLang="en-US" dirty="0" smtClean="0"/>
              <a:t>는 화면에 픽셀 출력 기능</a:t>
            </a:r>
            <a:r>
              <a:rPr lang="en-US" altLang="ko-KR" dirty="0" smtClean="0"/>
              <a:t>. 30</a:t>
            </a:r>
            <a:r>
              <a:rPr lang="ko-KR" altLang="en-US" dirty="0" smtClean="0"/>
              <a:t>행에서 </a:t>
            </a:r>
            <a:r>
              <a:rPr lang="en-US" altLang="ko-KR" dirty="0" smtClean="0"/>
              <a:t>R, G, B</a:t>
            </a:r>
            <a:r>
              <a:rPr lang="ko-KR" altLang="en-US" dirty="0" smtClean="0"/>
              <a:t>를 모두 같은 값으로 하면 </a:t>
            </a:r>
            <a:r>
              <a:rPr lang="ko-KR" altLang="en-US" dirty="0" err="1" smtClean="0"/>
              <a:t>그레이</a:t>
            </a:r>
            <a:r>
              <a:rPr lang="ko-KR" altLang="en-US" dirty="0" smtClean="0"/>
              <a:t> 색상 됨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38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41</a:t>
            </a:r>
            <a:r>
              <a:rPr lang="ko-KR" altLang="en-US" sz="1400" dirty="0" smtClean="0"/>
              <a:t>행 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내용이 변경될 때마다 이 메소드 호출하여 화면에 변경된 내용 출력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❹ </a:t>
            </a:r>
            <a:r>
              <a:rPr lang="en-US" altLang="ko-KR" dirty="0" smtClean="0"/>
              <a:t>43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45</a:t>
            </a:r>
            <a:r>
              <a:rPr lang="ko-KR" altLang="en-US" sz="1400" dirty="0" smtClean="0"/>
              <a:t>행 </a:t>
            </a:r>
          </a:p>
          <a:p>
            <a:pPr lvl="1">
              <a:buNone/>
            </a:pPr>
            <a:r>
              <a:rPr lang="ko-KR" altLang="en-US" dirty="0" smtClean="0"/>
              <a:t>  사진을 처리할 메뉴 및 메뉴 선택할 때 발생하는 이벤트를 처리할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pic>
        <p:nvPicPr>
          <p:cNvPr id="4" name="내용 개체 틀 3" descr="15-7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1241630" y="773705"/>
            <a:ext cx="4815535" cy="5544266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메뉴 생성 및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추가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실행할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생성</a:t>
            </a:r>
            <a:endParaRPr lang="en-US" altLang="ko-KR" dirty="0" smtClean="0"/>
          </a:p>
        </p:txBody>
      </p:sp>
      <p:pic>
        <p:nvPicPr>
          <p:cNvPr id="8" name="그림 7" descr="5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4"/>
            <a:ext cx="7335815" cy="54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5" name="내용 개체 틀 4" descr="579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746575" y="773705"/>
            <a:ext cx="7515835" cy="580370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구현 방법 </a:t>
            </a:r>
          </a:p>
          <a:p>
            <a:pPr lvl="1"/>
            <a:r>
              <a:rPr lang="ko-KR" altLang="en-US" dirty="0" smtClean="0"/>
              <a:t>친구의 연락처는 파일에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 종료해도 기록 남게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파일 처리 위해 </a:t>
            </a:r>
            <a:r>
              <a:rPr lang="en-US" altLang="ko-KR" dirty="0" err="1" smtClean="0"/>
              <a:t>FileReader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BufferedReader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BufferedWriter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연락처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기능은 별도의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 가지 중 하나 선택 메뉴 화면도 별도의 메소드로 작성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main( )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문을 사용 사용자가 종료 할 때까지 반복하는 기능 넣음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입력에 따라 별도의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각각 호출</a:t>
            </a:r>
            <a:r>
              <a:rPr lang="en-US" altLang="ko-KR" dirty="0" smtClean="0"/>
              <a:t>. while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switch~case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pic>
        <p:nvPicPr>
          <p:cNvPr id="5" name="내용 개체 틀 4" descr="579-1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949934" y="773705"/>
            <a:ext cx="7109116" cy="5803700"/>
          </a:xfr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1~62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메뉴 추가하고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메뉴를 선택했을 때 실행할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en-US" altLang="ko-KR" dirty="0" smtClean="0"/>
              <a:t>❷ 2~20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2~5</a:t>
            </a:r>
            <a:r>
              <a:rPr lang="ko-KR" altLang="en-US" dirty="0" smtClean="0"/>
              <a:t>행에서는 ‘사진 처리’라는 상위 메뉴 만들고</a:t>
            </a:r>
            <a:r>
              <a:rPr lang="en-US" altLang="ko-KR" dirty="0" smtClean="0"/>
              <a:t>, 7~20</a:t>
            </a:r>
            <a:r>
              <a:rPr lang="ko-KR" altLang="en-US" dirty="0" smtClean="0"/>
              <a:t>행에서는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메뉴 준비</a:t>
            </a:r>
            <a:r>
              <a:rPr lang="en-US" altLang="ko-KR" dirty="0" smtClean="0"/>
              <a:t>. 14~20</a:t>
            </a:r>
            <a:r>
              <a:rPr lang="ko-KR" altLang="en-US" dirty="0" smtClean="0"/>
              <a:t>행에서는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메뉴를 상위 메뉴인 ‘사진 처리’ 메뉴에 부착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❸ 23~61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각 메뉴를 선택했을 때 처리할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각각 준비</a:t>
            </a:r>
            <a:r>
              <a:rPr lang="en-US" altLang="ko-KR" dirty="0" smtClean="0"/>
              <a:t>. 23~27</a:t>
            </a:r>
            <a:r>
              <a:rPr lang="ko-KR" altLang="en-US" dirty="0" smtClean="0"/>
              <a:t>행은 ‘동일한 사진’ 메뉴를 선택하면 처리되는 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나머지도 같은 개념으로 반복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❹ 64~77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실제 사진을 처리할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미리 준비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(19)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pic>
        <p:nvPicPr>
          <p:cNvPr id="4" name="그림 3" descr="15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773705"/>
            <a:ext cx="4950550" cy="57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프로그램 코딩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영상 처리 핵심 알고리즘 구현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동일하게 처리</a:t>
            </a:r>
            <a:r>
              <a:rPr lang="en-US" altLang="ko-KR" dirty="0" smtClean="0"/>
              <a:t>) : equal()</a:t>
            </a:r>
          </a:p>
          <a:p>
            <a:pPr lvl="2"/>
            <a:r>
              <a:rPr lang="ko-KR" altLang="en-US" dirty="0" smtClean="0"/>
              <a:t>입력 사진 배열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inImage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출력 사진 배열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outImage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동일하게 처리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15-9]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5×5 </a:t>
            </a:r>
            <a:r>
              <a:rPr lang="ko-KR" altLang="en-US" dirty="0" smtClean="0"/>
              <a:t>픽셀이므로 </a:t>
            </a:r>
            <a:r>
              <a:rPr lang="en-US" altLang="ko-KR" dirty="0" smtClean="0"/>
              <a:t>5×5=25</a:t>
            </a:r>
            <a:r>
              <a:rPr lang="ko-KR" altLang="en-US" dirty="0" smtClean="0"/>
              <a:t>번을 반복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처리할 </a:t>
            </a:r>
            <a:r>
              <a:rPr lang="en-US" altLang="ko-KR" dirty="0" smtClean="0"/>
              <a:t>prince.raw </a:t>
            </a:r>
            <a:r>
              <a:rPr lang="ko-KR" altLang="en-US" dirty="0" smtClean="0"/>
              <a:t>이미지는 </a:t>
            </a:r>
            <a:r>
              <a:rPr lang="en-US" altLang="ko-KR" dirty="0" smtClean="0"/>
              <a:t>512×512 </a:t>
            </a:r>
            <a:r>
              <a:rPr lang="ko-KR" altLang="en-US" dirty="0" smtClean="0"/>
              <a:t>픽셀이므로 코드에서는 </a:t>
            </a:r>
            <a:r>
              <a:rPr lang="en-US" altLang="ko-KR" dirty="0" smtClean="0"/>
              <a:t>512×512=262144</a:t>
            </a:r>
            <a:r>
              <a:rPr lang="ko-KR" altLang="en-US" dirty="0" smtClean="0"/>
              <a:t>번을 반복  </a:t>
            </a:r>
            <a:endParaRPr lang="en-US" altLang="ko-KR" dirty="0" smtClean="0"/>
          </a:p>
        </p:txBody>
      </p:sp>
      <p:pic>
        <p:nvPicPr>
          <p:cNvPr id="5" name="그림 4" descr="5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078850"/>
            <a:ext cx="5220580" cy="36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3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5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512×512</a:t>
            </a:r>
            <a:r>
              <a:rPr lang="ko-KR" altLang="en-US" dirty="0" smtClean="0"/>
              <a:t>번 반복하여 모든 픽셀 하나씩 처리</a:t>
            </a:r>
            <a:r>
              <a:rPr lang="en-US" altLang="ko-KR" dirty="0" smtClean="0"/>
              <a:t>. 5</a:t>
            </a:r>
            <a:r>
              <a:rPr lang="ko-KR" altLang="en-US" dirty="0" smtClean="0"/>
              <a:t>행에서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inImage</a:t>
            </a:r>
            <a:r>
              <a:rPr lang="ko-KR" altLang="en-US" dirty="0" smtClean="0"/>
              <a:t>의 동일한 값 대입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</a:t>
            </a:r>
            <a:r>
              <a:rPr lang="en-US" altLang="ko-KR" dirty="0" err="1" smtClean="0"/>
              <a:t>inImage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15-9]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7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변경된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를 다시 화면에 출력</a:t>
            </a:r>
            <a:endParaRPr lang="en-US" altLang="ko-KR" dirty="0" smtClean="0"/>
          </a:p>
        </p:txBody>
      </p:sp>
      <p:pic>
        <p:nvPicPr>
          <p:cNvPr id="8" name="그림 7" descr="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43735"/>
            <a:ext cx="8143875" cy="1171575"/>
          </a:xfrm>
          <a:prstGeom prst="rect">
            <a:avLst/>
          </a:prstGeom>
        </p:spPr>
      </p:pic>
      <p:pic>
        <p:nvPicPr>
          <p:cNvPr id="9" name="그림 8" descr="58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123855"/>
            <a:ext cx="8153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영상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이미지의 반전 처리</a:t>
            </a:r>
            <a:r>
              <a:rPr lang="en-US" altLang="ko-KR" dirty="0" smtClean="0"/>
              <a:t>) : negative()</a:t>
            </a:r>
          </a:p>
          <a:p>
            <a:pPr lvl="2"/>
            <a:r>
              <a:rPr lang="ko-KR" altLang="en-US" dirty="0" smtClean="0"/>
              <a:t>사진을 반전시키려면 이미지 값</a:t>
            </a:r>
            <a:r>
              <a:rPr lang="en-US" altLang="ko-KR" dirty="0" smtClean="0"/>
              <a:t>(0~255)</a:t>
            </a:r>
            <a:r>
              <a:rPr lang="ko-KR" altLang="en-US" dirty="0" smtClean="0"/>
              <a:t>을 거꾸로</a:t>
            </a:r>
            <a:r>
              <a:rPr lang="en-US" altLang="ko-KR" dirty="0" smtClean="0"/>
              <a:t>(255~0)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다음과 같이 값 바꿈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이를 구현하는 공식은 ‘반전된 색상</a:t>
            </a:r>
            <a:r>
              <a:rPr lang="en-US" altLang="ko-KR" dirty="0" smtClean="0"/>
              <a:t>=255-</a:t>
            </a:r>
            <a:r>
              <a:rPr lang="ko-KR" altLang="en-US" dirty="0" smtClean="0"/>
              <a:t>기존 색상’이다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기존 값이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255- 10=245</a:t>
            </a:r>
            <a:r>
              <a:rPr lang="ko-KR" altLang="en-US" dirty="0" smtClean="0"/>
              <a:t>이므로 반전된 색상은 </a:t>
            </a:r>
            <a:r>
              <a:rPr lang="en-US" altLang="ko-KR" dirty="0" smtClean="0"/>
              <a:t>245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pic>
        <p:nvPicPr>
          <p:cNvPr id="5" name="그림 4" descr="5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18810"/>
            <a:ext cx="1980220" cy="2087259"/>
          </a:xfrm>
          <a:prstGeom prst="rect">
            <a:avLst/>
          </a:prstGeom>
        </p:spPr>
      </p:pic>
      <p:pic>
        <p:nvPicPr>
          <p:cNvPr id="8" name="그림 7" descr="15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890" y="2213865"/>
            <a:ext cx="4829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err="1" smtClean="0"/>
              <a:t>그레이</a:t>
            </a:r>
            <a:r>
              <a:rPr lang="ko-KR" altLang="en-US" dirty="0" smtClean="0"/>
              <a:t> 이미지를 반전시키기 위해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행에서 픽셀 값을 ‘</a:t>
            </a:r>
            <a:r>
              <a:rPr lang="en-US" altLang="ko-KR" dirty="0" smtClean="0"/>
              <a:t>255-</a:t>
            </a:r>
            <a:r>
              <a:rPr lang="ko-KR" altLang="en-US" dirty="0" smtClean="0"/>
              <a:t>원본 색상 값’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  <p:pic>
        <p:nvPicPr>
          <p:cNvPr id="8" name="그림 7" descr="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863715"/>
            <a:ext cx="8391428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영상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좌우 대칭 처리</a:t>
            </a:r>
            <a:r>
              <a:rPr lang="en-US" altLang="ko-KR" dirty="0" smtClean="0"/>
              <a:t>) : mirror1()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15-11]</a:t>
            </a:r>
            <a:r>
              <a:rPr lang="ko-KR" altLang="en-US" dirty="0" smtClean="0"/>
              <a:t>을 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열의 위치가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열로 변환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행은 원래의 행과 동일하고 열만 ‘전체 크기</a:t>
            </a:r>
            <a:r>
              <a:rPr lang="en-US" altLang="ko-KR" dirty="0" smtClean="0"/>
              <a:t>-1-</a:t>
            </a:r>
            <a:r>
              <a:rPr lang="ko-KR" altLang="en-US" dirty="0" smtClean="0"/>
              <a:t>현재 열’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계산   </a:t>
            </a:r>
            <a:endParaRPr lang="en-US" altLang="ko-KR" dirty="0" smtClean="0"/>
          </a:p>
        </p:txBody>
      </p:sp>
      <p:pic>
        <p:nvPicPr>
          <p:cNvPr id="8" name="그림 7" descr="1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268759"/>
            <a:ext cx="4905545" cy="36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이미지를 좌우 대칭으로 변경하기 위해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행에서 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것은 그대로 두고 열</a:t>
            </a:r>
            <a:r>
              <a:rPr lang="en-US" altLang="ko-KR" dirty="0" smtClean="0"/>
              <a:t>(k)</a:t>
            </a:r>
            <a:r>
              <a:rPr lang="ko-KR" altLang="en-US" dirty="0" smtClean="0"/>
              <a:t>에 대한 것을 ‘전체 크기</a:t>
            </a:r>
            <a:r>
              <a:rPr lang="en-US" altLang="ko-KR" dirty="0" smtClean="0"/>
              <a:t>-1-</a:t>
            </a:r>
            <a:r>
              <a:rPr lang="ko-KR" altLang="en-US" dirty="0" smtClean="0"/>
              <a:t>현재 열’의 위치로 이동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이미지의 열 크기가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이므로 변환될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 </a:t>
            </a:r>
            <a:r>
              <a:rPr lang="ko-KR" altLang="en-US" dirty="0" smtClean="0"/>
              <a:t>값은 원본 이미지 </a:t>
            </a:r>
            <a:r>
              <a:rPr lang="en-US" altLang="ko-KR" dirty="0" err="1" smtClean="0"/>
              <a:t>inImage</a:t>
            </a:r>
            <a:r>
              <a:rPr lang="ko-KR" altLang="en-US" dirty="0" smtClean="0"/>
              <a:t>의 ‘</a:t>
            </a:r>
            <a:r>
              <a:rPr lang="en-US" altLang="ko-KR" dirty="0" smtClean="0"/>
              <a:t>512-1-k</a:t>
            </a:r>
            <a:r>
              <a:rPr lang="ko-KR" altLang="en-US" dirty="0" smtClean="0"/>
              <a:t>’ 사용 </a:t>
            </a:r>
            <a:endParaRPr lang="en-US" altLang="ko-KR" dirty="0" smtClean="0"/>
          </a:p>
        </p:txBody>
      </p:sp>
      <p:pic>
        <p:nvPicPr>
          <p:cNvPr id="8" name="그림 7" descr="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908720"/>
            <a:ext cx="8391427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영상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이미지를 상하 대칭 처리</a:t>
            </a:r>
            <a:r>
              <a:rPr lang="en-US" altLang="ko-KR" dirty="0" smtClean="0"/>
              <a:t>) : mirror2()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15-12]</a:t>
            </a:r>
            <a:r>
              <a:rPr lang="ko-KR" altLang="en-US" dirty="0" smtClean="0"/>
              <a:t>를 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열의 위치가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열로 변환되었다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행은 ‘전체 크기</a:t>
            </a:r>
            <a:r>
              <a:rPr lang="en-US" altLang="ko-KR" dirty="0" smtClean="0"/>
              <a:t>-1-</a:t>
            </a:r>
            <a:r>
              <a:rPr lang="ko-KR" altLang="en-US" dirty="0" smtClean="0"/>
              <a:t>현재 행’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계산하고 열은 그대로 두면 된다   </a:t>
            </a:r>
            <a:endParaRPr lang="en-US" altLang="ko-KR" dirty="0" smtClean="0"/>
          </a:p>
        </p:txBody>
      </p:sp>
      <p:pic>
        <p:nvPicPr>
          <p:cNvPr id="8" name="그림 7" descr="15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23755"/>
            <a:ext cx="2839702" cy="43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1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5" y="1088740"/>
            <a:ext cx="5040560" cy="51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이미지를 상하 대칭으로 변경하기 위해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행에서 열</a:t>
            </a:r>
            <a:r>
              <a:rPr lang="en-US" altLang="ko-KR" dirty="0" smtClean="0"/>
              <a:t>(k)</a:t>
            </a:r>
            <a:r>
              <a:rPr lang="ko-KR" altLang="en-US" dirty="0" smtClean="0"/>
              <a:t>에 대한 것은 그대로 두고 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것을 ‘전체 크기</a:t>
            </a:r>
            <a:r>
              <a:rPr lang="en-US" altLang="ko-KR" dirty="0" smtClean="0"/>
              <a:t>-1-</a:t>
            </a:r>
            <a:r>
              <a:rPr lang="ko-KR" altLang="en-US" dirty="0" smtClean="0"/>
              <a:t>현재 행’의 위치로 이동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이미지의 행 크기가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이므로 변환될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원본 이미지 </a:t>
            </a:r>
            <a:r>
              <a:rPr lang="en-US" altLang="ko-KR" dirty="0" err="1" smtClean="0"/>
              <a:t>inImage</a:t>
            </a:r>
            <a:r>
              <a:rPr lang="ko-KR" altLang="en-US" dirty="0" smtClean="0"/>
              <a:t>의 ‘</a:t>
            </a:r>
            <a:r>
              <a:rPr lang="en-US" altLang="ko-KR" dirty="0" smtClean="0"/>
              <a:t>512-1-I</a:t>
            </a:r>
            <a:r>
              <a:rPr lang="ko-KR" altLang="en-US" dirty="0" smtClean="0"/>
              <a:t>’ 사용  </a:t>
            </a:r>
            <a:endParaRPr lang="en-US" altLang="ko-KR" dirty="0" smtClean="0"/>
          </a:p>
        </p:txBody>
      </p:sp>
      <p:pic>
        <p:nvPicPr>
          <p:cNvPr id="8" name="그림 7" descr="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128" y="908720"/>
            <a:ext cx="8226271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처리 결과 이미지 저장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saveImage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15-6]</a:t>
            </a:r>
            <a:r>
              <a:rPr lang="ko-KR" altLang="en-US" dirty="0" smtClean="0"/>
              <a:t>을 보면 </a:t>
            </a:r>
            <a:r>
              <a:rPr lang="en-US" altLang="ko-KR" dirty="0" err="1" smtClean="0"/>
              <a:t>saveImage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출력 배열인 </a:t>
            </a:r>
            <a:r>
              <a:rPr lang="en-US" altLang="ko-KR" dirty="0" err="1" smtClean="0"/>
              <a:t>outImage</a:t>
            </a:r>
            <a:r>
              <a:rPr lang="ko-KR" altLang="en-US" dirty="0" smtClean="0"/>
              <a:t>의 내용을 파일에 저장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그림 4" descr="58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28800"/>
            <a:ext cx="8162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(29)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587" y="914399"/>
            <a:ext cx="8352122" cy="51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4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저장되는 파일을 ‘</a:t>
            </a:r>
            <a:r>
              <a:rPr lang="en-US" altLang="ko-KR" dirty="0" smtClean="0"/>
              <a:t>c:\temp\result.raw’</a:t>
            </a:r>
            <a:r>
              <a:rPr lang="ko-KR" altLang="en-US" dirty="0" smtClean="0"/>
              <a:t>로 고정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❷ 5~8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저장할 파일의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준비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❸ 14~19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메모리의 내용을 </a:t>
            </a:r>
            <a:r>
              <a:rPr lang="en-US" altLang="ko-KR" dirty="0" smtClean="0"/>
              <a:t>512×512</a:t>
            </a:r>
            <a:r>
              <a:rPr lang="ko-KR" altLang="en-US" dirty="0" smtClean="0"/>
              <a:t>번 파일에 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메모리의 내용이 모두 파일로 저장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❹ 20, 21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파일을 닫고 파일이 저장되었다는 메시지 출력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전체소스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68760"/>
            <a:ext cx="8427187" cy="4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53725"/>
            <a:ext cx="8320579" cy="4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773705"/>
            <a:ext cx="7065785" cy="58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773705"/>
            <a:ext cx="7470830" cy="58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728700"/>
            <a:ext cx="72008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18710"/>
            <a:ext cx="7489459" cy="58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코딩 </a:t>
            </a:r>
          </a:p>
          <a:p>
            <a:pPr lvl="1"/>
            <a:r>
              <a:rPr lang="ko-KR" altLang="en-US" dirty="0" err="1" smtClean="0"/>
              <a:t>선언부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본격적인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프로그래밍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전체 프로그램에서 필요한 클래스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준비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55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6" y="1853825"/>
            <a:ext cx="7650850" cy="1794423"/>
          </a:xfrm>
          <a:prstGeom prst="rect">
            <a:avLst/>
          </a:prstGeom>
        </p:spPr>
      </p:pic>
      <p:pic>
        <p:nvPicPr>
          <p:cNvPr id="10" name="그림 9" descr="559-1.JPG"/>
          <p:cNvPicPr>
            <a:picLocks noChangeAspect="1"/>
          </p:cNvPicPr>
          <p:nvPr/>
        </p:nvPicPr>
        <p:blipFill>
          <a:blip r:embed="rId3" cstate="print"/>
          <a:srcRect b="62594"/>
          <a:stretch>
            <a:fillRect/>
          </a:stretch>
        </p:blipFill>
        <p:spPr>
          <a:xfrm>
            <a:off x="656565" y="3609020"/>
            <a:ext cx="7650850" cy="29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83695"/>
            <a:ext cx="7200800" cy="59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728700"/>
            <a:ext cx="738189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(39)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002" y="728699"/>
            <a:ext cx="7173325" cy="58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(40)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728699"/>
            <a:ext cx="7514761" cy="58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(41)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998730"/>
            <a:ext cx="8083190" cy="43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사진 처리 프로그램</a:t>
            </a:r>
            <a:r>
              <a:rPr lang="en-US" altLang="ko-KR" dirty="0" smtClean="0"/>
              <a:t>(42)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8" name="그림 7" descr="58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4" y="863715"/>
            <a:ext cx="7937031" cy="56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9" name="그림 8" descr="559-1.JPG"/>
          <p:cNvPicPr>
            <a:picLocks noChangeAspect="1"/>
          </p:cNvPicPr>
          <p:nvPr/>
        </p:nvPicPr>
        <p:blipFill>
          <a:blip r:embed="rId2" cstate="print"/>
          <a:srcRect t="37406"/>
          <a:stretch>
            <a:fillRect/>
          </a:stretch>
        </p:blipFill>
        <p:spPr>
          <a:xfrm>
            <a:off x="836585" y="1088739"/>
            <a:ext cx="7808341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친구 연락처 관리 프로그램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lvl="1">
              <a:buNone/>
            </a:pPr>
            <a:r>
              <a:rPr lang="ko-KR" altLang="en-US" dirty="0" smtClean="0"/>
              <a:t>❶ </a:t>
            </a:r>
            <a:r>
              <a:rPr lang="en-US" altLang="ko-KR" dirty="0" smtClean="0"/>
              <a:t>1~31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HandPhone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전체 범위로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소스코드는 </a:t>
            </a:r>
            <a:r>
              <a:rPr lang="en-US" altLang="ko-KR" dirty="0" smtClean="0"/>
              <a:t>HandPhone.java</a:t>
            </a:r>
            <a:r>
              <a:rPr lang="ko-KR" altLang="en-US" dirty="0" smtClean="0"/>
              <a:t>가 되고 컴파일 결과는 </a:t>
            </a:r>
            <a:r>
              <a:rPr lang="en-US" altLang="ko-KR" dirty="0" err="1" smtClean="0"/>
              <a:t>HandPhone.class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❷ </a:t>
            </a:r>
            <a:r>
              <a:rPr lang="en-US" altLang="ko-KR" dirty="0" smtClean="0"/>
              <a:t>2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사용자가 입력한 정보를 ‘</a:t>
            </a:r>
            <a:r>
              <a:rPr lang="en-US" altLang="ko-KR" dirty="0" smtClean="0"/>
              <a:t>c:\temp\juso.txt</a:t>
            </a:r>
            <a:r>
              <a:rPr lang="ko-KR" altLang="en-US" dirty="0" smtClean="0"/>
              <a:t>’ 파일에 저장하기 위해 파일명을 변수에 고정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❸ </a:t>
            </a:r>
            <a:r>
              <a:rPr lang="en-US" altLang="ko-KR" dirty="0" smtClean="0"/>
              <a:t>4~14</a:t>
            </a:r>
            <a:r>
              <a:rPr lang="ko-KR" altLang="en-US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연락처 클래스를 정의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연락처는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전화번호로 구성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필요시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등 추가 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를 문자열로 한 이유는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단지 기록을 위한 것일 뿐 숫자로 다루는 과정이 없기 때문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❹ </a:t>
            </a:r>
            <a:r>
              <a:rPr lang="en-US" altLang="ko-KR" dirty="0" smtClean="0"/>
              <a:t>16</a:t>
            </a:r>
            <a:r>
              <a:rPr lang="en-US" altLang="ko-KR" sz="1400" dirty="0" smtClean="0"/>
              <a:t>, </a:t>
            </a:r>
            <a:r>
              <a:rPr lang="en-US" altLang="ko-KR" dirty="0" smtClean="0"/>
              <a:t>17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메인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❺ </a:t>
            </a:r>
            <a:r>
              <a:rPr lang="en-US" altLang="ko-KR" dirty="0" smtClean="0"/>
              <a:t>19</a:t>
            </a:r>
            <a:r>
              <a:rPr lang="en-US" altLang="ko-KR" sz="1400" dirty="0" smtClean="0"/>
              <a:t>~</a:t>
            </a:r>
            <a:r>
              <a:rPr lang="en-US" altLang="ko-KR" dirty="0" smtClean="0"/>
              <a:t>29</a:t>
            </a:r>
            <a:r>
              <a:rPr lang="ko-KR" altLang="en-US" sz="1400" dirty="0" smtClean="0"/>
              <a:t>행</a:t>
            </a:r>
          </a:p>
          <a:p>
            <a:pPr lvl="1">
              <a:buNone/>
            </a:pPr>
            <a:r>
              <a:rPr lang="ko-KR" altLang="en-US" dirty="0" smtClean="0"/>
              <a:t>  프로그램에서 사용될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준비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print_menu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초기의 메뉴 화면 출력</a:t>
            </a:r>
            <a:r>
              <a:rPr lang="en-US" altLang="ko-KR" dirty="0" smtClean="0"/>
              <a:t>, view_ </a:t>
            </a:r>
            <a:r>
              <a:rPr lang="en-US" altLang="ko-KR" dirty="0" err="1" smtClean="0"/>
              <a:t>juso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현재 저장된 </a:t>
            </a:r>
            <a:r>
              <a:rPr lang="en-US" altLang="ko-KR" dirty="0" smtClean="0"/>
              <a:t>c:\temp\juso.txt </a:t>
            </a:r>
            <a:r>
              <a:rPr lang="ko-KR" altLang="en-US" dirty="0" smtClean="0"/>
              <a:t>파일에서 연락처 읽어 화면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add_ </a:t>
            </a:r>
            <a:r>
              <a:rPr lang="en-US" altLang="ko-KR" dirty="0" err="1" smtClean="0"/>
              <a:t>juso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새로 입력하는 연락처를 </a:t>
            </a:r>
            <a:r>
              <a:rPr lang="en-US" altLang="ko-KR" dirty="0" smtClean="0"/>
              <a:t>c:\temp\juso.txt </a:t>
            </a:r>
            <a:r>
              <a:rPr lang="ko-KR" altLang="en-US" dirty="0" smtClean="0"/>
              <a:t>파일에 저장</a:t>
            </a:r>
            <a:r>
              <a:rPr lang="en-US" altLang="ko-KR" dirty="0" smtClean="0"/>
              <a:t>, delete_ </a:t>
            </a:r>
            <a:r>
              <a:rPr lang="en-US" altLang="ko-KR" dirty="0" err="1" smtClean="0"/>
              <a:t>juso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사용자가 선택한 연락처를 파일에서 삭제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2955</Words>
  <Application>Microsoft Office PowerPoint</Application>
  <PresentationFormat>화면 슬라이드 쇼(4:3)</PresentationFormat>
  <Paragraphs>566</Paragraphs>
  <Slides>76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7" baseType="lpstr">
      <vt:lpstr>Office 테마</vt:lpstr>
      <vt:lpstr>PowerPoint 프레젠테이션</vt:lpstr>
      <vt:lpstr>PowerPoint 프레젠테이션</vt:lpstr>
      <vt:lpstr>PowerPoint 프레젠테이션</vt:lpstr>
      <vt:lpstr>Section 01 친구 연락처 관리 프로그램(1)</vt:lpstr>
      <vt:lpstr>Section 01 친구 연락처 관리 프로그램(2)</vt:lpstr>
      <vt:lpstr>Section 01 친구 연락처 관리 프로그램(3)</vt:lpstr>
      <vt:lpstr>Section 01 친구 연락처 관리 프로그램(4)</vt:lpstr>
      <vt:lpstr>Section 01 친구 연락처 관리 프로그램(5)</vt:lpstr>
      <vt:lpstr>Section 01 친구 연락처 관리 프로그램(6)</vt:lpstr>
      <vt:lpstr>Section 01 친구 연락처 관리 프로그램(7)</vt:lpstr>
      <vt:lpstr>Section 01 친구 연락처 관리 프로그램(8)</vt:lpstr>
      <vt:lpstr>Section 01 친구 연락처 관리 프로그램(9)</vt:lpstr>
      <vt:lpstr>Section 01 친구 연락처 관리 프로그램(10)</vt:lpstr>
      <vt:lpstr>Section 01 친구 연락처 관리 프로그램(11)</vt:lpstr>
      <vt:lpstr>Section 01 친구 연락처 관리 프로그램(12)</vt:lpstr>
      <vt:lpstr>Section 01 친구 연락처 관리 프로그램(13)</vt:lpstr>
      <vt:lpstr>Section 01 친구 연락처 관리 프로그램(14)</vt:lpstr>
      <vt:lpstr>Section 01 친구 연락처 관리 프로그램(15)</vt:lpstr>
      <vt:lpstr>Section 01 친구 연락처 관리 프로그램(16)</vt:lpstr>
      <vt:lpstr>Section 01 친구 연락처 관리 프로그램(17)</vt:lpstr>
      <vt:lpstr>Section 01 친구 연락처 관리 프로그램(18)</vt:lpstr>
      <vt:lpstr>Section 01 친구 연락처 관리 프로그램(19)</vt:lpstr>
      <vt:lpstr>Section 01 친구 연락처 관리 프로그램(20)</vt:lpstr>
      <vt:lpstr>Section 01 친구 연락처 관리 프로그램(21)</vt:lpstr>
      <vt:lpstr>Section 01 친구 연락처 관리 프로그램(22)</vt:lpstr>
      <vt:lpstr>Section 01 친구 연락처 관리 프로그램(23)</vt:lpstr>
      <vt:lpstr>Section 01 친구 연락처 관리 프로그램(24)</vt:lpstr>
      <vt:lpstr>Section 01 친구 연락처 관리 프로그램(25)</vt:lpstr>
      <vt:lpstr>Section 01 친구 연락처 관리 프로그램(26)</vt:lpstr>
      <vt:lpstr>Section 01 친구 연락처 관리 프로그램(27)</vt:lpstr>
      <vt:lpstr>Section 01 친구 연락처 관리 프로그램(28)</vt:lpstr>
      <vt:lpstr>Section 01 친구 연락처 관리 프로그램(29)</vt:lpstr>
      <vt:lpstr>Section 01 친구 연락처 관리 프로그램(30)</vt:lpstr>
      <vt:lpstr>Section 02 사진 처리 프로그램(1)</vt:lpstr>
      <vt:lpstr>Section 02 사진 처리 프로그램(2)</vt:lpstr>
      <vt:lpstr>Section 02 사진 처리 프로그램(3)</vt:lpstr>
      <vt:lpstr>Section 02 사진 처리 프로그램(4)</vt:lpstr>
      <vt:lpstr>Section 02 사진 처리 프로그램(5)</vt:lpstr>
      <vt:lpstr>Section 02 사진 처리 프로그램(6)</vt:lpstr>
      <vt:lpstr>Section 02 사진 처리 프로그램(7)</vt:lpstr>
      <vt:lpstr>Section 02 사진 처리 프로그램(8)</vt:lpstr>
      <vt:lpstr>Section 02 사진 처리 프로그램(9)</vt:lpstr>
      <vt:lpstr>Section 02 사진 처리 프로그램(10)</vt:lpstr>
      <vt:lpstr>Section 02 사진 처리 프로그램(11)</vt:lpstr>
      <vt:lpstr>Section 02 사진 처리 프로그램(12)</vt:lpstr>
      <vt:lpstr>Section 02 사진 처리 프로그램(13)</vt:lpstr>
      <vt:lpstr>Section 02 사진 처리 프로그램(14)</vt:lpstr>
      <vt:lpstr>Section 02 사진 처리 프로그램(15)</vt:lpstr>
      <vt:lpstr>Section 02 사진 처리 프로그램(16)</vt:lpstr>
      <vt:lpstr>Section 02 사진 처리 프로그램(17)</vt:lpstr>
      <vt:lpstr>Section 02 사진 처리 프로그램(18)</vt:lpstr>
      <vt:lpstr>Section 02 사진 처리 프로그램(19)</vt:lpstr>
      <vt:lpstr>Section 02 사진 처리 프로그램(20)</vt:lpstr>
      <vt:lpstr>Section 02 사진 처리 프로그램(21)</vt:lpstr>
      <vt:lpstr>Section 02 사진 처리 프로그램(22)</vt:lpstr>
      <vt:lpstr>Section 02 사진 처리 프로그램(23)</vt:lpstr>
      <vt:lpstr>Section 02 사진 처리 프로그램(24)</vt:lpstr>
      <vt:lpstr>Section 02 사진 처리 프로그램(25)</vt:lpstr>
      <vt:lpstr>Section 02 사진 처리 프로그램(26)</vt:lpstr>
      <vt:lpstr>Section 02 사진 처리 프로그램(27)</vt:lpstr>
      <vt:lpstr>Section 02 사진 처리 프로그램(28)</vt:lpstr>
      <vt:lpstr>Section 02 사진 처리 프로그램(29)</vt:lpstr>
      <vt:lpstr>Section 02 사진 처리 프로그램(30)</vt:lpstr>
      <vt:lpstr>Section 02 사진 처리 프로그램(31)</vt:lpstr>
      <vt:lpstr>Section 02 사진 처리 프로그램(32)</vt:lpstr>
      <vt:lpstr>Section 02 사진 처리 프로그램(33)</vt:lpstr>
      <vt:lpstr>Section 02 사진 처리 프로그램(34)</vt:lpstr>
      <vt:lpstr>Section 02 사진 처리 프로그램(35)</vt:lpstr>
      <vt:lpstr>Section 02 사진 처리 프로그램(36)</vt:lpstr>
      <vt:lpstr>Section 02 사진 처리 프로그램(37)</vt:lpstr>
      <vt:lpstr>Section 02 사진 처리 프로그램(38)</vt:lpstr>
      <vt:lpstr>Section 02 사진 처리 프로그램(39)</vt:lpstr>
      <vt:lpstr>Section 02 사진 처리 프로그램(40)</vt:lpstr>
      <vt:lpstr>Section 02 사진 처리 프로그램(41)</vt:lpstr>
      <vt:lpstr>Section 02 사진 처리 프로그램(42)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jin</cp:lastModifiedBy>
  <cp:revision>209</cp:revision>
  <dcterms:created xsi:type="dcterms:W3CDTF">2012-07-23T02:34:37Z</dcterms:created>
  <dcterms:modified xsi:type="dcterms:W3CDTF">2016-02-21T13:24:14Z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