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9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0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1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664" r:id="rId2"/>
    <p:sldMasterId id="2147483752" r:id="rId3"/>
    <p:sldMasterId id="2147483734" r:id="rId4"/>
    <p:sldMasterId id="2147483816" r:id="rId5"/>
    <p:sldMasterId id="2147483822" r:id="rId6"/>
    <p:sldMasterId id="2147483758" r:id="rId7"/>
    <p:sldMasterId id="2147483764" r:id="rId8"/>
    <p:sldMasterId id="2147483770" r:id="rId9"/>
    <p:sldMasterId id="2147483776" r:id="rId10"/>
    <p:sldMasterId id="2147483782" r:id="rId11"/>
    <p:sldMasterId id="2147483788" r:id="rId12"/>
  </p:sldMasterIdLst>
  <p:notesMasterIdLst>
    <p:notesMasterId r:id="rId22"/>
  </p:notesMasterIdLst>
  <p:sldIdLst>
    <p:sldId id="276" r:id="rId13"/>
    <p:sldId id="334" r:id="rId14"/>
    <p:sldId id="342" r:id="rId15"/>
    <p:sldId id="338" r:id="rId16"/>
    <p:sldId id="339" r:id="rId17"/>
    <p:sldId id="337" r:id="rId18"/>
    <p:sldId id="341" r:id="rId19"/>
    <p:sldId id="340" r:id="rId20"/>
    <p:sldId id="336" r:id="rId21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3574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pos="6046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4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E"/>
    <a:srgbClr val="009EFF"/>
    <a:srgbClr val="95DFF9"/>
    <a:srgbClr val="CC9900"/>
    <a:srgbClr val="8090B0"/>
    <a:srgbClr val="FFA256"/>
    <a:srgbClr val="EC600A"/>
    <a:srgbClr val="002060"/>
    <a:srgbClr val="9DC3E6"/>
    <a:srgbClr val="80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94240" autoAdjust="0"/>
  </p:normalViewPr>
  <p:slideViewPr>
    <p:cSldViewPr snapToGrid="0" showGuides="1">
      <p:cViewPr varScale="1">
        <p:scale>
          <a:sx n="107" d="100"/>
          <a:sy n="107" d="100"/>
        </p:scale>
        <p:origin x="1542" y="84"/>
      </p:cViewPr>
      <p:guideLst>
        <p:guide orient="horz" pos="4133"/>
        <p:guide pos="3574"/>
        <p:guide orient="horz" pos="845"/>
        <p:guide pos="6046"/>
        <p:guide pos="194"/>
        <p:guide pos="4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AC01-2BE6-4410-AE28-6354EB5F3A00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49230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4084982" y="6513513"/>
            <a:ext cx="487017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212A-251F-4A56-8E79-B4D71757A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4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2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5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1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2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1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0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11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67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93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4265" y="1620946"/>
            <a:ext cx="877055" cy="877055"/>
          </a:xfrm>
          <a:prstGeom prst="rect">
            <a:avLst/>
          </a:prstGeom>
        </p:spPr>
      </p:pic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4" name="직사각형 33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75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9" name="그룹 8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0" name="직사각형 9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현 15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F67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28560"/>
            <a:ext cx="2209799" cy="1094584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10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18782"/>
            <a:ext cx="2209800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5755661" y="1289382"/>
            <a:ext cx="3900399" cy="4110585"/>
            <a:chOff x="5755661" y="1289382"/>
            <a:chExt cx="3900399" cy="4110585"/>
          </a:xfrm>
        </p:grpSpPr>
        <p:grpSp>
          <p:nvGrpSpPr>
            <p:cNvPr id="38" name="그룹 37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타원 38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sp>
        <p:nvSpPr>
          <p:cNvPr id="25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1" name="직사각형 30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57" name="그림 56"/>
          <p:cNvPicPr>
            <a:picLocks noChangeAspect="1"/>
          </p:cNvPicPr>
          <p:nvPr userDrawn="1"/>
        </p:nvPicPr>
        <p:blipFill>
          <a:blip r:embed="rId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-12755"/>
            <a:ext cx="2209799" cy="109458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10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08"/>
            <a:ext cx="2209798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828800"/>
            <a:ext cx="2209799" cy="1094584"/>
          </a:xfrm>
          <a:prstGeom prst="rect">
            <a:avLst/>
          </a:prstGeom>
        </p:spPr>
      </p:pic>
      <p:sp>
        <p:nvSpPr>
          <p:cNvPr id="31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0" name="직사각형 39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939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ko-KR" altLang="en-US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8" name="직사각형 2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50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0" y="-15220"/>
            <a:ext cx="3892526" cy="6881916"/>
            <a:chOff x="-62497" y="-15220"/>
            <a:chExt cx="3892526" cy="688191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00" y="6202421"/>
              <a:ext cx="1814954" cy="39985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FF96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404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eporang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697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38" name="직사각형 3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71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63" y="-9510"/>
            <a:ext cx="2131732" cy="1094584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34" name="그림 33"/>
          <p:cNvPicPr>
            <a:picLocks noChangeAspect="1"/>
          </p:cNvPicPr>
          <p:nvPr userDrawn="1"/>
        </p:nvPicPr>
        <p:blipFill rotWithShape="1">
          <a:blip r:embed="rId10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" r="1" b="66909"/>
          <a:stretch/>
        </p:blipFill>
        <p:spPr>
          <a:xfrm flipH="1">
            <a:off x="-13064" y="-9510"/>
            <a:ext cx="2116183" cy="3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54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69498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679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FF96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8" name="직사각형 4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18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rgbClr val="83838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현 15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F67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79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8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077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7D0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11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79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73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현 31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79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98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51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7D0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23" y="1828794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rgbClr val="EC600A"/>
                </a:solidFill>
              </a:defRPr>
            </a:lvl1pPr>
          </a:lstStyle>
          <a:p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ko-KR" altLang="en-US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447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2360" y="-15220"/>
            <a:ext cx="2805698" cy="6877008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3784975" y="3983064"/>
            <a:ext cx="102541" cy="2883632"/>
          </a:xfrm>
          <a:prstGeom prst="rect">
            <a:avLst/>
          </a:prstGeom>
          <a:solidFill>
            <a:srgbClr val="FF7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3784976" y="3983064"/>
            <a:ext cx="105190" cy="553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" y="6202421"/>
            <a:ext cx="1814954" cy="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67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orang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55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7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544"/>
          <a:stretch/>
        </p:blipFill>
        <p:spPr>
          <a:xfrm flipH="1">
            <a:off x="0" y="-9510"/>
            <a:ext cx="2131732" cy="3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5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64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5603534" y="1865530"/>
            <a:ext cx="3900399" cy="4110585"/>
            <a:chOff x="5790924" y="1092200"/>
            <a:chExt cx="3900399" cy="4110585"/>
          </a:xfrm>
        </p:grpSpPr>
        <p:grpSp>
          <p:nvGrpSpPr>
            <p:cNvPr id="19" name="그룹 18"/>
            <p:cNvGrpSpPr/>
            <p:nvPr/>
          </p:nvGrpSpPr>
          <p:grpSpPr>
            <a:xfrm>
              <a:off x="5790924" y="1102244"/>
              <a:ext cx="3900399" cy="3612130"/>
              <a:chOff x="5839699" y="1065933"/>
              <a:chExt cx="3900399" cy="3612130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rgbClr val="EC600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rgbClr val="EC600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rgbClr val="EC600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rgbClr val="EC600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rgbClr val="EC600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rgbClr val="EC600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rgbClr val="EC600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5855886" y="3007055"/>
              <a:ext cx="1613553" cy="1606988"/>
            </a:xfrm>
            <a:prstGeom prst="ellipse">
              <a:avLst/>
            </a:prstGeom>
            <a:solidFill>
              <a:srgbClr val="EC600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06341" y="1092200"/>
              <a:ext cx="1171862" cy="1167092"/>
            </a:xfrm>
            <a:prstGeom prst="ellipse">
              <a:avLst/>
            </a:prstGeom>
            <a:solidFill>
              <a:srgbClr val="EC600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8329270" y="3541239"/>
              <a:ext cx="1205538" cy="1241290"/>
            </a:xfrm>
            <a:prstGeom prst="ellipse">
              <a:avLst/>
            </a:prstGeom>
            <a:solidFill>
              <a:srgbClr val="EC600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60750" y="2315831"/>
              <a:ext cx="1906698" cy="1870992"/>
            </a:xfrm>
            <a:prstGeom prst="ellipse">
              <a:avLst/>
            </a:prstGeom>
            <a:solidFill>
              <a:srgbClr val="EC600A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6891152" y="3766373"/>
              <a:ext cx="1462316" cy="1436412"/>
            </a:xfrm>
            <a:prstGeom prst="ellipse">
              <a:avLst/>
            </a:prstGeom>
            <a:solidFill>
              <a:srgbClr val="EC600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2" name="그림 61"/>
          <p:cNvPicPr>
            <a:picLocks noChangeAspect="1"/>
          </p:cNvPicPr>
          <p:nvPr userDrawn="1"/>
        </p:nvPicPr>
        <p:blipFill>
          <a:blip r:embed="rId3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510"/>
            <a:ext cx="2131732" cy="1094584"/>
          </a:xfrm>
          <a:prstGeom prst="rect">
            <a:avLst/>
          </a:prstGeom>
        </p:spPr>
      </p:pic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3540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322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927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rgbClr val="83838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29" name="현 28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6" y="2711"/>
            <a:ext cx="2131733" cy="1115248"/>
          </a:xfrm>
          <a:prstGeom prst="rect">
            <a:avLst/>
          </a:prstGeom>
        </p:spPr>
      </p:pic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86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8800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1159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ko-KR" altLang="en-US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328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63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0" y="-15220"/>
            <a:ext cx="3892526" cy="6881916"/>
            <a:chOff x="-62497" y="-15220"/>
            <a:chExt cx="3892526" cy="688191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00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00" y="6202421"/>
              <a:ext cx="1814954" cy="39985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6229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39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63" y="-9510"/>
            <a:ext cx="2131732" cy="1094584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7326930" y="505706"/>
            <a:ext cx="2443146" cy="2094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Description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7214302" y="420366"/>
            <a:ext cx="2643206" cy="58583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49427" y="420366"/>
            <a:ext cx="7118151" cy="58583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7271968" y="706118"/>
            <a:ext cx="2538816" cy="55313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kumimoji="1" lang="ko-KR" altLang="en-US" sz="900" kern="1200" baseline="0" dirty="0" smtClean="0">
                <a:solidFill>
                  <a:schemeClr val="tx1"/>
                </a:solidFill>
                <a:latin typeface="+mn-ea"/>
                <a:ea typeface="+mn-ea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900" dirty="0">
                <a:latin typeface="Arial" charset="0"/>
                <a:ea typeface="맑은 고딕" pitchFamily="50" charset="-127"/>
                <a:cs typeface="Arial" charset="0"/>
              </a:rPr>
              <a:t>①상세내용 입력</a:t>
            </a:r>
            <a:endParaRPr lang="en-US" altLang="ko-KR" sz="900" dirty="0">
              <a:latin typeface="Arial" charset="0"/>
              <a:ea typeface="맑은 고딕" pitchFamily="50" charset="-127"/>
              <a:cs typeface="Arial" charset="0"/>
            </a:endParaRPr>
          </a:p>
          <a:p>
            <a:pPr lvl="0"/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162177" y="-483"/>
            <a:ext cx="7585401" cy="3568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</a:rPr>
              <a:t>항목별 정책 설정</a:t>
            </a:r>
          </a:p>
        </p:txBody>
      </p:sp>
    </p:spTree>
    <p:extLst>
      <p:ext uri="{BB962C8B-B14F-4D97-AF65-F5344CB8AC3E}">
        <p14:creationId xmlns:p14="http://schemas.microsoft.com/office/powerpoint/2010/main" val="388744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23" y="1828794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205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80C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352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7104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676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현 31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93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7" y="-15220"/>
            <a:ext cx="2131733" cy="11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973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5999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5705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ko-KR" altLang="en-US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9599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2360" y="-15220"/>
            <a:ext cx="3892526" cy="6881916"/>
            <a:chOff x="-62497" y="-15220"/>
            <a:chExt cx="3892526" cy="688191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" y="6202421"/>
            <a:ext cx="1814954" cy="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7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ep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97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7"/>
          <a:stretch/>
        </p:blipFill>
        <p:spPr>
          <a:xfrm flipH="1">
            <a:off x="-1" y="3830"/>
            <a:ext cx="2131733" cy="3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2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F67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ko-KR" altLang="en-US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4539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809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15235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121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809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089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현 31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441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7" y="-15220"/>
            <a:ext cx="2131733" cy="11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5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5999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2879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TEXT HERE TEXT HERE TEXT HERE TEXT HERE TEXT HERE</a:t>
            </a:r>
            <a:br>
              <a:rPr lang="ko-KR" altLang="en-US" sz="1500" dirty="0">
                <a:solidFill>
                  <a:schemeClr val="bg1"/>
                </a:solidFill>
              </a:rPr>
            </a:br>
            <a:r>
              <a:rPr lang="en-US" altLang="ko-KR" sz="1500" dirty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0517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2360" y="-15220"/>
            <a:ext cx="2805698" cy="6877008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3784975" y="3983064"/>
            <a:ext cx="102541" cy="2883632"/>
          </a:xfrm>
          <a:prstGeom prst="rect">
            <a:avLst/>
          </a:prstGeom>
          <a:solidFill>
            <a:srgbClr val="FF7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3784976" y="3983064"/>
            <a:ext cx="105190" cy="553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" y="6202421"/>
            <a:ext cx="1814954" cy="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76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131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7"/>
          <a:stretch/>
        </p:blipFill>
        <p:spPr>
          <a:xfrm flipH="1">
            <a:off x="-1" y="3830"/>
            <a:ext cx="2131733" cy="3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0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0" y="-15220"/>
            <a:ext cx="3892526" cy="6881916"/>
            <a:chOff x="-62497" y="-15220"/>
            <a:chExt cx="3892526" cy="688191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00" y="6202421"/>
              <a:ext cx="1814954" cy="39985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068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809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61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6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ang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63" y="-9510"/>
            <a:ext cx="2131732" cy="1094584"/>
          </a:xfrm>
          <a:prstGeom prst="rect">
            <a:avLst/>
          </a:prstGeom>
        </p:spPr>
      </p:pic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40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FF96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7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52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56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7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3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2" r:id="rId2"/>
    <p:sldLayoutId id="2147483692" r:id="rId3"/>
    <p:sldLayoutId id="2147483709" r:id="rId4"/>
    <p:sldLayoutId id="214748370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3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0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3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3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82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27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09261" y="2067958"/>
            <a:ext cx="10642861" cy="1932435"/>
          </a:xfrm>
        </p:spPr>
        <p:txBody>
          <a:bodyPr/>
          <a:lstStyle/>
          <a:p>
            <a:pPr algn="ctr"/>
            <a:br>
              <a:rPr lang="en-US" altLang="ko-KR" sz="4000" dirty="0"/>
            </a:br>
            <a:r>
              <a:rPr lang="en-US" altLang="ko-KR" sz="4000" dirty="0" err="1">
                <a:solidFill>
                  <a:schemeClr val="tx1"/>
                </a:solidFill>
              </a:rPr>
              <a:t>service-catalog&amp;broker</a:t>
            </a:r>
            <a:r>
              <a:rPr lang="en-US" altLang="ko-KR" sz="4000" dirty="0">
                <a:solidFill>
                  <a:schemeClr val="tx1"/>
                </a:solidFill>
              </a:rPr>
              <a:t> 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ko-KR" altLang="en-US" sz="4000" dirty="0">
                <a:solidFill>
                  <a:schemeClr val="tx1"/>
                </a:solidFill>
              </a:rPr>
              <a:t>설치가이드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21130" y="3592313"/>
            <a:ext cx="5859354" cy="619266"/>
          </a:xfrm>
        </p:spPr>
        <p:txBody>
          <a:bodyPr/>
          <a:lstStyle/>
          <a:p>
            <a:r>
              <a:rPr lang="ko-KR" altLang="en-US" dirty="0"/>
              <a:t>기술연구소</a:t>
            </a:r>
            <a:endParaRPr lang="en-US" altLang="ko-KR" dirty="0"/>
          </a:p>
          <a:p>
            <a:r>
              <a:rPr lang="en-US" altLang="ko-KR" dirty="0"/>
              <a:t>2024.03.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4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4717610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endParaRPr lang="ko-KR" altLang="en-US" sz="2200" b="1" dirty="0"/>
          </a:p>
        </p:txBody>
      </p:sp>
      <p:sp>
        <p:nvSpPr>
          <p:cNvPr id="2" name="직사각형 1"/>
          <p:cNvSpPr/>
          <p:nvPr/>
        </p:nvSpPr>
        <p:spPr>
          <a:xfrm>
            <a:off x="428743" y="1107884"/>
            <a:ext cx="835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6" y="935831"/>
            <a:ext cx="94826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##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이미지파일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1600" dirty="0">
                <a:solidFill>
                  <a:srgbClr val="24292F"/>
                </a:solidFill>
                <a:latin typeface="+mn-ea"/>
              </a:rPr>
              <a:t>Service-catalog-engine : </a:t>
            </a:r>
            <a:r>
              <a:rPr lang="pt-BR" altLang="ko-KR" sz="1600" b="0" i="0" dirty="0">
                <a:solidFill>
                  <a:srgbClr val="141419"/>
                </a:solidFill>
                <a:effectLst/>
                <a:latin typeface="+mn-ea"/>
              </a:rPr>
              <a:t>registry.sysmasterk8s-v3.com:443/service_catalog/service_catalog:v0.01</a:t>
            </a:r>
            <a:r>
              <a:rPr lang="en-US" altLang="ko-KR" sz="1600" dirty="0">
                <a:solidFill>
                  <a:srgbClr val="24292F"/>
                </a:solidFill>
                <a:latin typeface="+mn-ea"/>
              </a:rPr>
              <a:t>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1600" dirty="0">
                <a:solidFill>
                  <a:srgbClr val="24292F"/>
                </a:solidFill>
                <a:latin typeface="+mn-ea"/>
              </a:rPr>
              <a:t>Service-catalog : </a:t>
            </a:r>
            <a:r>
              <a:rPr lang="en-US" altLang="ko-KR" sz="1600" b="0" i="0" dirty="0">
                <a:solidFill>
                  <a:srgbClr val="141419"/>
                </a:solidFill>
                <a:effectLst/>
                <a:latin typeface="+mn-ea"/>
              </a:rPr>
              <a:t>registry.sysmasterk8s-v3.com/helm-broker/service-catalog:v0.3.1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1600" dirty="0">
                <a:solidFill>
                  <a:srgbClr val="141419"/>
                </a:solidFill>
                <a:latin typeface="+mn-ea"/>
              </a:rPr>
              <a:t>Helm-broker : </a:t>
            </a:r>
            <a:r>
              <a:rPr lang="en-US" altLang="ko-KR" sz="1600" b="0" i="0" dirty="0">
                <a:solidFill>
                  <a:srgbClr val="141419"/>
                </a:solidFill>
                <a:effectLst/>
                <a:latin typeface="+mn-ea"/>
              </a:rPr>
              <a:t>registry.sysmasterk8s-v3.com/helm-broker/helm-broker:0.8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141419"/>
                </a:solidFill>
                <a:latin typeface="+mn-ea"/>
              </a:rPr>
              <a:t>  </a:t>
            </a:r>
            <a:r>
              <a:rPr lang="en-US" altLang="ko-KR" sz="1600" b="0" i="0" dirty="0">
                <a:solidFill>
                  <a:srgbClr val="141419"/>
                </a:solidFill>
                <a:effectLst/>
                <a:latin typeface="+mn-ea"/>
              </a:rPr>
              <a:t>registry.sysmasterk8s-v3.com/helm-broker/etcd:v3.3.9</a:t>
            </a:r>
            <a:endParaRPr lang="en-US" altLang="ko-KR" sz="1600" dirty="0">
              <a:solidFill>
                <a:srgbClr val="141419"/>
              </a:solidFill>
              <a:latin typeface="+mn-ea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141419"/>
                </a:solidFill>
                <a:latin typeface="+mn-ea"/>
              </a:rPr>
              <a:t>  </a:t>
            </a:r>
            <a:r>
              <a:rPr lang="en-US" altLang="ko-KR" sz="1600" b="0" i="0" dirty="0">
                <a:solidFill>
                  <a:srgbClr val="141419"/>
                </a:solidFill>
                <a:effectLst/>
                <a:latin typeface="+mn-ea"/>
              </a:rPr>
              <a:t>registry.sysmasterk8s-v3.com/helm-broker/helm-broker-webhook:0.8</a:t>
            </a:r>
            <a:endParaRPr lang="ko-KR" altLang="en-US" sz="1600" dirty="0">
              <a:solidFill>
                <a:srgbClr val="24292F"/>
              </a:solidFill>
              <a:latin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4292F"/>
                </a:solidFill>
                <a:latin typeface="+mn-ea"/>
              </a:rPr>
              <a:t>4.   </a:t>
            </a:r>
            <a:r>
              <a:rPr lang="en-US" altLang="ko-KR" sz="1600" dirty="0" err="1">
                <a:solidFill>
                  <a:srgbClr val="24292F"/>
                </a:solidFill>
                <a:latin typeface="+mn-ea"/>
              </a:rPr>
              <a:t>CloudContainerBroker</a:t>
            </a:r>
            <a:r>
              <a:rPr lang="en-US" altLang="ko-KR" sz="1600" dirty="0">
                <a:solidFill>
                  <a:srgbClr val="24292F"/>
                </a:solidFill>
                <a:latin typeface="+mn-ea"/>
              </a:rPr>
              <a:t> : </a:t>
            </a:r>
            <a:r>
              <a:rPr lang="en-US" altLang="ko-KR" sz="1600" b="0" i="0" dirty="0">
                <a:solidFill>
                  <a:srgbClr val="141419"/>
                </a:solidFill>
                <a:effectLst/>
                <a:latin typeface="+mn-ea"/>
              </a:rPr>
              <a:t>registry.sysmasterk8s-v3.com/</a:t>
            </a:r>
            <a:r>
              <a:rPr lang="en-US" altLang="ko-KR" sz="1600" b="0" i="0" dirty="0" err="1">
                <a:solidFill>
                  <a:srgbClr val="141419"/>
                </a:solidFill>
                <a:effectLst/>
                <a:latin typeface="+mn-ea"/>
              </a:rPr>
              <a:t>cloudcontainer</a:t>
            </a:r>
            <a:r>
              <a:rPr lang="en-US" altLang="ko-KR" sz="1600" b="0" i="0" dirty="0">
                <a:solidFill>
                  <a:srgbClr val="141419"/>
                </a:solidFill>
                <a:effectLst/>
                <a:latin typeface="+mn-ea"/>
              </a:rPr>
              <a:t>-broker/cloudcontainerbroker:2.0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141419"/>
                </a:solidFill>
                <a:latin typeface="+mn-ea"/>
              </a:rPr>
              <a:t>5.   </a:t>
            </a:r>
            <a:r>
              <a:rPr lang="en-US" altLang="ko-KR" sz="1600" dirty="0" err="1">
                <a:solidFill>
                  <a:srgbClr val="141419"/>
                </a:solidFill>
                <a:latin typeface="+mn-ea"/>
              </a:rPr>
              <a:t>CloudVMBroker</a:t>
            </a:r>
            <a:r>
              <a:rPr lang="en-US" altLang="ko-KR" sz="1600" dirty="0">
                <a:solidFill>
                  <a:srgbClr val="141419"/>
                </a:solidFill>
                <a:latin typeface="+mn-ea"/>
              </a:rPr>
              <a:t> : </a:t>
            </a:r>
            <a:r>
              <a:rPr lang="en-US" altLang="ko-KR" sz="1600" b="0" i="0" dirty="0">
                <a:solidFill>
                  <a:srgbClr val="141419"/>
                </a:solidFill>
                <a:effectLst/>
                <a:latin typeface="+mn-ea"/>
              </a:rPr>
              <a:t>registry.sysmasterk8s-v3.com/</a:t>
            </a:r>
            <a:r>
              <a:rPr lang="en-US" altLang="ko-KR" sz="1600" b="0" i="0" dirty="0" err="1">
                <a:solidFill>
                  <a:srgbClr val="141419"/>
                </a:solidFill>
                <a:effectLst/>
                <a:latin typeface="+mn-ea"/>
              </a:rPr>
              <a:t>cloudvm</a:t>
            </a:r>
            <a:r>
              <a:rPr lang="en-US" altLang="ko-KR" sz="1600" b="0" i="0" dirty="0">
                <a:solidFill>
                  <a:srgbClr val="141419"/>
                </a:solidFill>
                <a:effectLst/>
                <a:latin typeface="+mn-ea"/>
              </a:rPr>
              <a:t>-broker/cloudvmbroker:2.0</a:t>
            </a:r>
            <a:endParaRPr lang="ko-KR" altLang="ko-KR" sz="1600" dirty="0">
              <a:solidFill>
                <a:srgbClr val="24292F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71DAD-F43B-6FFE-0DC9-F6FD940F3573}"/>
              </a:ext>
            </a:extLst>
          </p:cNvPr>
          <p:cNvSpPr txBox="1"/>
          <p:nvPr/>
        </p:nvSpPr>
        <p:spPr>
          <a:xfrm>
            <a:off x="82866" y="3923815"/>
            <a:ext cx="948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##</a:t>
            </a:r>
            <a:r>
              <a:rPr lang="ko-KR" altLang="en-US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헬름차트</a:t>
            </a: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https://github.com/JaeYeo/catalog-broker</a:t>
            </a:r>
          </a:p>
        </p:txBody>
      </p:sp>
    </p:spTree>
    <p:extLst>
      <p:ext uri="{BB962C8B-B14F-4D97-AF65-F5344CB8AC3E}">
        <p14:creationId xmlns:p14="http://schemas.microsoft.com/office/powerpoint/2010/main" val="30430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4717610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dirty="0"/>
              <a:t>1. Service-Catalog-Engine </a:t>
            </a:r>
            <a:r>
              <a:rPr lang="ko-KR" altLang="en-US" sz="2200" b="1" dirty="0"/>
              <a:t>배포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8743" y="1107884"/>
            <a:ext cx="835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6" y="935831"/>
            <a:ext cx="948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0. service-catalog-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engine.war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파일 전송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48ABE-4C2D-8D0E-9488-7216FD52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439" y="1754215"/>
            <a:ext cx="5438074" cy="41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3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4717610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dirty="0"/>
              <a:t>1. Service-Catalog-Engine </a:t>
            </a:r>
            <a:r>
              <a:rPr lang="ko-KR" altLang="en-US" sz="2200" b="1" dirty="0"/>
              <a:t>배포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8743" y="1107884"/>
            <a:ext cx="835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6" y="935831"/>
            <a:ext cx="9482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1. 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vm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의 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service-catalog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폴더 수정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bootstrap.yml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수정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(DB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정보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, Vault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정보 등 수정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)</a:t>
            </a: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C1C2D-883A-F1CD-75B1-15DDDE0B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33" y="2296181"/>
            <a:ext cx="7700552" cy="37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5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4717610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dirty="0"/>
              <a:t>1. Service-Catalog-Engine </a:t>
            </a:r>
            <a:r>
              <a:rPr lang="ko-KR" altLang="en-US" sz="2200" b="1" dirty="0"/>
              <a:t>배포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8743" y="1107884"/>
            <a:ext cx="835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6" y="935831"/>
            <a:ext cx="94826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2. harbor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웹에 프로젝트 생성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3. harbor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에 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service-catalog-engine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이미지추가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docker build -t registry.sysmasterk8s-v3.com/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service_catalog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/service_catalog:v0.01 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docker push registry.sysmasterk8s-v3.com/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service_catalog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/service_catalog:v0.01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4. 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deployment.yaml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배포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kubectl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apply -f service-catalog-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deployment.yaml</a:t>
            </a: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5.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시크릿 추가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kubectl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create secret generic service-catalog --from-literal=db1="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jdbc:mariadb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://112.175.114.188:3306/K8S_CATALOG?autoReconnect=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true&amp;useUnicode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true&amp;characterEncoding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=utf8&amp;serverTimezone=Asia/Seoul" --from-literal=db2="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jdbc:mariadb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://112.175.114.188:3306/K8S_IAAS?autoReconnect=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true&amp;useUnicode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true&amp;characterEncoding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=utf8&amp;serverTimezone=Asia/Seoul" --from-literal=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db_id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=root --from-literal=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db_pw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=sm@rt78!! --from-literal=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rabbitmq_password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='uocYoYvV2OSIGLiw8MJQ' --from-literal=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vault_key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='s.5Ujpw4YhmwaA7lmrAaMWVpKI' --from-literal=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vault_url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="vault.sysmasterk8s-v3.com" -n portal-dev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078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4717610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dirty="0"/>
              <a:t>2. service-catalog </a:t>
            </a:r>
            <a:r>
              <a:rPr lang="ko-KR" altLang="en-US" sz="2200" b="1" dirty="0"/>
              <a:t>배포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8743" y="1107884"/>
            <a:ext cx="835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6" y="935831"/>
            <a:ext cx="948261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##service-catalog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배포</a:t>
            </a: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$ helm install catalog charts/catalog --namespace catalog --set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asyncBindingOperationsEnabled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=true --set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podLabels.app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=monitoring-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collector,podLabels.platform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platform_service,podLabels.taskse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service_catalog,podLabels.taskcl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backend_service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--wait --create-namespace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NAME: catalog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LAST DEPLOYED: Mon Mar 11 16:31:31 2024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NAMESPACE: catalog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STATUS: deployed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REVISION: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TEST SUITE: None</a:t>
            </a: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364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4717610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dirty="0"/>
              <a:t>3. helm-broker </a:t>
            </a:r>
            <a:r>
              <a:rPr lang="ko-KR" altLang="en-US" sz="2200" b="1" dirty="0"/>
              <a:t>배포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8743" y="1107884"/>
            <a:ext cx="835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6" y="935831"/>
            <a:ext cx="9482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##helm-broker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배포</a:t>
            </a: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$ helm install helm-broker charts/helm-broker --namespace helm-broker --set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global.containerRegistry.path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="registry.sysmasterk8s-v3.com/" --set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global.helm_broker.dir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="helm-broker/" --set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global.helm_broker.version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=0.8 --set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global.helm_controller.dir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="helm-broker/" --set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global.helm_controller.version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=0.8 --set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debug.enabled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=true --create-namespace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NAME: helm-broker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LAST DEPLOYED: Mon Mar 11 16:32:36 2024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NAMESPACE: helm-broker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STATUS: deployed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REVISION: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##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clusteraddonconfiguration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ko-KR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등록</a:t>
            </a:r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$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kubectl</a:t>
            </a:r>
            <a:r>
              <a:rPr lang="ko-KR" altLang="en-US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apply –f addons-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configuration.yaml</a:t>
            </a:r>
            <a:endParaRPr lang="ko-KR" altLang="ko-KR" sz="16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13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5448358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dirty="0"/>
              <a:t>4. helm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chart</a:t>
            </a:r>
            <a:r>
              <a:rPr lang="ko-KR" altLang="en-US" sz="2200" b="1" dirty="0"/>
              <a:t>로 </a:t>
            </a:r>
            <a:r>
              <a:rPr lang="en-US" altLang="ko-KR" sz="2200" b="1" dirty="0" err="1"/>
              <a:t>cloudvmbroker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배포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8743" y="1107884"/>
            <a:ext cx="835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6" y="935831"/>
            <a:ext cx="94826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##cloudvmbroker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배포</a:t>
            </a: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$ cat 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values.yaml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(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Ingress_host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수정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ingress: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enabled: true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hosts: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  - host: cloudvmbroker.saas.sysmasterk8s.com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    paths: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      - path: 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        </a:t>
            </a:r>
            <a:r>
              <a:rPr lang="en-US" altLang="ko-KR" sz="10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pathType</a:t>
            </a: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: </a:t>
            </a:r>
            <a:r>
              <a:rPr lang="en-US" altLang="ko-KR" sz="10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ImplementationSpecific</a:t>
            </a: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$ helm install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cloudvmbroker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--version 0.1.0 charts/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cloudvmbroker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-n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cloudvmbroker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-f ./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values.yaml</a:t>
            </a:r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NAME: </a:t>
            </a:r>
            <a:r>
              <a:rPr lang="en-US" altLang="ko-KR" sz="10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cloudvmbroker</a:t>
            </a: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LAST DEPLOYED: Tue Mar 14 02:03:52 2023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NAMESPACE: </a:t>
            </a:r>
            <a:r>
              <a:rPr lang="en-US" altLang="ko-KR" sz="10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cloudvmbroker</a:t>
            </a: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STATUS: deployed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REVISION: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NOTES: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1. Get the application URL by running these commands: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http://cloudvmbroker.saas.sysmasterk8s.com/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1964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5" y="168454"/>
            <a:ext cx="6506193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dirty="0"/>
              <a:t>5. helm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chart</a:t>
            </a:r>
            <a:r>
              <a:rPr lang="ko-KR" altLang="en-US" sz="2200" b="1" dirty="0"/>
              <a:t>로 </a:t>
            </a:r>
            <a:r>
              <a:rPr lang="en-US" altLang="ko-KR" sz="2200" b="1" dirty="0" err="1"/>
              <a:t>cloudcontainerbroker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배포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8743" y="1107884"/>
            <a:ext cx="835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6" y="935831"/>
            <a:ext cx="94826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## 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cloudcontainerbroker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배포</a:t>
            </a: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$ cat 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values.yaml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( </a:t>
            </a:r>
            <a:r>
              <a:rPr lang="en-US" altLang="ko-KR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Ingress_host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수정 </a:t>
            </a:r>
            <a:r>
              <a:rPr lang="en-US" altLang="ko-KR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Ingress: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enabled: true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hosts: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  - host: cloudcontainerbroker.saas.sysmasterk8s.com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    paths: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      - path: 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        </a:t>
            </a:r>
            <a:r>
              <a:rPr lang="en-US" altLang="ko-KR" sz="10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pathType</a:t>
            </a: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: </a:t>
            </a:r>
            <a:r>
              <a:rPr lang="en-US" altLang="ko-KR" sz="10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ImplementationSpecific</a:t>
            </a: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$ helm install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cloudcontainerbroker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--version 0.1.0 charts/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cloudcontainerbroker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-n 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cloudcontainerbroker</a:t>
            </a: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-f ./</a:t>
            </a:r>
            <a:r>
              <a:rPr lang="en-US" altLang="ko-KR" sz="16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values.yaml</a:t>
            </a: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NAME: </a:t>
            </a:r>
            <a:r>
              <a:rPr lang="en-US" altLang="ko-KR" sz="10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cloudcontainerbroker</a:t>
            </a: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LAST DEPLOYED: Mon Apr 17 02:37:48 2023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NAMESPACE: </a:t>
            </a:r>
            <a:r>
              <a:rPr lang="en-US" altLang="ko-KR" sz="1000" dirty="0" err="1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cloudcontainerbroker</a:t>
            </a:r>
            <a:endParaRPr lang="en-US" altLang="ko-KR" sz="1000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STATUS: deployed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REVISION: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NOTES: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1. Get the application URL by running these commands: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292F"/>
                </a:solidFill>
                <a:latin typeface="Arial" panose="020B0604020202020204" pitchFamily="34" charset="0"/>
                <a:ea typeface="-apple-system"/>
              </a:rPr>
              <a:t>  http://cloudcontainerbroker.saas.sysmasterk8s.com/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24292F"/>
              </a:solidFill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10592146"/>
      </p:ext>
    </p:extLst>
  </p:cSld>
  <p:clrMapOvr>
    <a:masterClrMapping/>
  </p:clrMapOvr>
</p:sld>
</file>

<file path=ppt/theme/theme1.xml><?xml version="1.0" encoding="utf-8"?>
<a:theme xmlns:a="http://schemas.openxmlformats.org/drawingml/2006/main" name="INFARANICS_ppt_orang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INFARANICS_ppt_deepblu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INFARANICS_ppt_l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INFARANICS_ppt_lightblu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ARANICS_ppt_orang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FARANICS_ppt_deeporang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FARANICS_ppt_deeporang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FARANICS_ppt_lightorang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INFARANICS_ppt_lightorang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INFARANICS_ppt_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INFARANICS_ppt_blu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INFARANICS_ppt_deep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36342</TotalTime>
  <Words>791</Words>
  <Application>Microsoft Office PowerPoint</Application>
  <PresentationFormat>A4 용지(210x297mm)</PresentationFormat>
  <Paragraphs>121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9</vt:i4>
      </vt:variant>
    </vt:vector>
  </HeadingPairs>
  <TitlesOfParts>
    <vt:vector size="27" baseType="lpstr">
      <vt:lpstr>Adobe 고딕 Std B</vt:lpstr>
      <vt:lpstr>Arial Unicode MS</vt:lpstr>
      <vt:lpstr>HY견고딕</vt:lpstr>
      <vt:lpstr>나눔고딕 ExtraBold</vt:lpstr>
      <vt:lpstr>맑은 고딕</vt:lpstr>
      <vt:lpstr>Arial</vt:lpstr>
      <vt:lpstr>INFARANICS_ppt_orange1</vt:lpstr>
      <vt:lpstr>INFARANICS_ppt_orange2</vt:lpstr>
      <vt:lpstr>INFARANICS_ppt_deeporange1</vt:lpstr>
      <vt:lpstr>INFARANICS_ppt_deeporange2</vt:lpstr>
      <vt:lpstr>INFARANICS_ppt_lightorange1</vt:lpstr>
      <vt:lpstr>INFARANICS_ppt_lightorange2</vt:lpstr>
      <vt:lpstr>INFARANICS_ppt_blue1</vt:lpstr>
      <vt:lpstr>INFARANICS_ppt_blue2</vt:lpstr>
      <vt:lpstr>INFARANICS_ppt_deepblue1</vt:lpstr>
      <vt:lpstr>INFARANICS_ppt_deepblue2</vt:lpstr>
      <vt:lpstr>INFARANICS_ppt_lightblue1</vt:lpstr>
      <vt:lpstr>INFARANICS_ppt_lightblue2</vt:lpstr>
      <vt:lpstr> service-catalog&amp;broker  설치가이드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유태원</dc:creator>
  <cp:lastModifiedBy>reserch3</cp:lastModifiedBy>
  <cp:revision>2482</cp:revision>
  <dcterms:created xsi:type="dcterms:W3CDTF">2016-10-07T00:25:50Z</dcterms:created>
  <dcterms:modified xsi:type="dcterms:W3CDTF">2024-03-18T05:57:40Z</dcterms:modified>
</cp:coreProperties>
</file>