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2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5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January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January 20,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675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none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uc?export=download&amp;id=1oMjMcadHt7UclgLUTKPHtqXfXTTKx4tu" TargetMode="External"/><Relationship Id="rId2" Type="http://schemas.openxmlformats.org/officeDocument/2006/relationships/hyperlink" Target="https://drive.google.com/file/d/1Px_8eGpn9f62mzQKIozwBw6KZAN0fVET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oMjMcadHt7UclgLUTKPHtqXfXTTKx4tu/view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BA6C85-71B2-4116-9D99-2CC62015F7EC}"/>
              </a:ext>
            </a:extLst>
          </p:cNvPr>
          <p:cNvSpPr/>
          <p:nvPr/>
        </p:nvSpPr>
        <p:spPr>
          <a:xfrm>
            <a:off x="1918413" y="843677"/>
            <a:ext cx="835517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신용카드 사기 검출을 위한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로지스틱 회귀와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LIGHTGBM </a:t>
            </a:r>
            <a:r>
              <a:rPr lang="ko-KR" alt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머신러닝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A19DD9-D8C7-48D4-A858-767AA012FE66}"/>
              </a:ext>
            </a:extLst>
          </p:cNvPr>
          <p:cNvSpPr/>
          <p:nvPr/>
        </p:nvSpPr>
        <p:spPr>
          <a:xfrm>
            <a:off x="9303456" y="5350611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박재영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427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370C54-DE87-481E-9152-5281DF995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" y="113790"/>
            <a:ext cx="5676900" cy="626255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4843F73-4298-4811-B11E-1C236FD99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2677923"/>
            <a:ext cx="5919537" cy="1134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8B94C-3180-4D74-979D-6E77312B5312}"/>
              </a:ext>
            </a:extLst>
          </p:cNvPr>
          <p:cNvSpPr txBox="1"/>
          <p:nvPr/>
        </p:nvSpPr>
        <p:spPr>
          <a:xfrm>
            <a:off x="5943600" y="113790"/>
            <a:ext cx="6051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분류 결정 </a:t>
            </a:r>
            <a:r>
              <a:rPr lang="ko-KR" altLang="en-US" dirty="0" err="1"/>
              <a:t>임곗값에</a:t>
            </a:r>
            <a:r>
              <a:rPr lang="ko-KR" altLang="en-US" dirty="0"/>
              <a:t> 따른 정밀도와 </a:t>
            </a:r>
            <a:r>
              <a:rPr lang="ko-KR" altLang="en-US" dirty="0" err="1"/>
              <a:t>재현율</a:t>
            </a:r>
            <a:r>
              <a:rPr lang="ko-KR" altLang="en-US" dirty="0"/>
              <a:t> 곡선을 통해 </a:t>
            </a:r>
            <a:r>
              <a:rPr lang="en-US" altLang="ko-KR" dirty="0"/>
              <a:t>SMOTE</a:t>
            </a:r>
            <a:r>
              <a:rPr lang="ko-KR" altLang="en-US" dirty="0"/>
              <a:t>로 학습된 로지스틱 회귀모델에 어떠한 문제가 발생하고 있는지 시각화 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임계값이</a:t>
            </a:r>
            <a:r>
              <a:rPr lang="ko-KR" altLang="en-US" dirty="0"/>
              <a:t> </a:t>
            </a:r>
            <a:r>
              <a:rPr lang="en-US" altLang="ko-KR" dirty="0"/>
              <a:t>0.99</a:t>
            </a:r>
            <a:r>
              <a:rPr lang="ko-KR" altLang="en-US" dirty="0"/>
              <a:t>이하에서는 재현율이 매우 좋고 정밀도가 극단적으로 낮다가 </a:t>
            </a:r>
            <a:r>
              <a:rPr lang="en-US" altLang="ko-KR" dirty="0"/>
              <a:t>0.99</a:t>
            </a:r>
            <a:r>
              <a:rPr lang="ko-KR" altLang="en-US" dirty="0"/>
              <a:t>이상에서는 반대로 재현율이 대폭 떨어지고 정밀도가 높아집니다</a:t>
            </a:r>
            <a:r>
              <a:rPr lang="en-US" altLang="ko-KR" dirty="0"/>
              <a:t>. </a:t>
            </a:r>
            <a:r>
              <a:rPr lang="ko-KR" altLang="en-US" dirty="0"/>
              <a:t>분류 결정 </a:t>
            </a:r>
            <a:r>
              <a:rPr lang="ko-KR" altLang="en-US" dirty="0" err="1"/>
              <a:t>임계값을</a:t>
            </a:r>
            <a:r>
              <a:rPr lang="ko-KR" altLang="en-US" dirty="0"/>
              <a:t> 조정하더라도 </a:t>
            </a:r>
            <a:r>
              <a:rPr lang="ko-KR" altLang="en-US" dirty="0" err="1"/>
              <a:t>임계값의</a:t>
            </a:r>
            <a:r>
              <a:rPr lang="ko-KR" altLang="en-US" dirty="0"/>
              <a:t> 민감도가 너무 심해 올바른 </a:t>
            </a:r>
            <a:r>
              <a:rPr lang="ko-KR" altLang="en-US" dirty="0" err="1"/>
              <a:t>재현율</a:t>
            </a:r>
            <a:r>
              <a:rPr lang="en-US" altLang="ko-KR" dirty="0"/>
              <a:t>/</a:t>
            </a:r>
            <a:r>
              <a:rPr lang="ko-KR" altLang="en-US" dirty="0"/>
              <a:t>정밀도 성능을 얻을 수 없으므로 로지스틱 회귀모델의 경우 </a:t>
            </a:r>
            <a:r>
              <a:rPr lang="en-US" altLang="ko-KR" dirty="0"/>
              <a:t>SMOTE </a:t>
            </a:r>
            <a:r>
              <a:rPr lang="ko-KR" altLang="en-US" dirty="0" err="1"/>
              <a:t>적용후</a:t>
            </a:r>
            <a:r>
              <a:rPr lang="ko-KR" altLang="en-US" dirty="0"/>
              <a:t> 올바른 </a:t>
            </a:r>
            <a:r>
              <a:rPr lang="ko-KR" altLang="en-US" dirty="0" err="1"/>
              <a:t>에측모델이</a:t>
            </a:r>
            <a:r>
              <a:rPr lang="ko-KR" altLang="en-US" dirty="0"/>
              <a:t> 생성되지 못했습니다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8BBF9-3B50-4E08-8BEF-C79C1955873F}"/>
              </a:ext>
            </a:extLst>
          </p:cNvPr>
          <p:cNvSpPr txBox="1"/>
          <p:nvPr/>
        </p:nvSpPr>
        <p:spPr>
          <a:xfrm>
            <a:off x="5943599" y="3812215"/>
            <a:ext cx="6138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모델을 </a:t>
            </a:r>
            <a:r>
              <a:rPr lang="en-US" altLang="ko-KR" dirty="0"/>
              <a:t>SMOTE</a:t>
            </a:r>
            <a:r>
              <a:rPr lang="ko-KR" altLang="en-US" dirty="0"/>
              <a:t>로 </a:t>
            </a:r>
            <a:r>
              <a:rPr lang="ko-KR" altLang="en-US" dirty="0" err="1"/>
              <a:t>오버샘플링</a:t>
            </a:r>
            <a:r>
              <a:rPr lang="ko-KR" altLang="en-US" dirty="0"/>
              <a:t> 된 데이터 세트로 학습</a:t>
            </a:r>
            <a:r>
              <a:rPr lang="en-US" altLang="ko-KR" dirty="0"/>
              <a:t>/</a:t>
            </a:r>
            <a:r>
              <a:rPr lang="ko-KR" altLang="en-US" dirty="0"/>
              <a:t>예측</a:t>
            </a:r>
            <a:r>
              <a:rPr lang="en-US" altLang="ko-KR" dirty="0"/>
              <a:t>/</a:t>
            </a:r>
            <a:r>
              <a:rPr lang="ko-KR" altLang="en-US" dirty="0"/>
              <a:t>평가를 해보겠습니다</a:t>
            </a:r>
            <a:r>
              <a:rPr lang="en-US" altLang="ko-KR" dirty="0"/>
              <a:t>. </a:t>
            </a:r>
            <a:r>
              <a:rPr lang="ko-KR" altLang="en-US" dirty="0"/>
              <a:t>재현율이 이상치만 제거된 </a:t>
            </a:r>
            <a:r>
              <a:rPr lang="en-US" altLang="ko-KR" dirty="0"/>
              <a:t>82.19%</a:t>
            </a:r>
            <a:r>
              <a:rPr lang="ko-KR" altLang="en-US" dirty="0"/>
              <a:t>에서 높은 </a:t>
            </a:r>
            <a:r>
              <a:rPr lang="en-US" altLang="ko-KR" dirty="0"/>
              <a:t>84.25%</a:t>
            </a:r>
            <a:r>
              <a:rPr lang="ko-KR" altLang="en-US" dirty="0"/>
              <a:t>로 상승했습니다</a:t>
            </a:r>
            <a:r>
              <a:rPr lang="en-US" altLang="ko-KR" dirty="0"/>
              <a:t>. </a:t>
            </a:r>
            <a:r>
              <a:rPr lang="ko-KR" altLang="en-US" dirty="0"/>
              <a:t>그러나 정밀도는 이전의 </a:t>
            </a:r>
            <a:r>
              <a:rPr lang="en-US" altLang="ko-KR" dirty="0"/>
              <a:t>96.77%</a:t>
            </a:r>
            <a:r>
              <a:rPr lang="ko-KR" altLang="en-US" dirty="0"/>
              <a:t>보다 낮은 </a:t>
            </a:r>
            <a:r>
              <a:rPr lang="en-US" altLang="ko-KR" dirty="0"/>
              <a:t>91.79%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SMOTE</a:t>
            </a:r>
            <a:r>
              <a:rPr lang="ko-KR" altLang="en-US" dirty="0"/>
              <a:t>를 적용하면 재현율은 높아지나 정밀도는 </a:t>
            </a:r>
            <a:r>
              <a:rPr lang="ko-KR" altLang="en-US" dirty="0" err="1"/>
              <a:t>낮아지는것이</a:t>
            </a:r>
            <a:r>
              <a:rPr lang="ko-KR" altLang="en-US" dirty="0"/>
              <a:t> 일반적 특징임을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66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73ED02-7778-4236-AD85-C08FD7134CD7}"/>
              </a:ext>
            </a:extLst>
          </p:cNvPr>
          <p:cNvSpPr/>
          <p:nvPr/>
        </p:nvSpPr>
        <p:spPr>
          <a:xfrm>
            <a:off x="252663" y="2725243"/>
            <a:ext cx="19399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관련 링크</a:t>
            </a:r>
            <a:endParaRPr lang="en-US" altLang="ko-KR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6BEA6-6ECB-4736-A4FB-4A93D0781C84}"/>
              </a:ext>
            </a:extLst>
          </p:cNvPr>
          <p:cNvSpPr txBox="1"/>
          <p:nvPr/>
        </p:nvSpPr>
        <p:spPr>
          <a:xfrm>
            <a:off x="252663" y="3657600"/>
            <a:ext cx="901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https://drive.google.com/file/d/1Px_8eGpn9f62mzQKIozwBw6KZAN0fVET/view?usp=sharing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DCCD8-4D64-4292-A367-41337F619B4A}"/>
              </a:ext>
            </a:extLst>
          </p:cNvPr>
          <p:cNvSpPr txBox="1"/>
          <p:nvPr/>
        </p:nvSpPr>
        <p:spPr>
          <a:xfrm>
            <a:off x="252663" y="4651513"/>
            <a:ext cx="9011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데이터셋 링크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https://docs.google.com/uc?export=download&amp;id=1oMjMcadHt7UclgLUTKPHtqXfXTTKx4tu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4"/>
              </a:rPr>
              <a:t>https://drive.google.com/file/d/1oMjMcadHt7UclgLUTKPHtqXfXTTKx4tu/view?usp=sharing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55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A82E3B6-90CE-4D19-9B62-2EE60E67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2" y="653785"/>
            <a:ext cx="5023846" cy="3053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D54A58-F1C3-4574-936B-02FA69EE1F26}"/>
              </a:ext>
            </a:extLst>
          </p:cNvPr>
          <p:cNvSpPr txBox="1"/>
          <p:nvPr/>
        </p:nvSpPr>
        <p:spPr>
          <a:xfrm>
            <a:off x="132348" y="10828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출처 </a:t>
            </a:r>
            <a:r>
              <a:rPr lang="en-US" altLang="ko-KR" dirty="0"/>
              <a:t>: https://www.kaggle.com/mlg-ulb/creditcardfraud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4D8F93-B437-44A1-A303-1EFAA5861D1A}"/>
              </a:ext>
            </a:extLst>
          </p:cNvPr>
          <p:cNvSpPr/>
          <p:nvPr/>
        </p:nvSpPr>
        <p:spPr>
          <a:xfrm>
            <a:off x="7227736" y="108284"/>
            <a:ext cx="45704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데이터를 선택한 이유와 데이터셋 설명</a:t>
            </a:r>
            <a:endParaRPr lang="en-US" altLang="ko-KR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65242-EA9E-4BA1-A330-0A71AA55A5AE}"/>
              </a:ext>
            </a:extLst>
          </p:cNvPr>
          <p:cNvSpPr txBox="1"/>
          <p:nvPr/>
        </p:nvSpPr>
        <p:spPr>
          <a:xfrm>
            <a:off x="7339263" y="653785"/>
            <a:ext cx="4367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선택이유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현대사회에서 많이 쓰이고 있는 신용카드가 점차 사용량이 많아질수록 사기 역시 같이 많아지고 있습니다</a:t>
            </a:r>
            <a:r>
              <a:rPr lang="en-US" altLang="ko-KR" dirty="0"/>
              <a:t>.</a:t>
            </a:r>
            <a:r>
              <a:rPr lang="ko-KR" altLang="en-US" dirty="0"/>
              <a:t> 사기 신용카드 거래를 </a:t>
            </a:r>
            <a:r>
              <a:rPr lang="ko-KR" altLang="en-US" dirty="0" err="1"/>
              <a:t>식별할수</a:t>
            </a:r>
            <a:r>
              <a:rPr lang="ko-KR" altLang="en-US" dirty="0"/>
              <a:t> 있는 </a:t>
            </a:r>
            <a:r>
              <a:rPr lang="ko-KR" altLang="en-US" dirty="0" err="1"/>
              <a:t>머신러닝의</a:t>
            </a:r>
            <a:r>
              <a:rPr lang="ko-KR" altLang="en-US" dirty="0"/>
              <a:t> 필요성을 많이 느껴 이 데이터를 선택했습니다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DB4E4-D2C1-4854-82EF-7500828F4925}"/>
              </a:ext>
            </a:extLst>
          </p:cNvPr>
          <p:cNvSpPr txBox="1"/>
          <p:nvPr/>
        </p:nvSpPr>
        <p:spPr>
          <a:xfrm>
            <a:off x="7339263" y="2610853"/>
            <a:ext cx="4458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데이터셋 설명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이 데이터 세트는 </a:t>
            </a:r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월에 </a:t>
            </a:r>
            <a:r>
              <a:rPr lang="en-US" altLang="ko-KR" dirty="0"/>
              <a:t>2</a:t>
            </a:r>
            <a:r>
              <a:rPr lang="ko-KR" altLang="en-US" dirty="0"/>
              <a:t>일동안 발생한 거래를 보여주며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284,807</a:t>
            </a:r>
            <a:r>
              <a:rPr lang="ko-KR" altLang="en-US" dirty="0"/>
              <a:t>건의 거래 중 </a:t>
            </a:r>
            <a:r>
              <a:rPr lang="en-US" altLang="ko-KR" dirty="0"/>
              <a:t>492</a:t>
            </a:r>
            <a:r>
              <a:rPr lang="ko-KR" altLang="en-US" dirty="0"/>
              <a:t>건의 사기가 있습니다</a:t>
            </a:r>
            <a:r>
              <a:rPr lang="en-US" altLang="ko-KR" dirty="0"/>
              <a:t>. </a:t>
            </a:r>
            <a:r>
              <a:rPr lang="ko-KR" altLang="en-US" dirty="0"/>
              <a:t>데이터 세트는 매우 </a:t>
            </a:r>
            <a:r>
              <a:rPr lang="ko-KR" altLang="en-US" dirty="0" err="1"/>
              <a:t>불균형하며</a:t>
            </a:r>
            <a:r>
              <a:rPr lang="ko-KR" altLang="en-US" dirty="0"/>
              <a:t> 사기는 모든 거래의 </a:t>
            </a:r>
            <a:r>
              <a:rPr lang="en-US" altLang="ko-KR" dirty="0"/>
              <a:t>0.172</a:t>
            </a:r>
            <a:r>
              <a:rPr lang="ko-KR" altLang="en-US" dirty="0"/>
              <a:t>를 차지합니다</a:t>
            </a:r>
            <a:r>
              <a:rPr lang="en-US" altLang="ko-KR" dirty="0"/>
              <a:t>. </a:t>
            </a:r>
            <a:r>
              <a:rPr lang="ko-KR" altLang="en-US" dirty="0"/>
              <a:t>데이터 내용은 </a:t>
            </a:r>
            <a:r>
              <a:rPr lang="en-US" altLang="ko-KR" dirty="0"/>
              <a:t>PCA </a:t>
            </a:r>
            <a:r>
              <a:rPr lang="ko-KR" altLang="en-US" dirty="0"/>
              <a:t>변환의 결과인 </a:t>
            </a:r>
            <a:r>
              <a:rPr lang="ko-KR" altLang="en-US" dirty="0" err="1"/>
              <a:t>숫자입력변수로만</a:t>
            </a:r>
            <a:r>
              <a:rPr lang="ko-KR" altLang="en-US" dirty="0"/>
              <a:t> </a:t>
            </a:r>
            <a:r>
              <a:rPr lang="ko-KR" altLang="en-US" dirty="0" err="1"/>
              <a:t>되있으며</a:t>
            </a:r>
            <a:r>
              <a:rPr lang="ko-KR" altLang="en-US" dirty="0"/>
              <a:t> 기밀유지로 인해 자세한 정보를 얻을 수 없었습니다</a:t>
            </a:r>
            <a:r>
              <a:rPr lang="en-US" altLang="ko-KR" dirty="0"/>
              <a:t>. PCA</a:t>
            </a:r>
            <a:r>
              <a:rPr lang="ko-KR" altLang="en-US" dirty="0"/>
              <a:t>로 변환되지 않는 것은 </a:t>
            </a:r>
            <a:r>
              <a:rPr lang="en-US" altLang="ko-KR" dirty="0"/>
              <a:t>‘</a:t>
            </a:r>
            <a:r>
              <a:rPr lang="ko-KR" altLang="en-US" dirty="0"/>
              <a:t>시간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양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8CEE1-59E1-40FA-9BB2-4CC4AB4DC1B9}"/>
              </a:ext>
            </a:extLst>
          </p:cNvPr>
          <p:cNvSpPr txBox="1"/>
          <p:nvPr/>
        </p:nvSpPr>
        <p:spPr>
          <a:xfrm>
            <a:off x="393782" y="4042014"/>
            <a:ext cx="6051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사기검출이나</a:t>
            </a:r>
            <a:r>
              <a:rPr lang="ko-KR" altLang="en-US" dirty="0"/>
              <a:t> </a:t>
            </a:r>
            <a:r>
              <a:rPr lang="ko-KR" altLang="en-US" dirty="0" err="1"/>
              <a:t>이상검출</a:t>
            </a:r>
            <a:r>
              <a:rPr lang="ko-KR" altLang="en-US" dirty="0"/>
              <a:t> 같은 데이터 세트는 </a:t>
            </a:r>
            <a:r>
              <a:rPr lang="ko-KR" altLang="en-US" dirty="0" err="1"/>
              <a:t>레이블값이</a:t>
            </a:r>
            <a:r>
              <a:rPr lang="ko-KR" altLang="en-US" dirty="0"/>
              <a:t> 극도로 불균형한 분포를 가지기 쉬워 </a:t>
            </a:r>
            <a:r>
              <a:rPr lang="en-US" altLang="ko-KR" dirty="0"/>
              <a:t>ROC-AUC </a:t>
            </a:r>
            <a:r>
              <a:rPr lang="ko-KR" altLang="en-US" dirty="0"/>
              <a:t>커브</a:t>
            </a:r>
            <a:r>
              <a:rPr lang="en-US" altLang="ko-KR" dirty="0"/>
              <a:t>(ROC:</a:t>
            </a:r>
            <a:r>
              <a:rPr lang="ko-KR" altLang="en-US" dirty="0"/>
              <a:t>모든 </a:t>
            </a:r>
            <a:r>
              <a:rPr lang="ko-KR" altLang="en-US" dirty="0" err="1"/>
              <a:t>임계값에서</a:t>
            </a:r>
            <a:r>
              <a:rPr lang="ko-KR" altLang="en-US" dirty="0"/>
              <a:t> 분류모델의 성능을 보여주는 그래프</a:t>
            </a:r>
            <a:r>
              <a:rPr lang="en-US" altLang="ko-KR" dirty="0"/>
              <a:t>, AUC : ROC</a:t>
            </a:r>
            <a:r>
              <a:rPr lang="ko-KR" altLang="en-US" dirty="0"/>
              <a:t>곡선아래 영역</a:t>
            </a:r>
            <a:r>
              <a:rPr lang="en-US" altLang="ko-KR" dirty="0"/>
              <a:t>,AUC</a:t>
            </a:r>
            <a:r>
              <a:rPr lang="ko-KR" altLang="en-US" dirty="0"/>
              <a:t>가 높다는 것은 클래스를 구별하는 모델의 성능이 훌륭하다는 것을 의미</a:t>
            </a:r>
            <a:r>
              <a:rPr lang="en-US" altLang="ko-KR" dirty="0"/>
              <a:t>)</a:t>
            </a:r>
            <a:r>
              <a:rPr lang="ko-KR" altLang="en-US" dirty="0"/>
              <a:t>를 중점으로 살펴보도록 하겠습니다</a:t>
            </a:r>
            <a:r>
              <a:rPr lang="en-US" altLang="ko-KR" dirty="0"/>
              <a:t>. </a:t>
            </a:r>
            <a:r>
              <a:rPr lang="ko-KR" altLang="en-US" dirty="0"/>
              <a:t>불균형 분류에는 혼동행렬 정확도가 의미가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47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6000BB-324D-4ED2-8F44-97356AA6948C}"/>
              </a:ext>
            </a:extLst>
          </p:cNvPr>
          <p:cNvSpPr/>
          <p:nvPr/>
        </p:nvSpPr>
        <p:spPr>
          <a:xfrm>
            <a:off x="178400" y="130520"/>
            <a:ext cx="57727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1. </a:t>
            </a:r>
            <a:r>
              <a:rPr lang="ko-KR" altLang="en-US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데이터 분석에 필요한 모듈 불러오기 및 데이터 프레임 생성</a:t>
            </a:r>
            <a:endParaRPr lang="en-US" altLang="ko-KR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그림 5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444F4E25-A985-4685-8034-12AEDFD1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9" y="491897"/>
            <a:ext cx="5534797" cy="3820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4F1ADD-54A9-45F7-8716-7770D41FE0B3}"/>
              </a:ext>
            </a:extLst>
          </p:cNvPr>
          <p:cNvSpPr txBox="1"/>
          <p:nvPr/>
        </p:nvSpPr>
        <p:spPr>
          <a:xfrm>
            <a:off x="178400" y="4334778"/>
            <a:ext cx="5699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첫번째로 필요한 모듈 및 파일을 로딩해서 데이터프레임으로 저장합니다</a:t>
            </a:r>
            <a:r>
              <a:rPr lang="en-US" altLang="ko-KR" dirty="0"/>
              <a:t>. </a:t>
            </a:r>
            <a:r>
              <a:rPr lang="ko-KR" altLang="en-US" dirty="0"/>
              <a:t>파일의 </a:t>
            </a:r>
            <a:r>
              <a:rPr lang="en-US" altLang="ko-KR" dirty="0"/>
              <a:t>V</a:t>
            </a:r>
            <a:r>
              <a:rPr lang="ko-KR" altLang="en-US" dirty="0"/>
              <a:t>로 시작하는 피처들의 의미는 알 수 없으며 </a:t>
            </a:r>
            <a:r>
              <a:rPr lang="en-US" altLang="ko-KR" dirty="0"/>
              <a:t>Time </a:t>
            </a:r>
            <a:r>
              <a:rPr lang="ko-KR" altLang="en-US" dirty="0"/>
              <a:t>피처의 경우는 큰  의미가 없으므로 제거하겠습니다</a:t>
            </a:r>
            <a:r>
              <a:rPr lang="en-US" altLang="ko-KR" dirty="0"/>
              <a:t>. ’Amount’ </a:t>
            </a:r>
            <a:r>
              <a:rPr lang="ko-KR" altLang="en-US" dirty="0"/>
              <a:t>는 거래금액을 의미하며 </a:t>
            </a:r>
            <a:r>
              <a:rPr lang="en-US" altLang="ko-KR" dirty="0"/>
              <a:t>‘Class’</a:t>
            </a:r>
            <a:r>
              <a:rPr lang="ko-KR" altLang="en-US" dirty="0"/>
              <a:t>는 레이블 입니다</a:t>
            </a:r>
            <a:r>
              <a:rPr lang="en-US" altLang="ko-KR" dirty="0"/>
              <a:t>.(1</a:t>
            </a:r>
            <a:r>
              <a:rPr lang="ko-KR" altLang="en-US" dirty="0"/>
              <a:t>은 사기</a:t>
            </a:r>
            <a:r>
              <a:rPr lang="en-US" altLang="ko-KR" dirty="0"/>
              <a:t>,0</a:t>
            </a:r>
            <a:r>
              <a:rPr lang="ko-KR" altLang="en-US" dirty="0"/>
              <a:t>은 정상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284,807</a:t>
            </a:r>
            <a:r>
              <a:rPr lang="ko-KR" altLang="en-US" dirty="0"/>
              <a:t>개의 레코드에서 </a:t>
            </a:r>
            <a:r>
              <a:rPr lang="en-US" altLang="ko-KR" dirty="0"/>
              <a:t>Class </a:t>
            </a:r>
            <a:r>
              <a:rPr lang="ko-KR" altLang="en-US" dirty="0"/>
              <a:t>레이블만 </a:t>
            </a:r>
            <a:r>
              <a:rPr lang="en-US" altLang="ko-KR" dirty="0"/>
              <a:t>int</a:t>
            </a:r>
            <a:r>
              <a:rPr lang="ko-KR" altLang="en-US" dirty="0"/>
              <a:t>형이고 나머지 피처들은 모두 </a:t>
            </a:r>
            <a:r>
              <a:rPr lang="en-US" altLang="ko-KR" dirty="0"/>
              <a:t>float</a:t>
            </a:r>
            <a:r>
              <a:rPr lang="ko-KR" altLang="en-US" dirty="0"/>
              <a:t>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84673-4DA5-4E3F-9763-D4F91B20D9E9}"/>
              </a:ext>
            </a:extLst>
          </p:cNvPr>
          <p:cNvSpPr/>
          <p:nvPr/>
        </p:nvSpPr>
        <p:spPr>
          <a:xfrm>
            <a:off x="6096000" y="130520"/>
            <a:ext cx="540885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2.</a:t>
            </a:r>
            <a:r>
              <a:rPr lang="ko-KR" altLang="en-US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데이터 가공 및 학습</a:t>
            </a:r>
            <a:r>
              <a:rPr lang="en-US" altLang="ko-KR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ko-KR" altLang="en-US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테스트 데이터 세트 반환 함수구축</a:t>
            </a:r>
            <a:endParaRPr lang="en-US" altLang="ko-KR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AC1F7BD-86D9-45C2-9B19-820BD8B68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85" y="491897"/>
            <a:ext cx="5873758" cy="2492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BAA581-4919-453B-9A8A-DD40DFDBA4D4}"/>
              </a:ext>
            </a:extLst>
          </p:cNvPr>
          <p:cNvSpPr txBox="1"/>
          <p:nvPr/>
        </p:nvSpPr>
        <p:spPr>
          <a:xfrm>
            <a:off x="6181885" y="3140242"/>
            <a:ext cx="5831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두번째로 인자로 입력된 </a:t>
            </a:r>
            <a:r>
              <a:rPr lang="en-US" altLang="ko-KR" dirty="0" err="1"/>
              <a:t>dataframe</a:t>
            </a:r>
            <a:r>
              <a:rPr lang="ko-KR" altLang="en-US" dirty="0"/>
              <a:t>을 복사 후 가공하여 반환하는 </a:t>
            </a:r>
            <a:r>
              <a:rPr lang="en-US" altLang="ko-KR" dirty="0" err="1"/>
              <a:t>get_preproceessed_df</a:t>
            </a:r>
            <a:r>
              <a:rPr lang="en-US" altLang="ko-KR" dirty="0"/>
              <a:t>()</a:t>
            </a:r>
            <a:r>
              <a:rPr lang="ko-KR" altLang="en-US" dirty="0"/>
              <a:t>함수와 데이터 가공 후 학습</a:t>
            </a:r>
            <a:r>
              <a:rPr lang="en-US" altLang="ko-KR" dirty="0"/>
              <a:t>/</a:t>
            </a:r>
            <a:r>
              <a:rPr lang="ko-KR" altLang="en-US" dirty="0"/>
              <a:t>테스트 데이터 세트를 반환하는 </a:t>
            </a:r>
            <a:r>
              <a:rPr lang="en-US" altLang="ko-KR" dirty="0" err="1"/>
              <a:t>get_train_test_df</a:t>
            </a:r>
            <a:r>
              <a:rPr lang="en-US" altLang="ko-KR" dirty="0"/>
              <a:t>()</a:t>
            </a:r>
            <a:r>
              <a:rPr lang="ko-KR" altLang="en-US" dirty="0"/>
              <a:t>함수를 생성하겠습니다</a:t>
            </a:r>
            <a:r>
              <a:rPr lang="en-US" altLang="ko-KR" dirty="0"/>
              <a:t>. </a:t>
            </a:r>
            <a:r>
              <a:rPr lang="en-US" altLang="ko-KR" dirty="0" err="1"/>
              <a:t>Get_train_test_dataset</a:t>
            </a:r>
            <a:r>
              <a:rPr lang="en-US" altLang="ko-KR" dirty="0"/>
              <a:t>()</a:t>
            </a:r>
            <a:r>
              <a:rPr lang="ko-KR" altLang="en-US" dirty="0"/>
              <a:t>는 내부에서 </a:t>
            </a:r>
            <a:r>
              <a:rPr lang="en-US" altLang="ko-KR" dirty="0" err="1"/>
              <a:t>train_test_split</a:t>
            </a:r>
            <a:r>
              <a:rPr lang="en-US" altLang="ko-KR" dirty="0"/>
              <a:t>()</a:t>
            </a:r>
            <a:r>
              <a:rPr lang="ko-KR" altLang="en-US" dirty="0"/>
              <a:t>함수를 호출하여 테스트 데이터 세트를 전체의 </a:t>
            </a:r>
            <a:r>
              <a:rPr lang="en-US" altLang="ko-KR" dirty="0"/>
              <a:t>30%</a:t>
            </a:r>
            <a:r>
              <a:rPr lang="ko-KR" altLang="en-US" dirty="0"/>
              <a:t>인 </a:t>
            </a:r>
            <a:r>
              <a:rPr lang="en-US" altLang="ko-KR" dirty="0"/>
              <a:t>stratified </a:t>
            </a:r>
            <a:r>
              <a:rPr lang="ko-KR" altLang="en-US" dirty="0"/>
              <a:t>방식으로 추출해 학습 데이터 세트와 테스트 데이터 세트의 레이블 값 분포도를 서로 동일하게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30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BD6E184-608E-424B-9D99-34AEF5CA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3" y="117427"/>
            <a:ext cx="4620270" cy="2734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296BC-1738-4FD0-AB3F-71E3F5E1B83D}"/>
              </a:ext>
            </a:extLst>
          </p:cNvPr>
          <p:cNvSpPr txBox="1"/>
          <p:nvPr/>
        </p:nvSpPr>
        <p:spPr>
          <a:xfrm>
            <a:off x="123983" y="3007895"/>
            <a:ext cx="4724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생성한 학습 데이터 세트와 테스트 데이터 세트의 레이블 값을 백분율로 환산해서 서로 비슷하게 </a:t>
            </a:r>
            <a:r>
              <a:rPr lang="ko-KR" altLang="en-US" dirty="0" err="1"/>
              <a:t>분할됬는지</a:t>
            </a:r>
            <a:r>
              <a:rPr lang="ko-KR" altLang="en-US" dirty="0"/>
              <a:t> 확인해봤습니다</a:t>
            </a:r>
            <a:r>
              <a:rPr lang="en-US" altLang="ko-KR" dirty="0"/>
              <a:t>. </a:t>
            </a:r>
            <a:r>
              <a:rPr lang="ko-KR" altLang="en-US" dirty="0"/>
              <a:t>학습 데이터 레이블 경우 </a:t>
            </a:r>
            <a:r>
              <a:rPr lang="en-US" altLang="ko-KR" dirty="0"/>
              <a:t>1</a:t>
            </a:r>
            <a:r>
              <a:rPr lang="ko-KR" altLang="en-US" dirty="0"/>
              <a:t>값이 </a:t>
            </a:r>
            <a:r>
              <a:rPr lang="en-US" altLang="ko-KR" dirty="0"/>
              <a:t>0.172%, </a:t>
            </a:r>
            <a:r>
              <a:rPr lang="ko-KR" altLang="en-US" dirty="0"/>
              <a:t>테스트 데이터 레이블의 경우 </a:t>
            </a:r>
            <a:r>
              <a:rPr lang="en-US" altLang="ko-KR" dirty="0"/>
              <a:t>1</a:t>
            </a:r>
            <a:r>
              <a:rPr lang="ko-KR" altLang="en-US" dirty="0"/>
              <a:t>값이 </a:t>
            </a:r>
            <a:r>
              <a:rPr lang="en-US" altLang="ko-KR" dirty="0"/>
              <a:t>0.173%</a:t>
            </a:r>
            <a:r>
              <a:rPr lang="ko-KR" altLang="en-US" dirty="0"/>
              <a:t>로 큰 차이 없이 잘 분할되었습니다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37B9B6E-58F4-4D69-8901-E1A0A1F8D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436" y="516839"/>
            <a:ext cx="6833262" cy="35728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DC81AB-9D31-468D-8774-68B173BB5CB3}"/>
              </a:ext>
            </a:extLst>
          </p:cNvPr>
          <p:cNvSpPr/>
          <p:nvPr/>
        </p:nvSpPr>
        <p:spPr>
          <a:xfrm>
            <a:off x="5069436" y="114538"/>
            <a:ext cx="34050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3.</a:t>
            </a:r>
            <a:r>
              <a:rPr lang="ko-KR" altLang="en-US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ko-KR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1</a:t>
            </a:r>
            <a:r>
              <a:rPr lang="ko-KR" altLang="en-US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차 가공 후 모델 학습</a:t>
            </a:r>
            <a:r>
              <a:rPr lang="en-US" altLang="ko-KR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ko-KR" altLang="en-US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예측</a:t>
            </a:r>
            <a:r>
              <a:rPr lang="en-US" altLang="ko-KR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ko-KR" altLang="en-US" sz="1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평가</a:t>
            </a:r>
            <a:endParaRPr lang="en-US" altLang="ko-KR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62DCB-74DC-4A96-ABAE-D254E80FBF28}"/>
              </a:ext>
            </a:extLst>
          </p:cNvPr>
          <p:cNvSpPr txBox="1"/>
          <p:nvPr/>
        </p:nvSpPr>
        <p:spPr>
          <a:xfrm>
            <a:off x="5069436" y="4174958"/>
            <a:ext cx="699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</a:t>
            </a:r>
            <a:r>
              <a:rPr lang="en-US" altLang="ko-KR" dirty="0"/>
              <a:t>1</a:t>
            </a:r>
            <a:r>
              <a:rPr lang="ko-KR" altLang="en-US" dirty="0"/>
              <a:t>차 가공된 데이터를 기반으로 모델을 만들어서 학습</a:t>
            </a:r>
            <a:r>
              <a:rPr lang="en-US" altLang="ko-KR" dirty="0"/>
              <a:t>/</a:t>
            </a:r>
            <a:r>
              <a:rPr lang="ko-KR" altLang="en-US" dirty="0"/>
              <a:t>예측</a:t>
            </a:r>
            <a:r>
              <a:rPr lang="en-US" altLang="ko-KR" dirty="0"/>
              <a:t>/</a:t>
            </a:r>
            <a:r>
              <a:rPr lang="ko-KR" altLang="en-US" dirty="0"/>
              <a:t>평가를 해보겠습니다</a:t>
            </a:r>
            <a:r>
              <a:rPr lang="en-US" altLang="ko-KR" dirty="0"/>
              <a:t>. </a:t>
            </a:r>
            <a:r>
              <a:rPr lang="ko-KR" altLang="en-US" dirty="0"/>
              <a:t>첫번째로 로지스틱 회귀 모델을 이용해 신용카드 사기여부를 예측해 보겠습니다</a:t>
            </a:r>
            <a:r>
              <a:rPr lang="en-US" altLang="ko-KR" dirty="0"/>
              <a:t>. </a:t>
            </a:r>
            <a:r>
              <a:rPr lang="ko-KR" altLang="en-US" dirty="0"/>
              <a:t>로지스틱 회귀모델에 사용할 함수를 만들어 적용시키겠습니다</a:t>
            </a:r>
            <a:r>
              <a:rPr lang="en-US" altLang="ko-KR" dirty="0"/>
              <a:t>. </a:t>
            </a:r>
            <a:r>
              <a:rPr lang="ko-KR" altLang="en-US" dirty="0" err="1"/>
              <a:t>측정시</a:t>
            </a:r>
            <a:r>
              <a:rPr lang="ko-KR" altLang="en-US" dirty="0"/>
              <a:t> 재현율이 약</a:t>
            </a:r>
            <a:r>
              <a:rPr lang="en-US" altLang="ko-KR" dirty="0"/>
              <a:t>67.12%,ROC-AUC</a:t>
            </a:r>
            <a:r>
              <a:rPr lang="ko-KR" altLang="en-US" dirty="0"/>
              <a:t>가 </a:t>
            </a:r>
            <a:r>
              <a:rPr lang="en-US" altLang="ko-KR" dirty="0"/>
              <a:t>80.40%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B0F96-4A1E-4420-A3F2-0BCB95583576}"/>
              </a:ext>
            </a:extLst>
          </p:cNvPr>
          <p:cNvSpPr txBox="1"/>
          <p:nvPr/>
        </p:nvSpPr>
        <p:spPr>
          <a:xfrm>
            <a:off x="3405824" y="5417831"/>
            <a:ext cx="8662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ROC:</a:t>
            </a:r>
            <a:r>
              <a:rPr lang="ko-KR" altLang="en-US" dirty="0"/>
              <a:t>모든 </a:t>
            </a:r>
            <a:r>
              <a:rPr lang="ko-KR" altLang="en-US" dirty="0" err="1"/>
              <a:t>임계값에서</a:t>
            </a:r>
            <a:r>
              <a:rPr lang="ko-KR" altLang="en-US" dirty="0"/>
              <a:t> 분류모델의 성능을 보여주는 그래프</a:t>
            </a:r>
            <a:r>
              <a:rPr lang="en-US" altLang="ko-KR" dirty="0"/>
              <a:t>, AUC : ROC</a:t>
            </a:r>
            <a:r>
              <a:rPr lang="ko-KR" altLang="en-US" dirty="0"/>
              <a:t>곡선아래 영역</a:t>
            </a:r>
            <a:endParaRPr lang="en-US" altLang="ko-KR" dirty="0"/>
          </a:p>
          <a:p>
            <a:r>
              <a:rPr lang="en-US" altLang="ko-KR" dirty="0"/>
              <a:t>AUC</a:t>
            </a:r>
            <a:r>
              <a:rPr lang="ko-KR" altLang="en-US" dirty="0"/>
              <a:t>가 높다는 것은 클래스를 구별하는 모델의 성능이 훌륭하다는 것을 의미</a:t>
            </a:r>
          </a:p>
        </p:txBody>
      </p:sp>
    </p:spTree>
    <p:extLst>
      <p:ext uri="{BB962C8B-B14F-4D97-AF65-F5344CB8AC3E}">
        <p14:creationId xmlns:p14="http://schemas.microsoft.com/office/powerpoint/2010/main" val="288440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39ED3A6-BB46-4116-B876-9CAA60F42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4" y="115735"/>
            <a:ext cx="5271204" cy="606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38C98-25E3-4C9C-9B19-26E89EDFFD84}"/>
              </a:ext>
            </a:extLst>
          </p:cNvPr>
          <p:cNvSpPr txBox="1"/>
          <p:nvPr/>
        </p:nvSpPr>
        <p:spPr>
          <a:xfrm>
            <a:off x="5606716" y="115735"/>
            <a:ext cx="62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반복적으로 모델을 변경해 학습</a:t>
            </a:r>
            <a:r>
              <a:rPr lang="en-US" altLang="ko-KR" dirty="0"/>
              <a:t>/</a:t>
            </a:r>
            <a:r>
              <a:rPr lang="ko-KR" altLang="en-US" dirty="0"/>
              <a:t>예측</a:t>
            </a:r>
            <a:r>
              <a:rPr lang="en-US" altLang="ko-KR" dirty="0"/>
              <a:t>/</a:t>
            </a:r>
            <a:r>
              <a:rPr lang="ko-KR" altLang="en-US" dirty="0"/>
              <a:t>평가를 위한 별도의 함수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1B0DB1-6A52-44CD-92E1-FFB131E396FC}"/>
              </a:ext>
            </a:extLst>
          </p:cNvPr>
          <p:cNvSpPr txBox="1"/>
          <p:nvPr/>
        </p:nvSpPr>
        <p:spPr>
          <a:xfrm>
            <a:off x="74194" y="4076377"/>
            <a:ext cx="12043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두번째로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모델을 만들어 학습</a:t>
            </a:r>
            <a:r>
              <a:rPr lang="en-US" altLang="ko-KR" dirty="0"/>
              <a:t>/</a:t>
            </a:r>
            <a:r>
              <a:rPr lang="ko-KR" altLang="en-US" dirty="0"/>
              <a:t>예측</a:t>
            </a:r>
            <a:r>
              <a:rPr lang="en-US" altLang="ko-KR" dirty="0"/>
              <a:t>/</a:t>
            </a:r>
            <a:r>
              <a:rPr lang="ko-KR" altLang="en-US" dirty="0"/>
              <a:t>평가를 하면서 최적의 값을 얻기 위해 파라미터 </a:t>
            </a:r>
            <a:r>
              <a:rPr lang="ko-KR" altLang="en-US" dirty="0" err="1"/>
              <a:t>튜닝역시</a:t>
            </a:r>
            <a:r>
              <a:rPr lang="ko-KR" altLang="en-US" dirty="0"/>
              <a:t> 같이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불균형한 데이터 세트에서 예측성능이 매우 저조하여 </a:t>
            </a:r>
            <a:r>
              <a:rPr lang="en-US" altLang="ko-KR" dirty="0" err="1"/>
              <a:t>LGBMClassifier</a:t>
            </a:r>
            <a:r>
              <a:rPr lang="ko-KR" altLang="en-US" dirty="0"/>
              <a:t>의 </a:t>
            </a:r>
            <a:r>
              <a:rPr lang="en-US" altLang="ko-KR" dirty="0" err="1"/>
              <a:t>boost_form_anerage</a:t>
            </a:r>
            <a:r>
              <a:rPr lang="en-US" altLang="ko-KR" dirty="0"/>
              <a:t>=False</a:t>
            </a:r>
            <a:r>
              <a:rPr lang="ko-KR" altLang="en-US" dirty="0"/>
              <a:t>로 파라미터 설정을 하며</a:t>
            </a:r>
            <a:r>
              <a:rPr lang="en-US" altLang="ko-KR" dirty="0"/>
              <a:t>, </a:t>
            </a:r>
            <a:r>
              <a:rPr lang="en-US" altLang="ko-KR" dirty="0" err="1"/>
              <a:t>n_estimators</a:t>
            </a:r>
            <a:r>
              <a:rPr lang="en-US" altLang="ko-KR" dirty="0"/>
              <a:t>(</a:t>
            </a:r>
            <a:r>
              <a:rPr lang="ko-KR" altLang="en-US" dirty="0" err="1"/>
              <a:t>반복수행하려는</a:t>
            </a:r>
            <a:r>
              <a:rPr lang="ko-KR" altLang="en-US" dirty="0"/>
              <a:t> 트리의 개수</a:t>
            </a:r>
            <a:r>
              <a:rPr lang="en-US" altLang="ko-KR" dirty="0"/>
              <a:t>), </a:t>
            </a:r>
            <a:r>
              <a:rPr lang="en-US" altLang="ko-KR" dirty="0" err="1"/>
              <a:t>num_leaves</a:t>
            </a:r>
            <a:r>
              <a:rPr lang="en-US" altLang="ko-KR" dirty="0"/>
              <a:t>(</a:t>
            </a:r>
            <a:r>
              <a:rPr lang="ko-KR" altLang="en-US" dirty="0"/>
              <a:t>하나의 트리가 가질 수 있는 최대 </a:t>
            </a:r>
            <a:r>
              <a:rPr lang="ko-KR" altLang="en-US" dirty="0" err="1"/>
              <a:t>리프개수</a:t>
            </a:r>
            <a:r>
              <a:rPr lang="en-US" altLang="ko-KR" dirty="0"/>
              <a:t>), </a:t>
            </a:r>
            <a:r>
              <a:rPr lang="ko-KR" altLang="en-US" dirty="0"/>
              <a:t>이두개를 조정하여 최적의 값을 찾아보니 </a:t>
            </a:r>
            <a:r>
              <a:rPr lang="en-US" altLang="ko-KR" dirty="0" err="1"/>
              <a:t>n_estimators</a:t>
            </a:r>
            <a:r>
              <a:rPr lang="en-US" altLang="ko-KR" dirty="0"/>
              <a:t>=3000,num_leaves=32</a:t>
            </a:r>
            <a:r>
              <a:rPr lang="ko-KR" altLang="en-US" dirty="0"/>
              <a:t>의 값을 얻었습니다</a:t>
            </a:r>
            <a:r>
              <a:rPr lang="en-US" altLang="ko-KR" dirty="0"/>
              <a:t>. </a:t>
            </a:r>
            <a:r>
              <a:rPr lang="ko-KR" altLang="en-US" dirty="0"/>
              <a:t>이설정을 </a:t>
            </a:r>
            <a:r>
              <a:rPr lang="ko-KR" altLang="en-US" dirty="0" err="1"/>
              <a:t>하였을때</a:t>
            </a:r>
            <a:r>
              <a:rPr lang="ko-KR" altLang="en-US" dirty="0"/>
              <a:t> </a:t>
            </a:r>
            <a:r>
              <a:rPr lang="ko-KR" altLang="en-US" dirty="0" err="1"/>
              <a:t>가장높은</a:t>
            </a:r>
            <a:r>
              <a:rPr lang="ko-KR" altLang="en-US" dirty="0"/>
              <a:t> </a:t>
            </a:r>
            <a:r>
              <a:rPr lang="en-US" altLang="ko-KR" dirty="0"/>
              <a:t>F1</a:t>
            </a:r>
            <a:r>
              <a:rPr lang="ko-KR" altLang="en-US" dirty="0"/>
              <a:t>스코어와 </a:t>
            </a:r>
            <a:r>
              <a:rPr lang="ko-KR" altLang="en-US" dirty="0" err="1"/>
              <a:t>재현율</a:t>
            </a:r>
            <a:r>
              <a:rPr lang="en-US" altLang="ko-KR" dirty="0"/>
              <a:t>,</a:t>
            </a:r>
            <a:r>
              <a:rPr lang="ko-KR" altLang="en-US" dirty="0"/>
              <a:t>정밀도를 보여주고 있습니다</a:t>
            </a:r>
            <a:r>
              <a:rPr lang="en-US" altLang="ko-KR" dirty="0"/>
              <a:t>. </a:t>
            </a:r>
            <a:r>
              <a:rPr lang="ko-KR" altLang="en-US" dirty="0"/>
              <a:t>따라서 앞으로 </a:t>
            </a:r>
            <a:r>
              <a:rPr lang="en-US" altLang="ko-KR" dirty="0" err="1"/>
              <a:t>LightGBM</a:t>
            </a:r>
            <a:r>
              <a:rPr lang="ko-KR" altLang="en-US" dirty="0"/>
              <a:t>모델은 이 수치로 </a:t>
            </a:r>
            <a:r>
              <a:rPr lang="ko-KR" altLang="en-US" dirty="0" err="1"/>
              <a:t>테스트할것이며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차가공후 </a:t>
            </a:r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76.35%, ROC-AUC 88.17%</a:t>
            </a:r>
            <a:r>
              <a:rPr lang="ko-KR" altLang="en-US" dirty="0"/>
              <a:t>로 로지스틱 회귀보다는 높은 수치를 나타냈습니다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6F129291-3F06-45F8-BE0B-D210686E0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4" y="950235"/>
            <a:ext cx="5578218" cy="1209806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643F1D2A-7375-49BE-A54B-F126F05F0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48" y="904040"/>
            <a:ext cx="5544945" cy="1209806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52F13C4F-6448-49C0-A851-6C274B3CA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3" y="2425184"/>
            <a:ext cx="5829263" cy="1220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3E762588-E56B-40E1-A679-3ADB5E5FC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48" y="2348210"/>
            <a:ext cx="5864852" cy="12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8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A29BEA-610E-4DDB-AB11-0C0D7344F613}"/>
              </a:ext>
            </a:extLst>
          </p:cNvPr>
          <p:cNvSpPr/>
          <p:nvPr/>
        </p:nvSpPr>
        <p:spPr>
          <a:xfrm>
            <a:off x="95339" y="127883"/>
            <a:ext cx="437331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4. </a:t>
            </a:r>
            <a:r>
              <a:rPr lang="ko-KR" altLang="en-US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데이터 분포도 변환 후 모델 학습</a:t>
            </a:r>
            <a:r>
              <a:rPr lang="en-US" altLang="ko-KR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/</a:t>
            </a:r>
            <a:r>
              <a:rPr lang="ko-KR" altLang="en-US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예측</a:t>
            </a:r>
            <a:r>
              <a:rPr lang="en-US" altLang="ko-KR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/</a:t>
            </a:r>
            <a:r>
              <a:rPr lang="ko-KR" altLang="en-US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평가</a:t>
            </a:r>
            <a:endParaRPr lang="en-US" altLang="ko-KR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7696FC-6533-4AC8-A118-8930086A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7" y="565968"/>
            <a:ext cx="4262355" cy="3366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E147E-93F0-44B8-99E9-9E0220892EE9}"/>
              </a:ext>
            </a:extLst>
          </p:cNvPr>
          <p:cNvSpPr txBox="1"/>
          <p:nvPr/>
        </p:nvSpPr>
        <p:spPr>
          <a:xfrm>
            <a:off x="206297" y="3838074"/>
            <a:ext cx="4373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이번에는 왜곡된 분포도를 가지는 데이터를 재가공 한 뒤에 모델을 다시 테스트 하겠습니다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로지스틱 회귀는 선형모델이라 중요 피처들의 값이 정규분포 형태를 유지하는게 좋습니다</a:t>
            </a:r>
            <a:r>
              <a:rPr lang="en-US" altLang="ko-KR" sz="1600" dirty="0"/>
              <a:t>. Amount </a:t>
            </a:r>
            <a:r>
              <a:rPr lang="ko-KR" altLang="en-US" sz="1600" dirty="0"/>
              <a:t>피처의 분포도를 보니 대부분이 </a:t>
            </a:r>
            <a:r>
              <a:rPr lang="en-US" altLang="ko-KR" sz="1600" dirty="0"/>
              <a:t>1000</a:t>
            </a:r>
            <a:r>
              <a:rPr lang="ko-KR" altLang="en-US" sz="1600" dirty="0"/>
              <a:t>불 이하인 데이터가 대부분인 꼬리 긴 형태의 분포곡선을 가지고 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이를 표준 정규분포 형태로 변환한 뒤에 로지스틱 회귀의 예측 성능을 측정해보겠습니다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86497-595D-4C62-A821-1DB032E30F3F}"/>
              </a:ext>
            </a:extLst>
          </p:cNvPr>
          <p:cNvSpPr txBox="1"/>
          <p:nvPr/>
        </p:nvSpPr>
        <p:spPr>
          <a:xfrm>
            <a:off x="4579610" y="3276878"/>
            <a:ext cx="753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Get_processed_df</a:t>
            </a:r>
            <a:r>
              <a:rPr lang="en-US" altLang="ko-KR" dirty="0"/>
              <a:t>()</a:t>
            </a:r>
            <a:r>
              <a:rPr lang="ko-KR" altLang="en-US" dirty="0"/>
              <a:t>함수를 로그 변환하여 데이터 분포도의 왜곡을 상당수준 개선을 해줍니다</a:t>
            </a:r>
            <a:r>
              <a:rPr lang="en-US" altLang="ko-KR" dirty="0"/>
              <a:t>.log1p()</a:t>
            </a:r>
            <a:r>
              <a:rPr lang="ko-KR" altLang="en-US" dirty="0"/>
              <a:t>함수를 이용해 변환이 가능하며 </a:t>
            </a:r>
            <a:r>
              <a:rPr lang="en-US" altLang="ko-KR" dirty="0" err="1"/>
              <a:t>get_preprocessed_df</a:t>
            </a:r>
            <a:r>
              <a:rPr lang="en-US" altLang="ko-KR" dirty="0"/>
              <a:t>()</a:t>
            </a:r>
            <a:r>
              <a:rPr lang="ko-KR" altLang="en-US" dirty="0"/>
              <a:t>를 로그변환 로직으로 변경하고 </a:t>
            </a:r>
            <a:r>
              <a:rPr lang="en-US" altLang="ko-KR" dirty="0"/>
              <a:t>Amount</a:t>
            </a:r>
            <a:r>
              <a:rPr lang="ko-KR" altLang="en-US" dirty="0"/>
              <a:t>피처를 로그 변환 후 로지스틱 회귀와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모델을 적용 후 예측성능을 확인해보았습니다</a:t>
            </a:r>
            <a:r>
              <a:rPr lang="en-US" altLang="ko-KR" dirty="0"/>
              <a:t>.</a:t>
            </a:r>
            <a:r>
              <a:rPr lang="ko-KR" altLang="en-US" dirty="0"/>
              <a:t> 그러나 두 모델 모두 </a:t>
            </a:r>
            <a:r>
              <a:rPr lang="ko-KR" altLang="en-US" dirty="0" err="1"/>
              <a:t>변환전</a:t>
            </a:r>
            <a:r>
              <a:rPr lang="en-US" altLang="ko-KR" dirty="0"/>
              <a:t>/</a:t>
            </a:r>
            <a:r>
              <a:rPr lang="ko-KR" altLang="en-US" dirty="0"/>
              <a:t>후 성능차이가 미비한 것으로 알 수 있습니다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A99F1E1-FD32-43D0-9081-4AE16C1F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10" y="127883"/>
            <a:ext cx="7230800" cy="30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3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7B9582-ED3D-4B3B-8CB3-03889D86CC14}"/>
              </a:ext>
            </a:extLst>
          </p:cNvPr>
          <p:cNvSpPr/>
          <p:nvPr/>
        </p:nvSpPr>
        <p:spPr>
          <a:xfrm>
            <a:off x="95344" y="115851"/>
            <a:ext cx="437331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5. </a:t>
            </a:r>
            <a:r>
              <a:rPr lang="ko-KR" altLang="en-US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이상치 데이터 제거 후 모델 학습</a:t>
            </a:r>
            <a:r>
              <a:rPr lang="en-US" altLang="ko-KR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/</a:t>
            </a:r>
            <a:r>
              <a:rPr lang="ko-KR" altLang="en-US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예측</a:t>
            </a:r>
            <a:r>
              <a:rPr lang="en-US" altLang="ko-KR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/</a:t>
            </a:r>
            <a:r>
              <a:rPr lang="ko-KR" altLang="en-US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평가</a:t>
            </a:r>
            <a:endParaRPr lang="en-US" altLang="ko-KR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C5F719-9EC2-4920-9540-C225597E8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" y="541420"/>
            <a:ext cx="4373313" cy="5487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E9F33-F421-47A4-B2AE-17979B90A0A5}"/>
              </a:ext>
            </a:extLst>
          </p:cNvPr>
          <p:cNvSpPr txBox="1"/>
          <p:nvPr/>
        </p:nvSpPr>
        <p:spPr>
          <a:xfrm>
            <a:off x="4704347" y="285128"/>
            <a:ext cx="72309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이상치 데이터는 전체 데이터의 패턴에서 벗어난 </a:t>
            </a:r>
            <a:r>
              <a:rPr lang="ko-KR" altLang="en-US" dirty="0" err="1"/>
              <a:t>이상값을</a:t>
            </a:r>
            <a:r>
              <a:rPr lang="ko-KR" altLang="en-US" dirty="0"/>
              <a:t> 가진 데이터이며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모델의 성능에 영향을 </a:t>
            </a:r>
            <a:r>
              <a:rPr lang="ko-KR" altLang="en-US" dirty="0" err="1"/>
              <a:t>받는경우가</a:t>
            </a:r>
            <a:r>
              <a:rPr lang="ko-KR" altLang="en-US" dirty="0"/>
              <a:t> 발생하기 쉽습니다</a:t>
            </a:r>
            <a:r>
              <a:rPr lang="en-US" altLang="ko-KR" dirty="0"/>
              <a:t>. IOR</a:t>
            </a:r>
            <a:r>
              <a:rPr lang="ko-KR" altLang="en-US" dirty="0"/>
              <a:t>기법을 이용해 이상치를 제거하고 모델 학습에 </a:t>
            </a:r>
            <a:r>
              <a:rPr lang="ko-KR" altLang="en-US" dirty="0" err="1"/>
              <a:t>들어가보겟습니다</a:t>
            </a:r>
            <a:r>
              <a:rPr lang="en-US" altLang="ko-KR" dirty="0"/>
              <a:t>. IOR</a:t>
            </a:r>
            <a:r>
              <a:rPr lang="ko-KR" altLang="en-US" dirty="0"/>
              <a:t>은 </a:t>
            </a:r>
            <a:r>
              <a:rPr lang="ko-KR" altLang="en-US" dirty="0" err="1"/>
              <a:t>사분위</a:t>
            </a:r>
            <a:r>
              <a:rPr lang="ko-KR" altLang="en-US" dirty="0"/>
              <a:t> 값의 편차를 이용하는 기법으로 흔히 </a:t>
            </a:r>
            <a:r>
              <a:rPr lang="ko-KR" altLang="en-US" dirty="0" err="1"/>
              <a:t>박스플롯</a:t>
            </a:r>
            <a:r>
              <a:rPr lang="ko-KR" altLang="en-US" dirty="0"/>
              <a:t> 방식으로 시각화 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seaborn</a:t>
            </a:r>
            <a:r>
              <a:rPr lang="ko-KR" altLang="en-US" dirty="0"/>
              <a:t>의 </a:t>
            </a:r>
            <a:r>
              <a:rPr lang="en-US" altLang="ko-KR" dirty="0"/>
              <a:t>heatmap</a:t>
            </a:r>
            <a:r>
              <a:rPr lang="ko-KR" altLang="en-US" dirty="0"/>
              <a:t>을 통해 각 피처별로 상관도를 </a:t>
            </a:r>
            <a:r>
              <a:rPr lang="ko-KR" altLang="en-US" dirty="0" err="1"/>
              <a:t>시각화해보았습니다</a:t>
            </a:r>
            <a:r>
              <a:rPr lang="en-US" altLang="ko-KR" dirty="0"/>
              <a:t>.</a:t>
            </a:r>
            <a:r>
              <a:rPr lang="ko-KR" altLang="en-US" dirty="0"/>
              <a:t>상관 관계 </a:t>
            </a:r>
            <a:r>
              <a:rPr lang="ko-KR" altLang="en-US" dirty="0" err="1"/>
              <a:t>히트맵에서</a:t>
            </a:r>
            <a:r>
              <a:rPr lang="ko-KR" altLang="en-US" dirty="0"/>
              <a:t> </a:t>
            </a:r>
            <a:r>
              <a:rPr lang="en-US" altLang="ko-KR" dirty="0"/>
              <a:t>camp</a:t>
            </a:r>
            <a:r>
              <a:rPr lang="ko-KR" altLang="en-US" dirty="0"/>
              <a:t>을</a:t>
            </a:r>
            <a:r>
              <a:rPr lang="en-US" altLang="ko-KR" dirty="0"/>
              <a:t>‘</a:t>
            </a:r>
            <a:r>
              <a:rPr lang="en-US" altLang="ko-KR" dirty="0" err="1"/>
              <a:t>RdBU</a:t>
            </a:r>
            <a:r>
              <a:rPr lang="en-US" altLang="ko-KR" dirty="0"/>
              <a:t>’</a:t>
            </a:r>
            <a:r>
              <a:rPr lang="ko-KR" altLang="en-US" dirty="0"/>
              <a:t>로 설정해 양의 상관관계가 높을수록 색깔이 진한 파란색에 가까우며</a:t>
            </a:r>
            <a:r>
              <a:rPr lang="en-US" altLang="ko-KR" dirty="0"/>
              <a:t>, </a:t>
            </a:r>
            <a:r>
              <a:rPr lang="ko-KR" altLang="en-US" dirty="0"/>
              <a:t>음의 상관관계가 높을 수록 색깔이 진한 빨간색에 가깝게 표현됩니다</a:t>
            </a:r>
            <a:r>
              <a:rPr lang="en-US" altLang="ko-KR" dirty="0"/>
              <a:t>. </a:t>
            </a:r>
            <a:r>
              <a:rPr lang="ko-KR" altLang="en-US" dirty="0"/>
              <a:t>맨 아래에 위치한 결정 레이블인 </a:t>
            </a:r>
            <a:r>
              <a:rPr lang="en-US" altLang="ko-KR" dirty="0"/>
              <a:t>class</a:t>
            </a:r>
            <a:r>
              <a:rPr lang="ko-KR" altLang="en-US" dirty="0"/>
              <a:t>피처와 음의 상관관계가 가장 높은 피처는 </a:t>
            </a:r>
            <a:r>
              <a:rPr lang="en-US" altLang="ko-KR" dirty="0"/>
              <a:t>v14</a:t>
            </a:r>
            <a:r>
              <a:rPr lang="ko-KR" altLang="en-US" dirty="0"/>
              <a:t>와 </a:t>
            </a:r>
            <a:r>
              <a:rPr lang="en-US" altLang="ko-KR" dirty="0"/>
              <a:t>v17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 중 </a:t>
            </a:r>
            <a:r>
              <a:rPr lang="en-US" altLang="ko-KR" dirty="0"/>
              <a:t>v14</a:t>
            </a:r>
            <a:r>
              <a:rPr lang="ko-KR" altLang="en-US" dirty="0"/>
              <a:t>에 </a:t>
            </a:r>
            <a:r>
              <a:rPr lang="ko-KR" altLang="en-US" dirty="0" err="1"/>
              <a:t>대헤서만</a:t>
            </a:r>
            <a:r>
              <a:rPr lang="ko-KR" altLang="en-US" dirty="0"/>
              <a:t> 이상치를 찾아 제거해 보겠습니다</a:t>
            </a:r>
            <a:r>
              <a:rPr lang="en-US" altLang="ko-KR" dirty="0"/>
              <a:t>.IOR</a:t>
            </a:r>
            <a:r>
              <a:rPr lang="ko-KR" altLang="en-US" dirty="0"/>
              <a:t>를 이용해 이상치를 검출하는 함수를 생성한 뒤 이용해 검출된 이상치를 제거합니다</a:t>
            </a:r>
            <a:r>
              <a:rPr lang="en-US" altLang="ko-KR" dirty="0"/>
              <a:t>. </a:t>
            </a:r>
            <a:r>
              <a:rPr lang="en-US" altLang="ko-KR" dirty="0" err="1"/>
              <a:t>Get_outlier</a:t>
            </a:r>
            <a:r>
              <a:rPr lang="en-US" altLang="ko-KR" dirty="0"/>
              <a:t>()</a:t>
            </a:r>
            <a:r>
              <a:rPr lang="ko-KR" altLang="en-US" dirty="0"/>
              <a:t>함수는 인자로 </a:t>
            </a:r>
            <a:r>
              <a:rPr lang="en-US" altLang="ko-KR" dirty="0" err="1"/>
              <a:t>dataframe</a:t>
            </a:r>
            <a:r>
              <a:rPr lang="ko-KR" altLang="en-US" dirty="0"/>
              <a:t>과 이상치를 검출할 </a:t>
            </a:r>
            <a:r>
              <a:rPr lang="ko-KR" altLang="en-US" dirty="0" err="1"/>
              <a:t>캄럼을</a:t>
            </a:r>
            <a:r>
              <a:rPr lang="ko-KR" altLang="en-US" dirty="0"/>
              <a:t> </a:t>
            </a:r>
            <a:r>
              <a:rPr lang="ko-KR" altLang="en-US" dirty="0" err="1"/>
              <a:t>입력받습니다</a:t>
            </a:r>
            <a:r>
              <a:rPr lang="en-US" altLang="ko-KR" dirty="0"/>
              <a:t>. </a:t>
            </a:r>
            <a:r>
              <a:rPr lang="ko-KR" altLang="en-US" dirty="0"/>
              <a:t>함수내에서 </a:t>
            </a:r>
            <a:r>
              <a:rPr lang="ko-KR" altLang="en-US" dirty="0" err="1"/>
              <a:t>넘파이의</a:t>
            </a:r>
            <a:r>
              <a:rPr lang="ko-KR" altLang="en-US" dirty="0"/>
              <a:t> </a:t>
            </a:r>
            <a:r>
              <a:rPr lang="en-US" altLang="ko-KR" dirty="0"/>
              <a:t>percentile()</a:t>
            </a:r>
            <a:r>
              <a:rPr lang="ko-KR" altLang="en-US" dirty="0"/>
              <a:t>을 이용해 </a:t>
            </a:r>
            <a:r>
              <a:rPr lang="en-US" altLang="ko-KR" dirty="0"/>
              <a:t>¼</a:t>
            </a:r>
            <a:r>
              <a:rPr lang="ko-KR" altLang="en-US" dirty="0"/>
              <a:t>분위와 </a:t>
            </a:r>
            <a:r>
              <a:rPr lang="en-US" altLang="ko-KR" dirty="0"/>
              <a:t>¾</a:t>
            </a:r>
            <a:r>
              <a:rPr lang="ko-KR" altLang="en-US" dirty="0"/>
              <a:t>분위를 구하고</a:t>
            </a:r>
            <a:r>
              <a:rPr lang="en-US" altLang="ko-KR" dirty="0"/>
              <a:t>, </a:t>
            </a:r>
            <a:r>
              <a:rPr lang="ko-KR" altLang="en-US" dirty="0"/>
              <a:t>이에 기반해 </a:t>
            </a:r>
            <a:r>
              <a:rPr lang="en-US" altLang="ko-KR" dirty="0"/>
              <a:t>IOR</a:t>
            </a:r>
            <a:r>
              <a:rPr lang="ko-KR" altLang="en-US" dirty="0"/>
              <a:t>를 계산합니다</a:t>
            </a:r>
            <a:r>
              <a:rPr lang="en-US" altLang="ko-KR" dirty="0"/>
              <a:t>. </a:t>
            </a:r>
            <a:r>
              <a:rPr lang="ko-KR" altLang="en-US" dirty="0" err="1"/>
              <a:t>게산된</a:t>
            </a:r>
            <a:r>
              <a:rPr lang="ko-KR" altLang="en-US" dirty="0"/>
              <a:t> </a:t>
            </a:r>
            <a:r>
              <a:rPr lang="en-US" altLang="ko-KR" dirty="0"/>
              <a:t>IOR</a:t>
            </a:r>
            <a:r>
              <a:rPr lang="ko-KR" altLang="en-US" dirty="0"/>
              <a:t>에 </a:t>
            </a:r>
            <a:r>
              <a:rPr lang="en-US" altLang="ko-KR" dirty="0"/>
              <a:t>1.5</a:t>
            </a:r>
            <a:r>
              <a:rPr lang="ko-KR" altLang="en-US" dirty="0"/>
              <a:t>를 곱해서 최댓값과 최솟값 지점을 </a:t>
            </a:r>
            <a:r>
              <a:rPr lang="ko-KR" altLang="en-US" dirty="0" err="1"/>
              <a:t>구한뒤</a:t>
            </a:r>
            <a:r>
              <a:rPr lang="en-US" altLang="ko-KR" dirty="0"/>
              <a:t>, </a:t>
            </a:r>
            <a:r>
              <a:rPr lang="ko-KR" altLang="en-US" dirty="0"/>
              <a:t>최댓값보다  크거나 최솟값보다 작은 값을 이상치로 설정하고 해당 이상치가 있는 </a:t>
            </a:r>
            <a:r>
              <a:rPr lang="en-US" altLang="ko-KR" dirty="0" err="1"/>
              <a:t>dataframe</a:t>
            </a:r>
            <a:r>
              <a:rPr lang="en-US" altLang="ko-KR" dirty="0"/>
              <a:t> index 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74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C0E34-BFFD-402C-9A8F-D4DF70599F3C}"/>
              </a:ext>
            </a:extLst>
          </p:cNvPr>
          <p:cNvSpPr txBox="1"/>
          <p:nvPr/>
        </p:nvSpPr>
        <p:spPr>
          <a:xfrm>
            <a:off x="88232" y="3807266"/>
            <a:ext cx="5411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4</a:t>
            </a:r>
            <a:r>
              <a:rPr lang="ko-KR" altLang="en-US" dirty="0"/>
              <a:t>개의 데이터인 </a:t>
            </a:r>
            <a:r>
              <a:rPr lang="en-US" altLang="ko-KR" dirty="0"/>
              <a:t>8296,8615,9035,9252 </a:t>
            </a:r>
            <a:r>
              <a:rPr lang="ko-KR" altLang="en-US" dirty="0"/>
              <a:t>번 </a:t>
            </a:r>
            <a:r>
              <a:rPr lang="en-US" altLang="ko-KR" dirty="0"/>
              <a:t>index</a:t>
            </a:r>
            <a:r>
              <a:rPr lang="ko-KR" altLang="en-US" dirty="0"/>
              <a:t>가 이상치로 추출되었습니다</a:t>
            </a:r>
            <a:r>
              <a:rPr lang="en-US" altLang="ko-KR" dirty="0"/>
              <a:t>. </a:t>
            </a:r>
            <a:r>
              <a:rPr lang="en-US" altLang="ko-KR" dirty="0" err="1"/>
              <a:t>get_outlier</a:t>
            </a:r>
            <a:r>
              <a:rPr lang="en-US" altLang="ko-KR" dirty="0"/>
              <a:t>()</a:t>
            </a:r>
            <a:r>
              <a:rPr lang="ko-KR" altLang="en-US" dirty="0"/>
              <a:t>를 이용해 이상치를 추출하고 이를 삭제하는 로직을  </a:t>
            </a:r>
            <a:r>
              <a:rPr lang="en-US" altLang="ko-KR" dirty="0" err="1"/>
              <a:t>get_processed_df</a:t>
            </a:r>
            <a:r>
              <a:rPr lang="en-US" altLang="ko-KR" dirty="0"/>
              <a:t>()</a:t>
            </a:r>
            <a:r>
              <a:rPr lang="ko-KR" altLang="en-US" dirty="0"/>
              <a:t>함수에 추가해 데이터를 가공한 뒤 이 데이터 세트를 이용해 로지스틱 회귀와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모델을 적용해보겠습니다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862EE9-C72B-4F58-8CB8-47AED9FBA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05" y="113881"/>
            <a:ext cx="5853320" cy="3760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C634ED-6A04-4BE7-A7A7-11A9571C1C22}"/>
              </a:ext>
            </a:extLst>
          </p:cNvPr>
          <p:cNvSpPr txBox="1"/>
          <p:nvPr/>
        </p:nvSpPr>
        <p:spPr>
          <a:xfrm>
            <a:off x="5736033" y="4084264"/>
            <a:ext cx="619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이상치 데이터를 제거 </a:t>
            </a:r>
            <a:r>
              <a:rPr lang="ko-KR" altLang="en-US" dirty="0" err="1"/>
              <a:t>한뒤</a:t>
            </a:r>
            <a:r>
              <a:rPr lang="ko-KR" altLang="en-US" dirty="0"/>
              <a:t> 로지스틱 회귀와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모두 예측 성능이 크게 향상되었습니다</a:t>
            </a:r>
            <a:r>
              <a:rPr lang="en-US" altLang="ko-KR" dirty="0"/>
              <a:t>. </a:t>
            </a:r>
            <a:r>
              <a:rPr lang="ko-KR" altLang="en-US" dirty="0"/>
              <a:t>로지스틱 회귀는 재현율이</a:t>
            </a:r>
            <a:r>
              <a:rPr lang="en-US" altLang="ko-KR" dirty="0"/>
              <a:t>60.14% </a:t>
            </a:r>
            <a:r>
              <a:rPr lang="ko-KR" altLang="en-US" dirty="0"/>
              <a:t>에서 </a:t>
            </a:r>
            <a:r>
              <a:rPr lang="en-US" altLang="ko-KR" dirty="0"/>
              <a:t>67.12%</a:t>
            </a:r>
            <a:r>
              <a:rPr lang="ko-KR" altLang="en-US" dirty="0"/>
              <a:t>로 크게 향상되었고 </a:t>
            </a:r>
            <a:r>
              <a:rPr lang="en-US" altLang="ko-KR" dirty="0" err="1"/>
              <a:t>LightGBM</a:t>
            </a:r>
            <a:r>
              <a:rPr lang="ko-KR" altLang="en-US" dirty="0"/>
              <a:t>의 재현율도 </a:t>
            </a:r>
            <a:r>
              <a:rPr lang="en-US" altLang="ko-KR" dirty="0"/>
              <a:t>75.68%</a:t>
            </a:r>
            <a:r>
              <a:rPr lang="ko-KR" altLang="en-US" dirty="0"/>
              <a:t>에서 </a:t>
            </a:r>
            <a:r>
              <a:rPr lang="en-US" altLang="ko-KR" dirty="0"/>
              <a:t>82.19%</a:t>
            </a:r>
            <a:r>
              <a:rPr lang="ko-KR" altLang="en-US" dirty="0"/>
              <a:t>로 크게 증가되었습니다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EF8CEE9-697B-4D3C-BC00-154E4392F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" y="113881"/>
            <a:ext cx="5411446" cy="35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96EF0D-CAF3-42A0-8046-0BDCF93B4A93}"/>
              </a:ext>
            </a:extLst>
          </p:cNvPr>
          <p:cNvSpPr/>
          <p:nvPr/>
        </p:nvSpPr>
        <p:spPr>
          <a:xfrm>
            <a:off x="0" y="103819"/>
            <a:ext cx="481965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6. SMOTE </a:t>
            </a:r>
            <a:r>
              <a:rPr lang="ko-KR" altLang="en-US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오버 샘플링 적용 후 모델 학습</a:t>
            </a:r>
            <a:r>
              <a:rPr lang="en-US" altLang="ko-KR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/</a:t>
            </a:r>
            <a:r>
              <a:rPr lang="ko-KR" altLang="en-US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예측</a:t>
            </a:r>
            <a:r>
              <a:rPr lang="en-US" altLang="ko-KR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/</a:t>
            </a:r>
            <a:r>
              <a:rPr lang="ko-KR" altLang="en-US" sz="1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평가</a:t>
            </a:r>
            <a:endParaRPr lang="en-US" altLang="ko-KR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A249FA7-8EEA-409F-B193-1E83E0704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9" y="442373"/>
            <a:ext cx="5779511" cy="1783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E073D-F73D-4024-A902-F9EA61A46610}"/>
              </a:ext>
            </a:extLst>
          </p:cNvPr>
          <p:cNvSpPr txBox="1"/>
          <p:nvPr/>
        </p:nvSpPr>
        <p:spPr>
          <a:xfrm>
            <a:off x="137289" y="2394284"/>
            <a:ext cx="57795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SMOTE </a:t>
            </a:r>
            <a:r>
              <a:rPr lang="ko-KR" altLang="en-US" dirty="0"/>
              <a:t>기법으로 </a:t>
            </a:r>
            <a:r>
              <a:rPr lang="ko-KR" altLang="en-US" dirty="0" err="1"/>
              <a:t>오버샘플링을</a:t>
            </a:r>
            <a:r>
              <a:rPr lang="ko-KR" altLang="en-US" dirty="0"/>
              <a:t> 적용한 뒤 로지스틱 회귀와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모델의 예측성능을 평가해 보겠습니다</a:t>
            </a:r>
            <a:r>
              <a:rPr lang="en-US" altLang="ko-KR" dirty="0"/>
              <a:t>. </a:t>
            </a:r>
            <a:r>
              <a:rPr lang="ko-KR" altLang="en-US" dirty="0"/>
              <a:t>앞서서 </a:t>
            </a:r>
            <a:r>
              <a:rPr lang="en-US" altLang="ko-KR" dirty="0"/>
              <a:t>SMOTE</a:t>
            </a:r>
            <a:r>
              <a:rPr lang="ko-KR" altLang="en-US" dirty="0"/>
              <a:t>는 불균형 데이터의 문제를 해결할 수 있는 </a:t>
            </a:r>
            <a:r>
              <a:rPr lang="ko-KR" altLang="en-US" dirty="0" err="1"/>
              <a:t>오버샘플링</a:t>
            </a:r>
            <a:r>
              <a:rPr lang="ko-KR" altLang="en-US" dirty="0"/>
              <a:t> 방식 알고리즘입니다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SMOTE</a:t>
            </a:r>
            <a:r>
              <a:rPr lang="ko-KR" altLang="en-US" dirty="0"/>
              <a:t>를 적용할 때는 </a:t>
            </a:r>
            <a:r>
              <a:rPr lang="ko-KR" altLang="en-US" dirty="0" err="1"/>
              <a:t>바드시</a:t>
            </a:r>
            <a:r>
              <a:rPr lang="ko-KR" altLang="en-US" dirty="0"/>
              <a:t> 학습 데이터 세트만 </a:t>
            </a:r>
            <a:r>
              <a:rPr lang="ko-KR" altLang="en-US" dirty="0" err="1"/>
              <a:t>오버샘플링을</a:t>
            </a:r>
            <a:r>
              <a:rPr lang="ko-KR" altLang="en-US" dirty="0"/>
              <a:t> </a:t>
            </a:r>
            <a:r>
              <a:rPr lang="ko-KR" altLang="en-US" dirty="0" err="1"/>
              <a:t>해야합니다</a:t>
            </a:r>
            <a:r>
              <a:rPr lang="en-US" altLang="ko-KR" dirty="0"/>
              <a:t>. </a:t>
            </a:r>
            <a:r>
              <a:rPr lang="ko-KR" altLang="en-US" dirty="0"/>
              <a:t>검증데이터 세트나 테스트 데이터 세트를 </a:t>
            </a:r>
            <a:r>
              <a:rPr lang="ko-KR" altLang="en-US" dirty="0" err="1"/>
              <a:t>오버샘플링</a:t>
            </a:r>
            <a:r>
              <a:rPr lang="ko-KR" altLang="en-US" dirty="0"/>
              <a:t> 할 경우 결국 원본 데이터세트가 아닌 데이터 세트에서 검증 또는 테스트를 수행하기 때문에 올바른 검증</a:t>
            </a:r>
            <a:r>
              <a:rPr lang="en-US" altLang="ko-KR" dirty="0"/>
              <a:t>/</a:t>
            </a:r>
            <a:r>
              <a:rPr lang="ko-KR" altLang="en-US" dirty="0"/>
              <a:t>테스트가 될 수 없기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Fit_sample</a:t>
            </a:r>
            <a:r>
              <a:rPr lang="en-US" altLang="ko-KR" dirty="0"/>
              <a:t>()</a:t>
            </a:r>
            <a:r>
              <a:rPr lang="ko-KR" altLang="en-US" dirty="0"/>
              <a:t>메서드를 이용해 증식 </a:t>
            </a:r>
            <a:r>
              <a:rPr lang="ko-KR" altLang="en-US" dirty="0" err="1"/>
              <a:t>한뒤</a:t>
            </a:r>
            <a:r>
              <a:rPr lang="ko-KR" altLang="en-US" dirty="0"/>
              <a:t> 데이터 </a:t>
            </a:r>
            <a:r>
              <a:rPr lang="ko-KR" altLang="en-US" dirty="0" err="1"/>
              <a:t>증식전</a:t>
            </a:r>
            <a:r>
              <a:rPr lang="en-US" altLang="ko-KR" dirty="0"/>
              <a:t>/</a:t>
            </a:r>
            <a:r>
              <a:rPr lang="ko-KR" altLang="en-US" dirty="0"/>
              <a:t>후 비교해 보았습니다</a:t>
            </a:r>
            <a:r>
              <a:rPr lang="en-US" altLang="ko-KR" dirty="0"/>
              <a:t>. SMOTE </a:t>
            </a:r>
            <a:r>
              <a:rPr lang="ko-KR" altLang="en-US" dirty="0"/>
              <a:t>적용 전 학습데이터세트는 </a:t>
            </a:r>
            <a:r>
              <a:rPr lang="en-US" altLang="ko-KR" dirty="0"/>
              <a:t>199,362</a:t>
            </a:r>
            <a:r>
              <a:rPr lang="ko-KR" altLang="en-US" dirty="0"/>
              <a:t>건이었지만 </a:t>
            </a:r>
            <a:r>
              <a:rPr lang="ko-KR" altLang="en-US" dirty="0" err="1"/>
              <a:t>적용후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배에 가까운 </a:t>
            </a:r>
            <a:r>
              <a:rPr lang="en-US" altLang="ko-KR" dirty="0"/>
              <a:t>398,040</a:t>
            </a:r>
            <a:r>
              <a:rPr lang="ko-KR" altLang="en-US" dirty="0"/>
              <a:t>으로 데이터가 증식되었습니다</a:t>
            </a:r>
            <a:r>
              <a:rPr lang="en-US" altLang="ko-KR" dirty="0"/>
              <a:t>. </a:t>
            </a:r>
            <a:r>
              <a:rPr lang="ko-KR" altLang="en-US" dirty="0" err="1"/>
              <a:t>레이블값은</a:t>
            </a:r>
            <a:r>
              <a:rPr lang="ko-KR" altLang="en-US" dirty="0"/>
              <a:t> </a:t>
            </a:r>
            <a:r>
              <a:rPr lang="en-US" altLang="ko-KR" dirty="0"/>
              <a:t>0/1</a:t>
            </a:r>
            <a:r>
              <a:rPr lang="ko-KR" altLang="en-US" dirty="0"/>
              <a:t>의 분포가 동일하게 </a:t>
            </a:r>
            <a:r>
              <a:rPr lang="en-US" altLang="ko-KR" dirty="0"/>
              <a:t>199,020</a:t>
            </a:r>
            <a:r>
              <a:rPr lang="ko-KR" altLang="en-US" dirty="0"/>
              <a:t>으로 생성되었습니다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9E6CA2-D2A5-4C5F-BCDF-017701BDA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89" y="442373"/>
            <a:ext cx="5900638" cy="1039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DE5E47-ECDD-4429-B848-3ACB88F09304}"/>
              </a:ext>
            </a:extLst>
          </p:cNvPr>
          <p:cNvSpPr txBox="1"/>
          <p:nvPr/>
        </p:nvSpPr>
        <p:spPr>
          <a:xfrm>
            <a:off x="6054089" y="1648326"/>
            <a:ext cx="6000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로지스틱 회귀모델의 경우 </a:t>
            </a:r>
            <a:r>
              <a:rPr lang="en-US" altLang="ko-KR" dirty="0"/>
              <a:t>SMOTE</a:t>
            </a:r>
            <a:r>
              <a:rPr lang="ko-KR" altLang="en-US" dirty="0"/>
              <a:t>로 </a:t>
            </a:r>
            <a:r>
              <a:rPr lang="ko-KR" altLang="en-US" dirty="0" err="1"/>
              <a:t>오버샘플링</a:t>
            </a:r>
            <a:r>
              <a:rPr lang="ko-KR" altLang="en-US" dirty="0"/>
              <a:t> 된 데이터로 학습할 경우 재현율이 </a:t>
            </a:r>
            <a:r>
              <a:rPr lang="en-US" altLang="ko-KR" dirty="0"/>
              <a:t>92.47%</a:t>
            </a:r>
            <a:r>
              <a:rPr lang="ko-KR" altLang="en-US" dirty="0"/>
              <a:t>로 크게 증가했지만</a:t>
            </a:r>
            <a:r>
              <a:rPr lang="en-US" altLang="ko-KR" dirty="0"/>
              <a:t>, </a:t>
            </a:r>
            <a:r>
              <a:rPr lang="ko-KR" altLang="en-US" dirty="0"/>
              <a:t>정밀도가 </a:t>
            </a:r>
            <a:r>
              <a:rPr lang="en-US" altLang="ko-KR" dirty="0"/>
              <a:t>5.4%</a:t>
            </a:r>
            <a:r>
              <a:rPr lang="ko-KR" altLang="en-US" dirty="0"/>
              <a:t>로 급격하게 저하되었습니다</a:t>
            </a:r>
            <a:r>
              <a:rPr lang="en-US" altLang="ko-KR" dirty="0"/>
              <a:t>. </a:t>
            </a:r>
            <a:r>
              <a:rPr lang="ko-KR" altLang="en-US" dirty="0"/>
              <a:t>재현율이 높더라도 이정도의 저조한 정밀도로는 업무에 적용할 수 없습니다</a:t>
            </a:r>
            <a:r>
              <a:rPr lang="en-US" altLang="ko-KR" dirty="0"/>
              <a:t>. </a:t>
            </a:r>
            <a:r>
              <a:rPr lang="ko-KR" altLang="en-US" dirty="0"/>
              <a:t>이는 로지스틱 회귀모델이 </a:t>
            </a:r>
            <a:r>
              <a:rPr lang="ko-KR" altLang="en-US" dirty="0" err="1"/>
              <a:t>오버샘플링으로</a:t>
            </a:r>
            <a:r>
              <a:rPr lang="ko-KR" altLang="en-US" dirty="0"/>
              <a:t> 인해 실제 원본 데이터의 유형보다 너무나 많은 </a:t>
            </a:r>
            <a:r>
              <a:rPr lang="en-US" altLang="ko-KR" dirty="0"/>
              <a:t>Class=1 </a:t>
            </a:r>
            <a:r>
              <a:rPr lang="ko-KR" altLang="en-US" dirty="0"/>
              <a:t>데이터를 학습하면서 실제 테스트 데이터세트에서 예측을 지나치게 </a:t>
            </a:r>
            <a:r>
              <a:rPr lang="en-US" altLang="ko-KR" dirty="0"/>
              <a:t>Class=1</a:t>
            </a:r>
            <a:r>
              <a:rPr lang="ko-KR" altLang="en-US" dirty="0"/>
              <a:t>로 적용해 정밀도가 급격히 떨어지게 </a:t>
            </a:r>
            <a:r>
              <a:rPr lang="ko-KR" altLang="en-US" dirty="0" err="1"/>
              <a:t>된것입니다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170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1343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Tw Cen MT</vt:lpstr>
      <vt:lpstr>GradientRiseVTI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박재영</dc:creator>
  <cp:lastModifiedBy>박재영</cp:lastModifiedBy>
  <cp:revision>31</cp:revision>
  <dcterms:created xsi:type="dcterms:W3CDTF">2020-12-12T15:15:40Z</dcterms:created>
  <dcterms:modified xsi:type="dcterms:W3CDTF">2021-01-20T12:17:05Z</dcterms:modified>
</cp:coreProperties>
</file>