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0A4E8-2AC2-465B-9881-CC78BD947B11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15B26-62F3-47A3-9816-BDF3E6428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7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15B26-62F3-47A3-9816-BDF3E6428E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7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7E3C-0602-4F4D-B608-FFB535A8F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4D5E3D-B2F1-454B-904A-687C0664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D587F-1265-46C5-B228-10543A65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BD3DF-1418-410B-9C6D-69331D9D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7735E-CE65-44D0-9AD1-2FB2A284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9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D0A9-B87F-47A5-9022-A49C5AE3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DEDCA-0059-4239-8B46-07421080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46E5C-1D82-4685-8814-DEEAB5F8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3A7E8-1398-422A-A617-C37620AF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DBE2-E01C-4F0D-87CF-ACA3C57B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6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2D0203-5AEF-4947-AB3B-10FDAC558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B7C96-7147-439A-B9BD-8CE93E172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1D3DE-83EE-4F62-BDEB-22D0893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A09C4-7AC7-469C-B73B-D916B10E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DBB83-ACC1-4D14-8930-D7D28818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0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9C97F-80EF-4E32-8516-17E954EE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36652-AAFC-4554-BD99-4BC2E01F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6F7E0-E983-44CB-8B7F-F4DE4DE2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6D1EA-6FC6-403F-80C7-12FFB241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4840C-4B81-41EF-809B-276F7910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F3A74-95FE-4903-A4E1-868C61B1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38839-F7C1-42FA-BF19-2AC82689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06C4A-FBAB-418C-8FE1-748CF81E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7EF51-1928-4A24-98D4-C9E51412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4BCB1-70E3-4497-9E03-7E8A0580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8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AC16E-3374-4DAD-8196-E85CFB03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6F1AE-257F-43B9-BB32-86F60B15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C4BF3-F390-49F2-ABBA-D3DF5DCDF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69B0A-33FE-44CB-96A4-08AF9BF0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64CF2-07BE-420B-8D74-59A05677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62A81-BE70-4223-9CE3-DF66CB93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6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E45DF-C01F-4642-8498-8AEA63AB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911E3-DC0A-4E4E-9E4F-7FC6A975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5DD0A4-2919-4E3E-96EA-D6DAA9FAF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AAA730-4610-401C-B839-F51A93CCE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B325F-929E-4F94-A498-E5CB0665F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9C5D2-F489-4D71-A25C-7EFED639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09ACCB-3048-4AEB-8ABB-765C734C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095E0-B941-4B40-A7FE-F3B0CAF3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3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B7854-5096-40B8-8A81-EEC7F33A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6B98E-3C48-456C-9C73-430FA895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4E1715-7CA6-4223-8FC6-0FBF0948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E7C32-80BD-4783-A0B2-B4632A97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8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94CDA-506A-4813-85B8-FD6B0150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5C5EA1-0E43-49CD-8F71-774B9387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E68BC-C493-48FA-A71A-6C1D86A6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8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BA364-4A2C-44C3-AFEC-90EF0273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3C2D8-22E0-406C-907E-9B82E39D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4EAFC-0BA2-4235-9A7D-B1418211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01B80-B9A5-4ECD-8FD4-45F6F9A1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FA81B-280D-4D7C-9444-C7C26F11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BEC09-087D-41B6-A33B-C3D6B785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26AE2-84EC-4C04-84C9-24448308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3FF30-60A4-4D8D-9F25-B164781A1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FFABB-6749-4FF4-B186-36E71EFEC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F4FA7-F26B-4424-B69D-1F6B644F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C6A5A-1FD6-4080-82DB-A8FD805A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E2761-E3FA-4C41-915E-52D405A9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5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462F99-49EB-4C5D-8295-9CCD90D3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98E3A-4B8A-4DE7-A4BF-32339079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B9E67-BC6C-48D9-A26E-357FC0AF2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9D819-F894-41FE-BA3F-5DC273520582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E0604-2859-4A21-BEAA-5749F55A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7B76-6642-4CE6-A253-056260C6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57CD-4554-4960-BC17-922EA4392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8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27DBBD46-2849-4158-B4AE-71615FA68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sz="47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초기 당뇨병 위험을 예측하기 위한 데이터 연관분석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53D5F0-3B89-44BE-B8D1-6E505A649975}"/>
              </a:ext>
            </a:extLst>
          </p:cNvPr>
          <p:cNvSpPr/>
          <p:nvPr/>
        </p:nvSpPr>
        <p:spPr>
          <a:xfrm>
            <a:off x="4964920" y="4543029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박재영</a:t>
            </a:r>
            <a:endParaRPr lang="en-US" altLang="ko-KR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23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FBBB8-CA3C-4106-A326-30204283EAFA}"/>
              </a:ext>
            </a:extLst>
          </p:cNvPr>
          <p:cNvSpPr txBox="1"/>
          <p:nvPr/>
        </p:nvSpPr>
        <p:spPr>
          <a:xfrm>
            <a:off x="251665" y="167950"/>
            <a:ext cx="2843597" cy="646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latin typeface="+mj-lt"/>
                <a:ea typeface="+mj-ea"/>
                <a:cs typeface="+mj-cs"/>
              </a:rPr>
              <a:t>6. </a:t>
            </a:r>
            <a:r>
              <a:rPr lang="ko-KR" altLang="en-US" sz="3200" dirty="0">
                <a:latin typeface="+mj-lt"/>
                <a:ea typeface="+mj-ea"/>
                <a:cs typeface="+mj-cs"/>
              </a:rPr>
              <a:t>향상도 분석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9B51E39B-1FAF-4E46-BF2C-F0D22FC76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43" y="1282093"/>
            <a:ext cx="6251692" cy="431366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7D35837-6C0A-4981-8094-2473FE1F0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31" y="292712"/>
            <a:ext cx="6262404" cy="7989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65A597-A987-40C5-BD14-6A60D08BD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42" y="5601358"/>
            <a:ext cx="6217391" cy="1144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090395-FCC2-4EAF-9BA9-2B047B6B3266}"/>
              </a:ext>
            </a:extLst>
          </p:cNvPr>
          <p:cNvSpPr txBox="1"/>
          <p:nvPr/>
        </p:nvSpPr>
        <p:spPr>
          <a:xfrm>
            <a:off x="250960" y="1282093"/>
            <a:ext cx="30315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향상도는 우연적 기회를 벗어나기 위한 값입니다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 </a:t>
            </a:r>
            <a:r>
              <a:rPr lang="ko-KR" altLang="en-US" dirty="0"/>
              <a:t>이라면 우연적인 경우이며</a:t>
            </a:r>
            <a:r>
              <a:rPr lang="en-US" altLang="ko-KR" dirty="0"/>
              <a:t>, 1</a:t>
            </a:r>
            <a:r>
              <a:rPr lang="ko-KR" altLang="en-US" dirty="0"/>
              <a:t>보다 작거나 크면 우연이 아닌 필연적이 관계가 있음을 </a:t>
            </a:r>
            <a:r>
              <a:rPr lang="ko-KR" altLang="en-US" dirty="0" err="1"/>
              <a:t>알수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향상도가 최소 </a:t>
            </a:r>
            <a:r>
              <a:rPr lang="en-US" altLang="ko-KR" dirty="0"/>
              <a:t>1</a:t>
            </a:r>
            <a:r>
              <a:rPr lang="ko-KR" altLang="en-US" dirty="0"/>
              <a:t>이상인 기준으로 설정해 내림차순으로 분석했습니다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향상도가 </a:t>
            </a:r>
            <a:r>
              <a:rPr lang="ko-KR" altLang="en-US" dirty="0" err="1"/>
              <a:t>큰것부터</a:t>
            </a:r>
            <a:r>
              <a:rPr lang="ko-KR" altLang="en-US" dirty="0"/>
              <a:t> 보면 장년이면서 당뇨병 환자와 다뇨증과 연관이 가장 크며</a:t>
            </a:r>
            <a:r>
              <a:rPr lang="en-US" altLang="ko-KR" dirty="0"/>
              <a:t>, </a:t>
            </a:r>
            <a:r>
              <a:rPr lang="ko-KR" altLang="en-US" dirty="0"/>
              <a:t>당뇨병과 </a:t>
            </a:r>
            <a:r>
              <a:rPr lang="ko-KR" altLang="en-US" dirty="0" err="1"/>
              <a:t>다음다갈증</a:t>
            </a:r>
            <a:r>
              <a:rPr lang="en-US" altLang="ko-KR" dirty="0"/>
              <a:t>, </a:t>
            </a:r>
            <a:r>
              <a:rPr lang="ko-KR" altLang="en-US" dirty="0"/>
              <a:t>허약</a:t>
            </a:r>
            <a:r>
              <a:rPr lang="en-US" altLang="ko-KR" dirty="0"/>
              <a:t> </a:t>
            </a:r>
            <a:r>
              <a:rPr lang="ko-KR" altLang="en-US" dirty="0"/>
              <a:t>등이 연관이 있음을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D887B-93B5-4880-8887-FC7FCA5CAB03}"/>
              </a:ext>
            </a:extLst>
          </p:cNvPr>
          <p:cNvSpPr txBox="1"/>
          <p:nvPr/>
        </p:nvSpPr>
        <p:spPr>
          <a:xfrm>
            <a:off x="873889" y="185099"/>
            <a:ext cx="7002748" cy="65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dirty="0">
                <a:latin typeface="+mj-lt"/>
                <a:ea typeface="+mj-ea"/>
                <a:cs typeface="+mj-cs"/>
              </a:rPr>
              <a:t>7. seaborn</a:t>
            </a:r>
            <a:r>
              <a:rPr lang="ko-KR" altLang="en-US" sz="3600" dirty="0">
                <a:latin typeface="+mj-lt"/>
                <a:ea typeface="+mj-ea"/>
                <a:cs typeface="+mj-cs"/>
              </a:rPr>
              <a:t>을 활용한 데이터 시각화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919D77B-A5D1-4702-86D9-CDB12351D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55" y="106628"/>
            <a:ext cx="3470254" cy="128868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92E2A-35BD-47AE-A220-B381EB3CD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16" y="1020401"/>
            <a:ext cx="3888463" cy="3520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7FB782-D847-4702-BA1F-84CAEACEF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21" y="1478717"/>
            <a:ext cx="4685574" cy="3455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89D3DA-3089-4A6E-8575-78F17CC602CC}"/>
              </a:ext>
            </a:extLst>
          </p:cNvPr>
          <p:cNvSpPr txBox="1"/>
          <p:nvPr/>
        </p:nvSpPr>
        <p:spPr>
          <a:xfrm>
            <a:off x="873889" y="4540726"/>
            <a:ext cx="4453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분석한 데이터를 보기 쉽게 그래프로 시각화 하겠습니다</a:t>
            </a:r>
            <a:r>
              <a:rPr lang="en-US" altLang="ko-KR" dirty="0"/>
              <a:t>. </a:t>
            </a:r>
            <a:r>
              <a:rPr lang="ko-KR" altLang="en-US" dirty="0"/>
              <a:t>시각화 라이브러리는 </a:t>
            </a:r>
            <a:r>
              <a:rPr lang="en-US" altLang="ko-KR" dirty="0"/>
              <a:t>seaborn</a:t>
            </a:r>
            <a:r>
              <a:rPr lang="ko-KR" altLang="en-US" dirty="0"/>
              <a:t>으로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</a:t>
            </a:r>
            <a:r>
              <a:rPr lang="en-US" altLang="ko-KR" dirty="0" err="1"/>
              <a:t>countplot</a:t>
            </a:r>
            <a:r>
              <a:rPr lang="ko-KR" altLang="en-US" dirty="0"/>
              <a:t>으로 음성</a:t>
            </a:r>
            <a:r>
              <a:rPr lang="en-US" altLang="ko-KR" dirty="0"/>
              <a:t>/</a:t>
            </a:r>
            <a:r>
              <a:rPr lang="ko-KR" altLang="en-US" dirty="0"/>
              <a:t>양성 비율을 </a:t>
            </a:r>
            <a:r>
              <a:rPr lang="en-US" altLang="ko-KR" dirty="0"/>
              <a:t>count</a:t>
            </a:r>
            <a:r>
              <a:rPr lang="ko-KR" altLang="en-US" dirty="0"/>
              <a:t>해 표시해 알아봤습니다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음성</a:t>
            </a:r>
            <a:r>
              <a:rPr lang="en-US" altLang="ko-KR" dirty="0"/>
              <a:t>:</a:t>
            </a:r>
            <a:r>
              <a:rPr lang="ko-KR" altLang="en-US" dirty="0"/>
              <a:t>양성 </a:t>
            </a:r>
            <a:r>
              <a:rPr lang="en-US" altLang="ko-KR" dirty="0"/>
              <a:t>= 2:3 </a:t>
            </a:r>
            <a:r>
              <a:rPr lang="ko-KR" altLang="en-US" dirty="0"/>
              <a:t>정도임을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BEC4F-5DE8-41B7-B85A-74FBDAA6A5B9}"/>
              </a:ext>
            </a:extLst>
          </p:cNvPr>
          <p:cNvSpPr txBox="1"/>
          <p:nvPr/>
        </p:nvSpPr>
        <p:spPr>
          <a:xfrm>
            <a:off x="6779181" y="5081477"/>
            <a:ext cx="528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</a:t>
            </a:r>
            <a:r>
              <a:rPr lang="en-US" altLang="ko-KR" dirty="0" err="1"/>
              <a:t>displot</a:t>
            </a:r>
            <a:r>
              <a:rPr lang="ko-KR" altLang="en-US" dirty="0"/>
              <a:t>으로 히스토그램 형식으로 </a:t>
            </a:r>
            <a:r>
              <a:rPr lang="ko-KR" altLang="en-US" dirty="0" err="1"/>
              <a:t>나이대</a:t>
            </a:r>
            <a:r>
              <a:rPr lang="ko-KR" altLang="en-US" dirty="0"/>
              <a:t> 분포도를 표시했습니다</a:t>
            </a:r>
            <a:r>
              <a:rPr lang="en-US" altLang="ko-KR" dirty="0"/>
              <a:t>. </a:t>
            </a:r>
            <a:r>
              <a:rPr lang="ko-KR" altLang="en-US" dirty="0"/>
              <a:t>선도 추가해 이해를 도왔습니다</a:t>
            </a:r>
            <a:r>
              <a:rPr lang="en-US" altLang="ko-KR" dirty="0"/>
              <a:t>. </a:t>
            </a:r>
            <a:r>
              <a:rPr lang="ko-KR" altLang="en-US" dirty="0"/>
              <a:t>대체적으로 </a:t>
            </a:r>
            <a:r>
              <a:rPr lang="en-US" altLang="ko-KR" dirty="0"/>
              <a:t>40,50</a:t>
            </a:r>
            <a:r>
              <a:rPr lang="ko-KR" altLang="en-US" dirty="0"/>
              <a:t>대가 가장 </a:t>
            </a:r>
            <a:r>
              <a:rPr lang="ko-KR" altLang="en-US" dirty="0" err="1"/>
              <a:t>많은걸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26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3E3C2-FF13-47C7-8B27-52F8FA9F8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03" y="480060"/>
            <a:ext cx="4131447" cy="46161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D3889-6026-4165-B9C1-5AEF07D24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480060"/>
            <a:ext cx="5129784" cy="4561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01C50-3C15-4AD1-B1C8-5784123723A2}"/>
              </a:ext>
            </a:extLst>
          </p:cNvPr>
          <p:cNvSpPr txBox="1"/>
          <p:nvPr/>
        </p:nvSpPr>
        <p:spPr>
          <a:xfrm>
            <a:off x="641180" y="4917233"/>
            <a:ext cx="5138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Boxplot</a:t>
            </a:r>
            <a:r>
              <a:rPr lang="ko-KR" altLang="en-US" dirty="0"/>
              <a:t>으로 나이 </a:t>
            </a:r>
            <a:r>
              <a:rPr lang="en-US" altLang="ko-KR" dirty="0"/>
              <a:t>/ </a:t>
            </a:r>
            <a:r>
              <a:rPr lang="ko-KR" altLang="en-US" dirty="0"/>
              <a:t>음성</a:t>
            </a:r>
            <a:r>
              <a:rPr lang="en-US" altLang="ko-KR" dirty="0"/>
              <a:t>,</a:t>
            </a:r>
            <a:r>
              <a:rPr lang="ko-KR" altLang="en-US" dirty="0"/>
              <a:t>양성 판정 분포 그래프를 표현했습니다</a:t>
            </a:r>
            <a:r>
              <a:rPr lang="en-US" altLang="ko-KR" dirty="0"/>
              <a:t>. </a:t>
            </a:r>
            <a:r>
              <a:rPr lang="ko-KR" altLang="en-US" dirty="0"/>
              <a:t>전체적으로 </a:t>
            </a:r>
            <a:r>
              <a:rPr lang="en-US" altLang="ko-KR" dirty="0"/>
              <a:t>4~50</a:t>
            </a:r>
            <a:r>
              <a:rPr lang="ko-KR" altLang="en-US" dirty="0" err="1"/>
              <a:t>대분이</a:t>
            </a:r>
            <a:r>
              <a:rPr lang="ko-KR" altLang="en-US" dirty="0"/>
              <a:t> 많고 당뇨병 환자의 나이대는 </a:t>
            </a:r>
            <a:r>
              <a:rPr lang="en-US" altLang="ko-KR" dirty="0"/>
              <a:t>20</a:t>
            </a:r>
            <a:r>
              <a:rPr lang="ko-KR" altLang="en-US" dirty="0"/>
              <a:t>대부터 </a:t>
            </a:r>
            <a:r>
              <a:rPr lang="en-US" altLang="ko-KR" dirty="0"/>
              <a:t>80</a:t>
            </a:r>
            <a:r>
              <a:rPr lang="ko-KR" altLang="en-US" dirty="0"/>
              <a:t>대까지 다양하지만 주로 </a:t>
            </a:r>
            <a:r>
              <a:rPr lang="en-US" altLang="ko-KR" dirty="0"/>
              <a:t>4~50</a:t>
            </a:r>
            <a:r>
              <a:rPr lang="ko-KR" altLang="en-US" dirty="0"/>
              <a:t>대에 가장 많이 </a:t>
            </a:r>
            <a:r>
              <a:rPr lang="ko-KR" altLang="en-US" dirty="0" err="1"/>
              <a:t>있는걸로</a:t>
            </a:r>
            <a:r>
              <a:rPr lang="ko-KR" altLang="en-US" dirty="0"/>
              <a:t> 나타나고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E8ECD-A765-4A57-AB81-8A534C62E51B}"/>
              </a:ext>
            </a:extLst>
          </p:cNvPr>
          <p:cNvSpPr txBox="1"/>
          <p:nvPr/>
        </p:nvSpPr>
        <p:spPr>
          <a:xfrm>
            <a:off x="6503436" y="5183241"/>
            <a:ext cx="5112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Jointplot</a:t>
            </a:r>
            <a:r>
              <a:rPr lang="ko-KR" altLang="en-US" sz="1600" dirty="0"/>
              <a:t>으로 나이 </a:t>
            </a:r>
            <a:r>
              <a:rPr lang="en-US" altLang="ko-KR" sz="1600" dirty="0"/>
              <a:t>/ </a:t>
            </a:r>
            <a:r>
              <a:rPr lang="ko-KR" altLang="en-US" sz="1600" dirty="0"/>
              <a:t>음성</a:t>
            </a:r>
            <a:r>
              <a:rPr lang="en-US" altLang="ko-KR" sz="1600" dirty="0"/>
              <a:t>,</a:t>
            </a:r>
            <a:r>
              <a:rPr lang="ko-KR" altLang="en-US" sz="1600" dirty="0"/>
              <a:t>양성 분포 그래프를 표현했습니다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바깥에 히스토그램으로 표시하여 어느정도 분포해 있는지 한눈에 들어오기 쉽습니다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마찬가지로 </a:t>
            </a:r>
            <a:r>
              <a:rPr lang="en-US" altLang="ko-KR" sz="1600" dirty="0"/>
              <a:t>4~50</a:t>
            </a:r>
            <a:r>
              <a:rPr lang="ko-KR" altLang="en-US" sz="1600" dirty="0"/>
              <a:t>대에 당뇨병환자가 </a:t>
            </a:r>
            <a:r>
              <a:rPr lang="ko-KR" altLang="en-US" sz="1600" dirty="0" err="1"/>
              <a:t>가장많습니다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969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C01C70-EC93-497D-9DE3-21E925363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" y="63188"/>
            <a:ext cx="3248060" cy="32726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68DE90-0502-4C2B-AD53-269299EBB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" y="3666885"/>
            <a:ext cx="3252711" cy="291930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0B7AF35-C2E1-4837-B84D-33436A864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10" y="2240371"/>
            <a:ext cx="3507578" cy="23772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6867B0-92AA-4E76-BA3F-BD7D70CCF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94" y="141489"/>
            <a:ext cx="3332622" cy="31160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9A767A-A9E9-4430-9AD7-0F71EFAE88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94" y="3645664"/>
            <a:ext cx="3332622" cy="3024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249E3-F670-4372-9B78-BF8F02ABCDD4}"/>
              </a:ext>
            </a:extLst>
          </p:cNvPr>
          <p:cNvSpPr txBox="1"/>
          <p:nvPr/>
        </p:nvSpPr>
        <p:spPr>
          <a:xfrm>
            <a:off x="3381326" y="5068622"/>
            <a:ext cx="2655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당뇨병 환자 중 다뇨증 증상도 있는지 그래프로 표현했습니다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거의 </a:t>
            </a:r>
            <a:r>
              <a:rPr lang="en-US" altLang="ko-KR" sz="1400" dirty="0">
                <a:solidFill>
                  <a:schemeClr val="bg1"/>
                </a:solidFill>
              </a:rPr>
              <a:t>75% </a:t>
            </a:r>
            <a:r>
              <a:rPr lang="ko-KR" altLang="en-US" sz="1400" dirty="0">
                <a:solidFill>
                  <a:schemeClr val="bg1"/>
                </a:solidFill>
              </a:rPr>
              <a:t>이상 다뇨증도 같이 앓고 </a:t>
            </a:r>
            <a:r>
              <a:rPr lang="ko-KR" altLang="en-US" sz="1400" dirty="0" err="1">
                <a:solidFill>
                  <a:schemeClr val="bg1"/>
                </a:solidFill>
              </a:rPr>
              <a:t>있는것으로</a:t>
            </a:r>
            <a:r>
              <a:rPr lang="ko-KR" altLang="en-US" sz="1400" dirty="0">
                <a:solidFill>
                  <a:schemeClr val="bg1"/>
                </a:solidFill>
              </a:rPr>
              <a:t> 알 수 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그리고 따로 증상을 </a:t>
            </a:r>
            <a:r>
              <a:rPr lang="ko-KR" altLang="en-US" sz="1400" dirty="0" err="1">
                <a:solidFill>
                  <a:schemeClr val="bg1"/>
                </a:solidFill>
              </a:rPr>
              <a:t>갖는것보다</a:t>
            </a:r>
            <a:r>
              <a:rPr lang="ko-KR" altLang="en-US" sz="1400" dirty="0">
                <a:solidFill>
                  <a:schemeClr val="bg1"/>
                </a:solidFill>
              </a:rPr>
              <a:t> 같이 증상을 가지고 있는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경우가 압도적으로 많았습니다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ED6CD-C516-4E0D-BB7C-F19039B43354}"/>
              </a:ext>
            </a:extLst>
          </p:cNvPr>
          <p:cNvSpPr txBox="1"/>
          <p:nvPr/>
        </p:nvSpPr>
        <p:spPr>
          <a:xfrm>
            <a:off x="6236064" y="26884"/>
            <a:ext cx="2299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당뇨병 환자 중 </a:t>
            </a:r>
            <a:r>
              <a:rPr lang="ko-KR" altLang="en-US" sz="1400" dirty="0" err="1">
                <a:solidFill>
                  <a:schemeClr val="bg1"/>
                </a:solidFill>
              </a:rPr>
              <a:t>다음다갈증상이</a:t>
            </a:r>
            <a:r>
              <a:rPr lang="ko-KR" altLang="en-US" sz="1400" dirty="0">
                <a:solidFill>
                  <a:schemeClr val="bg1"/>
                </a:solidFill>
              </a:rPr>
              <a:t> 있는지 그래프로 표현했습니다</a:t>
            </a:r>
            <a:r>
              <a:rPr lang="en-US" altLang="ko-KR" sz="1400" dirty="0">
                <a:solidFill>
                  <a:schemeClr val="bg1"/>
                </a:solidFill>
              </a:rPr>
              <a:t>. 70%</a:t>
            </a:r>
            <a:r>
              <a:rPr lang="ko-KR" altLang="en-US" sz="1400" dirty="0">
                <a:solidFill>
                  <a:schemeClr val="bg1"/>
                </a:solidFill>
              </a:rPr>
              <a:t>이상 같이 앓고 </a:t>
            </a:r>
            <a:r>
              <a:rPr lang="ko-KR" altLang="en-US" sz="1400" dirty="0" err="1">
                <a:solidFill>
                  <a:schemeClr val="bg1"/>
                </a:solidFill>
              </a:rPr>
              <a:t>있는것으로</a:t>
            </a:r>
            <a:r>
              <a:rPr lang="ko-KR" altLang="en-US" sz="1400" dirty="0">
                <a:solidFill>
                  <a:schemeClr val="bg1"/>
                </a:solidFill>
              </a:rPr>
              <a:t> 알 수 있습니다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그리고 따로 증상을 </a:t>
            </a:r>
            <a:r>
              <a:rPr lang="ko-KR" altLang="en-US" sz="1400" dirty="0" err="1">
                <a:solidFill>
                  <a:schemeClr val="bg1"/>
                </a:solidFill>
              </a:rPr>
              <a:t>갖는것보다</a:t>
            </a:r>
            <a:r>
              <a:rPr lang="ko-KR" altLang="en-US" sz="1400" dirty="0">
                <a:solidFill>
                  <a:schemeClr val="bg1"/>
                </a:solidFill>
              </a:rPr>
              <a:t> 같이 증상을 가지고 있는 </a:t>
            </a:r>
            <a:r>
              <a:rPr lang="ko-KR" altLang="en-US" sz="1400" dirty="0" err="1">
                <a:solidFill>
                  <a:schemeClr val="bg1"/>
                </a:solidFill>
              </a:rPr>
              <a:t>경우가압도적으로</a:t>
            </a:r>
            <a:r>
              <a:rPr lang="ko-KR" altLang="en-US" sz="1400" dirty="0">
                <a:solidFill>
                  <a:schemeClr val="bg1"/>
                </a:solidFill>
              </a:rPr>
              <a:t> 많았습니다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16CE1-DDE9-4263-9A65-92A324BAF57D}"/>
              </a:ext>
            </a:extLst>
          </p:cNvPr>
          <p:cNvSpPr txBox="1"/>
          <p:nvPr/>
        </p:nvSpPr>
        <p:spPr>
          <a:xfrm>
            <a:off x="3403811" y="38127"/>
            <a:ext cx="2426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당뇨병 환자 중 다식증 증상이 있는지 그래프로 표현했습니다</a:t>
            </a:r>
            <a:r>
              <a:rPr lang="en-US" altLang="ko-KR" sz="1400" dirty="0">
                <a:solidFill>
                  <a:schemeClr val="bg1"/>
                </a:solidFill>
              </a:rPr>
              <a:t>. 60% </a:t>
            </a:r>
            <a:r>
              <a:rPr lang="ko-KR" altLang="en-US" sz="1400" dirty="0">
                <a:solidFill>
                  <a:schemeClr val="bg1"/>
                </a:solidFill>
              </a:rPr>
              <a:t>이상 같이 앓고 </a:t>
            </a:r>
            <a:r>
              <a:rPr lang="ko-KR" altLang="en-US" sz="1400" dirty="0" err="1">
                <a:solidFill>
                  <a:schemeClr val="bg1"/>
                </a:solidFill>
              </a:rPr>
              <a:t>있는것으로</a:t>
            </a:r>
            <a:r>
              <a:rPr lang="ko-KR" altLang="en-US" sz="1400" dirty="0">
                <a:solidFill>
                  <a:schemeClr val="bg1"/>
                </a:solidFill>
              </a:rPr>
              <a:t> 알 수 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다뇨증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r>
              <a:rPr lang="ko-KR" altLang="en-US" sz="1400" dirty="0" err="1">
                <a:solidFill>
                  <a:schemeClr val="bg1"/>
                </a:solidFill>
              </a:rPr>
              <a:t>다음다갈증에</a:t>
            </a:r>
            <a:r>
              <a:rPr lang="ko-KR" altLang="en-US" sz="1400" dirty="0">
                <a:solidFill>
                  <a:schemeClr val="bg1"/>
                </a:solidFill>
              </a:rPr>
              <a:t> 비해 따로 증상을 겪는 사람이 많지만 그래도 같이 증상을 </a:t>
            </a:r>
            <a:r>
              <a:rPr lang="ko-KR" altLang="en-US" sz="1400" dirty="0" err="1">
                <a:solidFill>
                  <a:schemeClr val="bg1"/>
                </a:solidFill>
              </a:rPr>
              <a:t>격는</a:t>
            </a:r>
            <a:r>
              <a:rPr lang="ko-KR" altLang="en-US" sz="1400" dirty="0">
                <a:solidFill>
                  <a:schemeClr val="bg1"/>
                </a:solidFill>
              </a:rPr>
              <a:t> 경우가 많았습니다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B7C1AD-390C-4543-8986-CC926C326891}"/>
              </a:ext>
            </a:extLst>
          </p:cNvPr>
          <p:cNvSpPr txBox="1"/>
          <p:nvPr/>
        </p:nvSpPr>
        <p:spPr>
          <a:xfrm>
            <a:off x="6246122" y="5070461"/>
            <a:ext cx="2416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나이와 성별 분포 그래프를 표현했습니다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남성이 더 많이 있음을 알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8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B72F923-2DFF-483E-9E9A-99324CC3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8" y="193005"/>
            <a:ext cx="3699765" cy="1478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462E6A-8DC2-4E03-AC42-DDA42D4F8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08" y="4041992"/>
            <a:ext cx="2783731" cy="2569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2FC327-790D-4D6A-B711-0528C0B7E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39" y="4041992"/>
            <a:ext cx="2862731" cy="25695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ED6521-F348-45C1-A158-A99F65097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8" y="4041992"/>
            <a:ext cx="2910970" cy="25695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4421D4-4C34-4721-9780-A1C841D8A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394" y="4041992"/>
            <a:ext cx="2910970" cy="2623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CD5D79-58BF-4A40-9130-7BB4C6BCB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523" y="193005"/>
            <a:ext cx="2745841" cy="2481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762509-B9DB-43D7-94E1-B2228D849B0E}"/>
              </a:ext>
            </a:extLst>
          </p:cNvPr>
          <p:cNvSpPr txBox="1"/>
          <p:nvPr/>
        </p:nvSpPr>
        <p:spPr>
          <a:xfrm>
            <a:off x="281038" y="1702626"/>
            <a:ext cx="8540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Relplot</a:t>
            </a:r>
            <a:r>
              <a:rPr lang="ko-KR" altLang="en-US" sz="1600" dirty="0"/>
              <a:t>으로 나이대비 질병 분포를 선그래프로 시각화 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첫번째로 나이대비 </a:t>
            </a:r>
            <a:r>
              <a:rPr lang="ko-KR" altLang="en-US" sz="1600" dirty="0" err="1"/>
              <a:t>다음다갈증</a:t>
            </a:r>
            <a:r>
              <a:rPr lang="ko-KR" altLang="en-US" sz="1600" dirty="0"/>
              <a:t> 분포를 보면 주로 </a:t>
            </a:r>
            <a:r>
              <a:rPr lang="en-US" altLang="ko-KR" sz="1600" dirty="0"/>
              <a:t>50,60</a:t>
            </a:r>
            <a:r>
              <a:rPr lang="ko-KR" altLang="en-US" sz="1600" dirty="0"/>
              <a:t>대에 많이 나타나며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두번째로 나이대비 다뇨증 분포를 보면 전체적으로 고르게 있음을 </a:t>
            </a:r>
            <a:r>
              <a:rPr lang="ko-KR" altLang="en-US" sz="1600" dirty="0" err="1"/>
              <a:t>알수</a:t>
            </a:r>
            <a:r>
              <a:rPr lang="ko-KR" altLang="en-US" sz="1600" dirty="0"/>
              <a:t> 있고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세번째로 나이대비 가려움 증상 분포를 보면 젊은 층에서는 많이 없으며 </a:t>
            </a:r>
            <a:r>
              <a:rPr lang="en-US" altLang="ko-KR" sz="1600" dirty="0"/>
              <a:t>40</a:t>
            </a:r>
            <a:r>
              <a:rPr lang="ko-KR" altLang="en-US" sz="1600" dirty="0"/>
              <a:t>대부터 점차 </a:t>
            </a:r>
            <a:r>
              <a:rPr lang="ko-KR" altLang="en-US" sz="1600" dirty="0" err="1"/>
              <a:t>늘어나는것을</a:t>
            </a:r>
            <a:r>
              <a:rPr lang="ko-KR" altLang="en-US" sz="1600" dirty="0"/>
              <a:t> 알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네번째로 나이대비 시야가 </a:t>
            </a:r>
            <a:r>
              <a:rPr lang="ko-KR" altLang="en-US" sz="1600" dirty="0" err="1"/>
              <a:t>흐린증상</a:t>
            </a:r>
            <a:r>
              <a:rPr lang="ko-KR" altLang="en-US" sz="1600" dirty="0"/>
              <a:t> 분포를 보면 의외로 젊은 층에서도 많으며 </a:t>
            </a:r>
            <a:r>
              <a:rPr lang="en-US" altLang="ko-KR" sz="1600" dirty="0"/>
              <a:t>60</a:t>
            </a:r>
            <a:r>
              <a:rPr lang="ko-KR" altLang="en-US" sz="1600" dirty="0"/>
              <a:t>대부터 급격히 </a:t>
            </a:r>
            <a:r>
              <a:rPr lang="ko-KR" altLang="en-US" sz="1600" dirty="0" err="1"/>
              <a:t>많아지기</a:t>
            </a:r>
            <a:r>
              <a:rPr lang="ko-KR" altLang="en-US" sz="1600" dirty="0"/>
              <a:t> 시작합니다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마지막 </a:t>
            </a:r>
            <a:r>
              <a:rPr lang="ko-KR" altLang="en-US" sz="1600" dirty="0" err="1"/>
              <a:t>다섯번째로</a:t>
            </a:r>
            <a:r>
              <a:rPr lang="ko-KR" altLang="en-US" sz="1600" dirty="0"/>
              <a:t> 나이대비 쇠약해 </a:t>
            </a:r>
            <a:r>
              <a:rPr lang="ko-KR" altLang="en-US" sz="1600" dirty="0" err="1"/>
              <a:t>지는것은</a:t>
            </a:r>
            <a:r>
              <a:rPr lang="ko-KR" altLang="en-US" sz="1600" dirty="0"/>
              <a:t> </a:t>
            </a:r>
            <a:r>
              <a:rPr lang="en-US" altLang="ko-KR" sz="1600" dirty="0"/>
              <a:t>40</a:t>
            </a:r>
            <a:r>
              <a:rPr lang="ko-KR" altLang="en-US" sz="1600" dirty="0"/>
              <a:t>대부터 </a:t>
            </a:r>
            <a:r>
              <a:rPr lang="ko-KR" altLang="en-US" sz="1600" dirty="0" err="1"/>
              <a:t>많아짐을</a:t>
            </a:r>
            <a:r>
              <a:rPr lang="ko-KR" altLang="en-US" sz="1600" dirty="0"/>
              <a:t> 알 수 있고 그렇지만 </a:t>
            </a:r>
            <a:r>
              <a:rPr lang="en-US" altLang="ko-KR" sz="1600" dirty="0"/>
              <a:t>30</a:t>
            </a:r>
            <a:r>
              <a:rPr lang="ko-KR" altLang="en-US" sz="1600" dirty="0" err="1"/>
              <a:t>대역시</a:t>
            </a:r>
            <a:r>
              <a:rPr lang="ko-KR" altLang="en-US" sz="1600" dirty="0"/>
              <a:t> 많이 분포해 있음을 알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00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430C1D-189C-40D8-BBF6-2EB19D60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" y="92948"/>
            <a:ext cx="8087854" cy="943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4B3DAF-CBFF-4337-9289-D3192B354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8" y="1036055"/>
            <a:ext cx="5947372" cy="3167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1B43C2-5FF7-48A5-BF8A-8212650D0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1" y="4190628"/>
            <a:ext cx="5674483" cy="2613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0634DB-3769-4EAD-A3BC-63454778AA86}"/>
              </a:ext>
            </a:extLst>
          </p:cNvPr>
          <p:cNvSpPr txBox="1"/>
          <p:nvPr/>
        </p:nvSpPr>
        <p:spPr>
          <a:xfrm>
            <a:off x="6372808" y="1166327"/>
            <a:ext cx="5421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</a:t>
            </a:r>
            <a:r>
              <a:rPr lang="en-US" altLang="ko-KR" dirty="0" err="1"/>
              <a:t>pairplot</a:t>
            </a:r>
            <a:r>
              <a:rPr lang="ko-KR" altLang="en-US" dirty="0"/>
              <a:t>으로 가장 연관이 많은 나이</a:t>
            </a:r>
            <a:r>
              <a:rPr lang="en-US" altLang="ko-KR" dirty="0"/>
              <a:t>/</a:t>
            </a:r>
            <a:r>
              <a:rPr lang="ko-KR" altLang="en-US" dirty="0"/>
              <a:t>성별</a:t>
            </a:r>
            <a:r>
              <a:rPr lang="en-US" altLang="ko-KR" dirty="0"/>
              <a:t>/</a:t>
            </a:r>
            <a:r>
              <a:rPr lang="ko-KR" altLang="en-US" dirty="0"/>
              <a:t>음성</a:t>
            </a:r>
            <a:r>
              <a:rPr lang="en-US" altLang="ko-KR" dirty="0"/>
              <a:t>,</a:t>
            </a:r>
            <a:r>
              <a:rPr lang="ko-KR" altLang="en-US" dirty="0"/>
              <a:t>양성</a:t>
            </a:r>
            <a:r>
              <a:rPr lang="en-US" altLang="ko-KR" dirty="0"/>
              <a:t>/</a:t>
            </a:r>
            <a:r>
              <a:rPr lang="ko-KR" altLang="en-US" dirty="0"/>
              <a:t>쇠약</a:t>
            </a:r>
            <a:r>
              <a:rPr lang="en-US" altLang="ko-KR" dirty="0"/>
              <a:t>/</a:t>
            </a:r>
            <a:r>
              <a:rPr lang="ko-KR" altLang="en-US" dirty="0"/>
              <a:t>다뇨증</a:t>
            </a:r>
            <a:r>
              <a:rPr lang="en-US" altLang="ko-KR" dirty="0"/>
              <a:t>/</a:t>
            </a:r>
            <a:r>
              <a:rPr lang="ko-KR" altLang="en-US" dirty="0" err="1"/>
              <a:t>다음다갈증</a:t>
            </a:r>
            <a:r>
              <a:rPr lang="en-US" altLang="ko-KR" dirty="0"/>
              <a:t>/</a:t>
            </a:r>
            <a:r>
              <a:rPr lang="ko-KR" altLang="en-US" dirty="0"/>
              <a:t>가려움 을 기반으로 연관 분포 그래프를 표현해봤습니다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양의 데이터를 한눈에 보기 쉽게 표현한 것이</a:t>
            </a:r>
            <a:endParaRPr lang="en-US" altLang="ko-KR" dirty="0"/>
          </a:p>
          <a:p>
            <a:r>
              <a:rPr lang="ko-KR" altLang="en-US" dirty="0"/>
              <a:t>가장 큰 장점입니다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연관분석 특성상 다채롭게 표현되지 못하고</a:t>
            </a:r>
            <a:endParaRPr lang="en-US" altLang="ko-KR" dirty="0"/>
          </a:p>
          <a:p>
            <a:r>
              <a:rPr lang="ko-KR" altLang="en-US" dirty="0"/>
              <a:t>한정적인 점으로 </a:t>
            </a:r>
            <a:r>
              <a:rPr lang="ko-KR" altLang="en-US" dirty="0" err="1"/>
              <a:t>표현된게</a:t>
            </a:r>
            <a:r>
              <a:rPr lang="ko-KR" altLang="en-US" dirty="0"/>
              <a:t> 많아 활용이 </a:t>
            </a:r>
            <a:r>
              <a:rPr lang="ko-KR" altLang="en-US" dirty="0" err="1"/>
              <a:t>떨어진것</a:t>
            </a:r>
            <a:r>
              <a:rPr lang="ko-KR" altLang="en-US" dirty="0"/>
              <a:t> 같습니다</a:t>
            </a:r>
            <a:r>
              <a:rPr lang="en-US" altLang="ko-KR" dirty="0"/>
              <a:t>. </a:t>
            </a:r>
            <a:r>
              <a:rPr lang="ko-KR" altLang="en-US" dirty="0"/>
              <a:t>종합해보면 </a:t>
            </a:r>
            <a:r>
              <a:rPr lang="en-US" altLang="ko-KR" dirty="0"/>
              <a:t>4~50</a:t>
            </a:r>
            <a:r>
              <a:rPr lang="ko-KR" altLang="en-US" dirty="0"/>
              <a:t>대 남성이 당뇨를 포함한 많은 질병을 가지고 </a:t>
            </a:r>
            <a:r>
              <a:rPr lang="ko-KR" altLang="en-US" dirty="0" err="1"/>
              <a:t>있는것으로</a:t>
            </a:r>
            <a:r>
              <a:rPr lang="ko-KR" altLang="en-US" dirty="0"/>
              <a:t> 알고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5B117-23CD-4E58-94F4-F3E1834CE7A7}"/>
              </a:ext>
            </a:extLst>
          </p:cNvPr>
          <p:cNvSpPr txBox="1"/>
          <p:nvPr/>
        </p:nvSpPr>
        <p:spPr>
          <a:xfrm>
            <a:off x="6372808" y="4030825"/>
            <a:ext cx="5290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>
                <a:solidFill>
                  <a:srgbClr val="FF0000"/>
                </a:solidFill>
              </a:rPr>
              <a:t>결과 분석</a:t>
            </a:r>
            <a:r>
              <a:rPr lang="en-US" altLang="ko-KR" b="1" dirty="0"/>
              <a:t>&gt;</a:t>
            </a:r>
          </a:p>
          <a:p>
            <a:r>
              <a:rPr lang="ko-KR" altLang="en-US" dirty="0"/>
              <a:t>당뇨병환자</a:t>
            </a:r>
            <a:r>
              <a:rPr lang="en-US" altLang="ko-KR" dirty="0"/>
              <a:t>, </a:t>
            </a:r>
            <a:r>
              <a:rPr lang="ko-KR" altLang="en-US" dirty="0"/>
              <a:t>당뇨병 </a:t>
            </a:r>
            <a:r>
              <a:rPr lang="ko-KR" altLang="en-US" dirty="0" err="1"/>
              <a:t>걸릴때</a:t>
            </a:r>
            <a:r>
              <a:rPr lang="ko-KR" altLang="en-US" dirty="0"/>
              <a:t> 높은 확률로 다뇨증</a:t>
            </a:r>
            <a:r>
              <a:rPr lang="en-US" altLang="ko-KR" dirty="0"/>
              <a:t>,</a:t>
            </a:r>
            <a:r>
              <a:rPr lang="ko-KR" altLang="en-US" dirty="0" err="1"/>
              <a:t>다음다갈증</a:t>
            </a:r>
            <a:r>
              <a:rPr lang="en-US" altLang="ko-KR" dirty="0"/>
              <a:t>,</a:t>
            </a:r>
            <a:r>
              <a:rPr lang="ko-KR" altLang="en-US" dirty="0"/>
              <a:t>다식증 증상이 같이 있음을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4~50</a:t>
            </a:r>
            <a:r>
              <a:rPr lang="ko-KR" altLang="en-US" dirty="0"/>
              <a:t>대로 넘어가면서 많이 생기는 질병이며</a:t>
            </a:r>
            <a:endParaRPr lang="en-US" altLang="ko-KR" dirty="0"/>
          </a:p>
          <a:p>
            <a:r>
              <a:rPr lang="ko-KR" altLang="en-US" dirty="0"/>
              <a:t>쇠약</a:t>
            </a:r>
            <a:r>
              <a:rPr lang="en-US" altLang="ko-KR" dirty="0"/>
              <a:t>,</a:t>
            </a:r>
            <a:r>
              <a:rPr lang="ko-KR" altLang="en-US" dirty="0"/>
              <a:t>가려움</a:t>
            </a:r>
            <a:r>
              <a:rPr lang="en-US" altLang="ko-KR" dirty="0"/>
              <a:t>, </a:t>
            </a:r>
            <a:r>
              <a:rPr lang="ko-KR" altLang="en-US" dirty="0"/>
              <a:t>면역력 결핍 등 같이 동반될 수 있음을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당뇨병은 나이대가 고르게 </a:t>
            </a:r>
            <a:r>
              <a:rPr lang="ko-KR" altLang="en-US" dirty="0" err="1"/>
              <a:t>분포되있어</a:t>
            </a:r>
            <a:r>
              <a:rPr lang="ko-KR" altLang="en-US" dirty="0"/>
              <a:t> 젊은 사람도 방심하면 안됨을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72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표식">
            <a:extLst>
              <a:ext uri="{FF2B5EF4-FFF2-40B4-BE49-F238E27FC236}">
                <a16:creationId xmlns:a16="http://schemas.microsoft.com/office/drawing/2014/main" id="{248B2182-2E32-47D0-AC13-19B36396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135" y="-35510"/>
            <a:ext cx="4979334" cy="4979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F0C134-4530-4369-A139-59C08719BC1B}"/>
              </a:ext>
            </a:extLst>
          </p:cNvPr>
          <p:cNvSpPr txBox="1"/>
          <p:nvPr/>
        </p:nvSpPr>
        <p:spPr>
          <a:xfrm>
            <a:off x="846494" y="4608299"/>
            <a:ext cx="959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https://drive.google.com/file/d/1KLt5xTtplW37l5mlmSpNlrDu-fBaUfT5/view?usp=sharing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9FC98-357E-470E-908C-BC3A84D46024}"/>
              </a:ext>
            </a:extLst>
          </p:cNvPr>
          <p:cNvSpPr txBox="1"/>
          <p:nvPr/>
        </p:nvSpPr>
        <p:spPr>
          <a:xfrm>
            <a:off x="846494" y="4108421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err="1"/>
              <a:t>Colab</a:t>
            </a:r>
            <a:r>
              <a:rPr lang="en-US" altLang="ko-KR" dirty="0"/>
              <a:t> link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58629-1527-4515-B33D-56ADD9CE0E15}"/>
              </a:ext>
            </a:extLst>
          </p:cNvPr>
          <p:cNvSpPr txBox="1"/>
          <p:nvPr/>
        </p:nvSpPr>
        <p:spPr>
          <a:xfrm>
            <a:off x="6628335" y="2390172"/>
            <a:ext cx="4404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긴</a:t>
            </a:r>
            <a:r>
              <a:rPr lang="en-US" altLang="ko-KR" sz="4000" dirty="0"/>
              <a:t> </a:t>
            </a:r>
            <a:r>
              <a:rPr lang="ko-KR" altLang="en-US" sz="4000" dirty="0"/>
              <a:t>글 </a:t>
            </a:r>
            <a:r>
              <a:rPr lang="ko-KR" altLang="en-US" sz="4000" dirty="0" err="1"/>
              <a:t>읽어주셔서</a:t>
            </a:r>
            <a:r>
              <a:rPr lang="ko-KR" altLang="en-US" sz="4000" dirty="0"/>
              <a:t> 감사드립니다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28D0F-B2BE-4177-919A-F4309CFD0BBB}"/>
              </a:ext>
            </a:extLst>
          </p:cNvPr>
          <p:cNvSpPr txBox="1"/>
          <p:nvPr/>
        </p:nvSpPr>
        <p:spPr>
          <a:xfrm>
            <a:off x="846494" y="5608056"/>
            <a:ext cx="966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https://drive.google.com/file/d/1rGlt2G1Ya3Z1QMYv2qH16EOb36XtJQo6/view?usp=sharing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51E14-CDA9-47A4-873A-4559E01727B8}"/>
              </a:ext>
            </a:extLst>
          </p:cNvPr>
          <p:cNvSpPr txBox="1"/>
          <p:nvPr/>
        </p:nvSpPr>
        <p:spPr>
          <a:xfrm>
            <a:off x="917516" y="5194079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48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546A55F-D3D3-49B6-922A-9242C3A12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" y="121298"/>
            <a:ext cx="4974234" cy="469329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00654EE-CDCE-49AC-8C4F-90FAF4464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24" y="121298"/>
            <a:ext cx="3932444" cy="530911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37DE424-6BB0-479D-8C53-25E86DCD8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" y="5309118"/>
            <a:ext cx="8147162" cy="13432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5B2238-3D70-4608-ACC3-FB08226FA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1" y="4775709"/>
            <a:ext cx="4163006" cy="504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3D7111-48A1-4C6A-AFAE-F8958EFE7453}"/>
              </a:ext>
            </a:extLst>
          </p:cNvPr>
          <p:cNvSpPr txBox="1"/>
          <p:nvPr/>
        </p:nvSpPr>
        <p:spPr>
          <a:xfrm>
            <a:off x="9561160" y="121298"/>
            <a:ext cx="24697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출처</a:t>
            </a:r>
            <a:endParaRPr lang="en-US" altLang="ko-KR" dirty="0"/>
          </a:p>
          <a:p>
            <a:r>
              <a:rPr lang="en-US" altLang="ko-KR" dirty="0"/>
              <a:t>UCI Machin Learning Repository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1. M </a:t>
            </a:r>
            <a:r>
              <a:rPr lang="en-US" altLang="ko-KR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Faniqul</a:t>
            </a: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Islam,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altLang="ko-KR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Rahatara</a:t>
            </a: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Ferdousi</a:t>
            </a: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,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3.Sadikur Rahman,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altLang="ko-KR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Humayra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4.Yasmin Bushra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1. Queen Mary University of London, United Kingdom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2. Metropolitan University Sylhet, Bangladesh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3 . Metropolitan University Sylhet, Bangladesh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4 .Metropolitan University Sylhet, Bangladesh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A183A-2E90-4F5B-B668-1080D97AE208}"/>
              </a:ext>
            </a:extLst>
          </p:cNvPr>
          <p:cNvSpPr txBox="1"/>
          <p:nvPr/>
        </p:nvSpPr>
        <p:spPr>
          <a:xfrm>
            <a:off x="7220546" y="6211669"/>
            <a:ext cx="481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https://archive.ics.uci.edu/ml/datasets/Early+stage+diabetes+risk+prediction+dataset.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90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E6A70-6A1C-46F4-8D34-1EF9E8A5A4C1}"/>
              </a:ext>
            </a:extLst>
          </p:cNvPr>
          <p:cNvSpPr txBox="1"/>
          <p:nvPr/>
        </p:nvSpPr>
        <p:spPr>
          <a:xfrm>
            <a:off x="1695201" y="475990"/>
            <a:ext cx="5171194" cy="1272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데이터를 선택한 이유와</a:t>
            </a:r>
            <a:endParaRPr lang="en-US" altLang="ko-KR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데이터셋 설명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AC02FF-6F21-457E-9944-02F77EFBB6B1}"/>
              </a:ext>
            </a:extLst>
          </p:cNvPr>
          <p:cNvSpPr txBox="1"/>
          <p:nvPr/>
        </p:nvSpPr>
        <p:spPr>
          <a:xfrm>
            <a:off x="136683" y="2000660"/>
            <a:ext cx="2685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선택 이유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당뇨병환자</a:t>
            </a:r>
            <a:r>
              <a:rPr lang="en-US" altLang="ko-KR" dirty="0"/>
              <a:t>, </a:t>
            </a:r>
            <a:r>
              <a:rPr lang="ko-KR" altLang="en-US" dirty="0"/>
              <a:t>당뇨병이 </a:t>
            </a:r>
            <a:r>
              <a:rPr lang="ko-KR" altLang="en-US" dirty="0" err="1"/>
              <a:t>걸릴때</a:t>
            </a:r>
            <a:r>
              <a:rPr lang="ko-KR" altLang="en-US" dirty="0"/>
              <a:t> 어떤 징후</a:t>
            </a:r>
            <a:r>
              <a:rPr lang="en-US" altLang="ko-KR" dirty="0"/>
              <a:t>,</a:t>
            </a:r>
            <a:r>
              <a:rPr lang="ko-KR" altLang="en-US" dirty="0"/>
              <a:t>증상이</a:t>
            </a:r>
            <a:endParaRPr lang="en-US" altLang="ko-KR" dirty="0"/>
          </a:p>
          <a:p>
            <a:r>
              <a:rPr lang="ko-KR" altLang="en-US" dirty="0"/>
              <a:t>동반되어 오는지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어떤 연관이 있는지</a:t>
            </a:r>
            <a:endParaRPr lang="en-US" altLang="ko-KR" dirty="0"/>
          </a:p>
          <a:p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분석하기 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95381-94DE-4E88-8475-6B282FFE19AF}"/>
              </a:ext>
            </a:extLst>
          </p:cNvPr>
          <p:cNvSpPr txBox="1"/>
          <p:nvPr/>
        </p:nvSpPr>
        <p:spPr>
          <a:xfrm>
            <a:off x="219969" y="4193705"/>
            <a:ext cx="4138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데이터셋 설명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520</a:t>
            </a:r>
            <a:r>
              <a:rPr lang="ko-KR" altLang="en-US" dirty="0"/>
              <a:t>개의 환자 데이터 명단 </a:t>
            </a:r>
            <a:r>
              <a:rPr lang="en-US" altLang="ko-KR" dirty="0"/>
              <a:t>entries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/</a:t>
            </a:r>
            <a:r>
              <a:rPr lang="ko-KR" altLang="en-US" dirty="0"/>
              <a:t>성별 및 </a:t>
            </a:r>
            <a:r>
              <a:rPr lang="en-US" altLang="ko-KR" dirty="0"/>
              <a:t>15</a:t>
            </a:r>
            <a:r>
              <a:rPr lang="ko-KR" altLang="en-US" dirty="0"/>
              <a:t>개의 질병 </a:t>
            </a:r>
            <a:r>
              <a:rPr lang="en-US" altLang="ko-KR" dirty="0"/>
              <a:t>columns</a:t>
            </a:r>
            <a:r>
              <a:rPr lang="ko-KR" altLang="en-US" dirty="0"/>
              <a:t>로 분류</a:t>
            </a:r>
            <a:r>
              <a:rPr lang="en-US" altLang="ko-KR" dirty="0"/>
              <a:t>(</a:t>
            </a:r>
            <a:r>
              <a:rPr lang="ko-KR" altLang="en-US" dirty="0"/>
              <a:t>누락데이터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 </a:t>
            </a: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나이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/</a:t>
            </a:r>
            <a:r>
              <a:rPr lang="ko-KR" altLang="en-US" dirty="0"/>
              <a:t>양성판정</a:t>
            </a:r>
            <a:endParaRPr lang="en-US" altLang="ko-KR" dirty="0"/>
          </a:p>
          <a:p>
            <a:r>
              <a:rPr lang="en-US" altLang="ko-KR" dirty="0"/>
              <a:t>Bool </a:t>
            </a: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연관질병 </a:t>
            </a:r>
            <a:r>
              <a:rPr lang="en-US" altLang="ko-KR" dirty="0"/>
              <a:t>14</a:t>
            </a:r>
            <a:r>
              <a:rPr lang="ko-KR" altLang="en-US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5F534-83B9-4E76-B637-ACF23850E8DA}"/>
              </a:ext>
            </a:extLst>
          </p:cNvPr>
          <p:cNvSpPr txBox="1"/>
          <p:nvPr/>
        </p:nvSpPr>
        <p:spPr>
          <a:xfrm>
            <a:off x="4280798" y="4510190"/>
            <a:ext cx="7213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&lt;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윤리적 승인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&gt;</a:t>
            </a:r>
            <a:endParaRPr lang="ko-KR" alt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인간을 대상으로 한 연구에서 수행 된 모든 절차는 연구가 수행 된 기관의 윤리 기준을 준수했으며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, Sylhet Bangladesh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에있는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Sylhet Diabetic Hospital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에서 윤리적 승인을 받았습니다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 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참고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: SDA / 88 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동의</a:t>
            </a:r>
            <a:r>
              <a:rPr lang="ko-KR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Georgia" panose="02040502050405020303" pitchFamily="18" charset="0"/>
              </a:rPr>
              <a:t>:</a:t>
            </a:r>
            <a:r>
              <a:rPr lang="ko-KR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연구에 포함 된 모든 개별 참가자로부터 사전 동의를 얻었습니다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https://link.springer.com/chapter/10.1007/978-981-13-8798-2_12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C5CCA5CE-646D-4B3B-A54F-85EA61190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4" y="1912558"/>
            <a:ext cx="5181363" cy="2117423"/>
          </a:xfrm>
          <a:prstGeom prst="rect">
            <a:avLst/>
          </a:prstGeom>
        </p:spPr>
      </p:pic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4E8BBF95-A157-4AC8-9077-491ED730F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52" y="248543"/>
            <a:ext cx="3610301" cy="44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723E0-6B20-4CA1-BC6D-268873CD7788}"/>
              </a:ext>
            </a:extLst>
          </p:cNvPr>
          <p:cNvSpPr txBox="1"/>
          <p:nvPr/>
        </p:nvSpPr>
        <p:spPr>
          <a:xfrm>
            <a:off x="1695201" y="587491"/>
            <a:ext cx="4317050" cy="10465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분석 과정</a:t>
            </a:r>
            <a:endParaRPr lang="en-US" altLang="ko-KR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504F750-127B-4E6F-B0D8-04BD8A4CA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3" y="1676474"/>
            <a:ext cx="11841227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3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D91C76F-05AE-421A-B326-95F3B3BAC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8" y="1178138"/>
            <a:ext cx="6852828" cy="1666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260C1-A1F2-461A-9637-0AEC050F195F}"/>
              </a:ext>
            </a:extLst>
          </p:cNvPr>
          <p:cNvSpPr txBox="1"/>
          <p:nvPr/>
        </p:nvSpPr>
        <p:spPr>
          <a:xfrm>
            <a:off x="652797" y="644433"/>
            <a:ext cx="65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분석에 필요한 모듈 불러오기</a:t>
            </a:r>
            <a:r>
              <a:rPr lang="en-US" altLang="ko-KR" dirty="0"/>
              <a:t> </a:t>
            </a:r>
            <a:r>
              <a:rPr lang="ko-KR" altLang="en-US" dirty="0"/>
              <a:t>및 데이터프레임 생성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CC0F-5841-4903-9E7C-8E8237341193}"/>
              </a:ext>
            </a:extLst>
          </p:cNvPr>
          <p:cNvSpPr txBox="1"/>
          <p:nvPr/>
        </p:nvSpPr>
        <p:spPr>
          <a:xfrm>
            <a:off x="7851486" y="1688314"/>
            <a:ext cx="351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분석 및 시각화에 필요한 라이브러리를 </a:t>
            </a:r>
            <a:r>
              <a:rPr lang="ko-KR" altLang="en-US" dirty="0" err="1"/>
              <a:t>임포트</a:t>
            </a:r>
            <a:r>
              <a:rPr lang="ko-KR" altLang="en-US" dirty="0"/>
              <a:t> 시킵니다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2FD96-A09A-48D9-81E7-16B1D6F9E874}"/>
              </a:ext>
            </a:extLst>
          </p:cNvPr>
          <p:cNvSpPr txBox="1"/>
          <p:nvPr/>
        </p:nvSpPr>
        <p:spPr>
          <a:xfrm>
            <a:off x="9015501" y="3556538"/>
            <a:ext cx="2276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형식의 데이터 파일을 가져와 </a:t>
            </a:r>
            <a:r>
              <a:rPr lang="en-US" altLang="ko-KR" dirty="0"/>
              <a:t>pandas</a:t>
            </a:r>
            <a:r>
              <a:rPr lang="ko-KR" altLang="en-US" dirty="0"/>
              <a:t>의 데이터프레임으로 변환시킵니다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7CE9249-7AC6-4FA1-861E-102A73ECC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6" y="2994990"/>
            <a:ext cx="8124709" cy="26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6CBC238-B5D6-4D4E-A794-050227CB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1" y="692409"/>
            <a:ext cx="6318146" cy="262203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7BCEF-8CA5-4A6A-B21D-97CC78B2594C}"/>
              </a:ext>
            </a:extLst>
          </p:cNvPr>
          <p:cNvSpPr txBox="1"/>
          <p:nvPr/>
        </p:nvSpPr>
        <p:spPr>
          <a:xfrm>
            <a:off x="324194" y="220190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연관분석을 위한 </a:t>
            </a:r>
            <a:r>
              <a:rPr lang="en-US" altLang="ko-KR" dirty="0"/>
              <a:t>1</a:t>
            </a:r>
            <a:r>
              <a:rPr lang="ko-KR" altLang="en-US" dirty="0"/>
              <a:t>차 데이터타입 변환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C4165FB-7815-4192-896E-DBE00095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5" y="199807"/>
            <a:ext cx="2143076" cy="3229193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4D38467-4BE6-48EE-B5C8-099F9A89B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0" y="3543561"/>
            <a:ext cx="2302659" cy="3046667"/>
          </a:xfrm>
          <a:prstGeom prst="rect">
            <a:avLst/>
          </a:prstGeom>
        </p:spPr>
      </p:pic>
      <p:pic>
        <p:nvPicPr>
          <p:cNvPr id="13" name="그림 12" descr="실내, 컴퓨터, 테이블, 앉아있는이(가) 표시된 사진&#10;&#10;자동 생성된 설명">
            <a:extLst>
              <a:ext uri="{FF2B5EF4-FFF2-40B4-BE49-F238E27FC236}">
                <a16:creationId xmlns:a16="http://schemas.microsoft.com/office/drawing/2014/main" id="{E486760B-85BB-4012-A4E0-AC97B4C75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56" y="3531288"/>
            <a:ext cx="6528701" cy="2819567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625F2D0-E252-4293-9A39-15C131C31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14" y="3467175"/>
            <a:ext cx="2143076" cy="32409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D72679-8F62-4309-8C47-87A4D35CBD58}"/>
              </a:ext>
            </a:extLst>
          </p:cNvPr>
          <p:cNvSpPr txBox="1"/>
          <p:nvPr/>
        </p:nvSpPr>
        <p:spPr>
          <a:xfrm>
            <a:off x="9569592" y="440410"/>
            <a:ext cx="2313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연관분석을 하기 위해서는 데이터 타입을 전부 </a:t>
            </a:r>
            <a:r>
              <a:rPr lang="en-US" altLang="ko-KR" dirty="0"/>
              <a:t>Bool</a:t>
            </a:r>
            <a:r>
              <a:rPr lang="ko-KR" altLang="en-US" dirty="0"/>
              <a:t>형식으로 바꾸어야 합니다</a:t>
            </a:r>
            <a:r>
              <a:rPr lang="en-US" altLang="ko-KR" dirty="0"/>
              <a:t>. </a:t>
            </a:r>
            <a:r>
              <a:rPr lang="ko-KR" altLang="en-US" dirty="0"/>
              <a:t>그렇지만 데이터 시각화하기 편하게 일부 데이터만 남기고 </a:t>
            </a:r>
            <a:r>
              <a:rPr lang="en-US" altLang="ko-KR" dirty="0"/>
              <a:t>1</a:t>
            </a:r>
            <a:r>
              <a:rPr lang="ko-KR" altLang="en-US" dirty="0"/>
              <a:t>차로 데이터 타입을 변환시키겠습니다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D4CFF-DCCF-4955-A9C7-267905E16EF3}"/>
              </a:ext>
            </a:extLst>
          </p:cNvPr>
          <p:cNvCxnSpPr/>
          <p:nvPr/>
        </p:nvCxnSpPr>
        <p:spPr>
          <a:xfrm flipH="1">
            <a:off x="8723600" y="2631233"/>
            <a:ext cx="747257" cy="79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41AD2B0-8155-4A7B-AA02-5947809DBDCE}"/>
              </a:ext>
            </a:extLst>
          </p:cNvPr>
          <p:cNvSpPr/>
          <p:nvPr/>
        </p:nvSpPr>
        <p:spPr>
          <a:xfrm>
            <a:off x="100615" y="3429000"/>
            <a:ext cx="11990772" cy="3279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1091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755BF9C-AE77-47B5-A624-44B74D4C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4" y="693236"/>
            <a:ext cx="6569449" cy="2768079"/>
          </a:xfrm>
          <a:prstGeom prst="rect">
            <a:avLst/>
          </a:prstGeom>
        </p:spPr>
      </p:pic>
      <p:pic>
        <p:nvPicPr>
          <p:cNvPr id="5" name="그림 4" descr="실내, 컴퓨터, 선반, 테이블이(가) 표시된 사진&#10;&#10;자동 생성된 설명">
            <a:extLst>
              <a:ext uri="{FF2B5EF4-FFF2-40B4-BE49-F238E27FC236}">
                <a16:creationId xmlns:a16="http://schemas.microsoft.com/office/drawing/2014/main" id="{8917A8D4-A8B6-4410-9585-DFD845C4E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4" y="3558615"/>
            <a:ext cx="7244224" cy="2992054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83F655A-0E9C-4053-8233-D31719C9A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57" y="170232"/>
            <a:ext cx="3545973" cy="32910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62BBF7-1D0A-4B8B-8C18-A08CA2FC3190}"/>
              </a:ext>
            </a:extLst>
          </p:cNvPr>
          <p:cNvSpPr txBox="1"/>
          <p:nvPr/>
        </p:nvSpPr>
        <p:spPr>
          <a:xfrm>
            <a:off x="182696" y="226604"/>
            <a:ext cx="569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연관분석을 위한 </a:t>
            </a:r>
            <a:r>
              <a:rPr lang="en-US" altLang="ko-KR" dirty="0"/>
              <a:t>2</a:t>
            </a:r>
            <a:r>
              <a:rPr lang="ko-KR" altLang="en-US" dirty="0"/>
              <a:t>차 데이터 타입 변환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B39A0-B352-435F-859A-41F98F5A8D84}"/>
              </a:ext>
            </a:extLst>
          </p:cNvPr>
          <p:cNvSpPr txBox="1"/>
          <p:nvPr/>
        </p:nvSpPr>
        <p:spPr>
          <a:xfrm>
            <a:off x="7793692" y="3657600"/>
            <a:ext cx="4215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연관분석을 목적으로 하기 위해 다른 변수에 </a:t>
            </a:r>
            <a:r>
              <a:rPr lang="en-US" altLang="ko-KR" dirty="0"/>
              <a:t>1</a:t>
            </a:r>
            <a:r>
              <a:rPr lang="ko-KR" altLang="en-US" dirty="0"/>
              <a:t>차로 변환했던 데이터프레임을 저장하고 남은 데이터 타입을 전부 </a:t>
            </a:r>
            <a:r>
              <a:rPr lang="en-US" altLang="ko-KR" dirty="0"/>
              <a:t>Bool</a:t>
            </a:r>
            <a:r>
              <a:rPr lang="ko-KR" altLang="en-US" dirty="0"/>
              <a:t>타입으로 변환해줍니다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성별 </a:t>
            </a:r>
            <a:r>
              <a:rPr lang="en-US" altLang="ko-KR" dirty="0"/>
              <a:t>: </a:t>
            </a:r>
            <a:r>
              <a:rPr lang="ko-KR" altLang="en-US" dirty="0"/>
              <a:t>남자 </a:t>
            </a:r>
            <a:r>
              <a:rPr lang="en-US" altLang="ko-KR" dirty="0"/>
              <a:t>– True / </a:t>
            </a:r>
            <a:r>
              <a:rPr lang="ko-KR" altLang="en-US" dirty="0"/>
              <a:t>여자 </a:t>
            </a:r>
            <a:r>
              <a:rPr lang="en-US" altLang="ko-KR" dirty="0"/>
              <a:t>– False</a:t>
            </a:r>
          </a:p>
          <a:p>
            <a:r>
              <a:rPr lang="ko-KR" altLang="en-US" dirty="0"/>
              <a:t>음성</a:t>
            </a:r>
            <a:r>
              <a:rPr lang="en-US" altLang="ko-KR" dirty="0"/>
              <a:t>/</a:t>
            </a:r>
            <a:r>
              <a:rPr lang="ko-KR" altLang="en-US" dirty="0"/>
              <a:t>양성 </a:t>
            </a:r>
            <a:r>
              <a:rPr lang="en-US" altLang="ko-KR" dirty="0"/>
              <a:t>: </a:t>
            </a:r>
            <a:r>
              <a:rPr lang="ko-KR" altLang="en-US" dirty="0"/>
              <a:t>양성 </a:t>
            </a:r>
            <a:r>
              <a:rPr lang="en-US" altLang="ko-KR" dirty="0"/>
              <a:t>– True / </a:t>
            </a:r>
            <a:r>
              <a:rPr lang="ko-KR" altLang="en-US" dirty="0"/>
              <a:t>음성 </a:t>
            </a:r>
            <a:r>
              <a:rPr lang="en-US" altLang="ko-KR" dirty="0"/>
              <a:t>– False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35</a:t>
            </a:r>
            <a:r>
              <a:rPr lang="ko-KR" altLang="en-US" dirty="0"/>
              <a:t>세 초과 </a:t>
            </a:r>
            <a:r>
              <a:rPr lang="en-US" altLang="ko-KR" dirty="0"/>
              <a:t>– True /</a:t>
            </a:r>
          </a:p>
          <a:p>
            <a:r>
              <a:rPr lang="en-US" altLang="ko-KR" dirty="0"/>
              <a:t>35</a:t>
            </a:r>
            <a:r>
              <a:rPr lang="ko-KR" altLang="en-US" dirty="0"/>
              <a:t>세 이하 </a:t>
            </a:r>
            <a:r>
              <a:rPr lang="en-US" altLang="ko-KR" dirty="0"/>
              <a:t>– False</a:t>
            </a:r>
          </a:p>
          <a:p>
            <a:r>
              <a:rPr lang="en-US" altLang="ko-KR" dirty="0"/>
              <a:t># 35</a:t>
            </a:r>
            <a:r>
              <a:rPr lang="ko-KR" altLang="en-US" dirty="0"/>
              <a:t>세는 청년</a:t>
            </a:r>
            <a:r>
              <a:rPr lang="en-US" altLang="ko-KR" dirty="0"/>
              <a:t>/</a:t>
            </a:r>
            <a:r>
              <a:rPr lang="ko-KR" altLang="en-US" dirty="0"/>
              <a:t>장년을 나누는 기준으로 설정했습니다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7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291C9-B38A-4D62-8A5B-6FAB54F380C2}"/>
              </a:ext>
            </a:extLst>
          </p:cNvPr>
          <p:cNvSpPr txBox="1"/>
          <p:nvPr/>
        </p:nvSpPr>
        <p:spPr>
          <a:xfrm>
            <a:off x="473174" y="369752"/>
            <a:ext cx="4594579" cy="622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latin typeface="+mj-lt"/>
                <a:ea typeface="+mj-ea"/>
                <a:cs typeface="+mj-cs"/>
              </a:rPr>
              <a:t>4. </a:t>
            </a:r>
            <a:r>
              <a:rPr lang="ko-KR" altLang="en-US" sz="3200" dirty="0">
                <a:latin typeface="+mj-lt"/>
                <a:ea typeface="+mj-ea"/>
                <a:cs typeface="+mj-cs"/>
              </a:rPr>
              <a:t>지지도</a:t>
            </a:r>
            <a:r>
              <a:rPr lang="en-US" altLang="ko-KR" sz="3200" dirty="0">
                <a:latin typeface="+mj-lt"/>
                <a:ea typeface="+mj-ea"/>
                <a:cs typeface="+mj-cs"/>
              </a:rPr>
              <a:t>(Support) </a:t>
            </a:r>
            <a:r>
              <a:rPr lang="ko-KR" altLang="en-US" sz="3200" dirty="0">
                <a:latin typeface="+mj-lt"/>
                <a:ea typeface="+mj-ea"/>
                <a:cs typeface="+mj-cs"/>
              </a:rPr>
              <a:t>분석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CC3C020-B463-4B89-B8D9-0D0BB8428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7" y="1014129"/>
            <a:ext cx="5594445" cy="8681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D649F0-F619-475B-8D8E-FAC4F0E0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24" y="238998"/>
            <a:ext cx="2344022" cy="6466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6402F8-9D06-43B1-93A1-C48D1C580D99}"/>
              </a:ext>
            </a:extLst>
          </p:cNvPr>
          <p:cNvSpPr txBox="1"/>
          <p:nvPr/>
        </p:nvSpPr>
        <p:spPr>
          <a:xfrm>
            <a:off x="473174" y="2061581"/>
            <a:ext cx="8907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지지도는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함께 등장할 확률을 말합니다</a:t>
            </a:r>
            <a:r>
              <a:rPr lang="en-US" altLang="ko-KR" dirty="0"/>
              <a:t>. </a:t>
            </a:r>
            <a:r>
              <a:rPr lang="ko-KR" altLang="en-US" dirty="0"/>
              <a:t>전체 데이터 수를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동시에 포함된 </a:t>
            </a:r>
            <a:r>
              <a:rPr lang="ko-KR" altLang="en-US" dirty="0" err="1"/>
              <a:t>데이터수를</a:t>
            </a:r>
            <a:r>
              <a:rPr lang="ko-KR" altLang="en-US" dirty="0"/>
              <a:t> 나눠주면 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연관분석을 하기 위해 </a:t>
            </a:r>
            <a:r>
              <a:rPr lang="en-US" altLang="ko-KR" dirty="0" err="1"/>
              <a:t>Apriori</a:t>
            </a:r>
            <a:r>
              <a:rPr lang="en-US" altLang="ko-KR" dirty="0"/>
              <a:t> </a:t>
            </a:r>
            <a:r>
              <a:rPr lang="ko-KR" altLang="en-US" dirty="0"/>
              <a:t>알고리즘을 활용했습니다</a:t>
            </a:r>
            <a:r>
              <a:rPr lang="en-US" altLang="ko-KR" dirty="0"/>
              <a:t>. </a:t>
            </a:r>
            <a:r>
              <a:rPr lang="ko-KR" altLang="en-US" dirty="0"/>
              <a:t>지지도를 </a:t>
            </a:r>
            <a:r>
              <a:rPr lang="en-US" altLang="ko-KR" dirty="0"/>
              <a:t>0.4 </a:t>
            </a:r>
            <a:r>
              <a:rPr lang="ko-KR" altLang="en-US" dirty="0"/>
              <a:t>이상인 것들을 분석한 결과가 오른쪽 표에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쉽게 지지도를 기준으로 내림차순으로 설정해서 표를 표시했습니다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분석한 결과 전체 </a:t>
            </a:r>
            <a:r>
              <a:rPr lang="en-US" altLang="ko-KR" dirty="0"/>
              <a:t>520</a:t>
            </a:r>
            <a:r>
              <a:rPr lang="ko-KR" altLang="en-US" dirty="0"/>
              <a:t>명 환자 중 </a:t>
            </a:r>
            <a:r>
              <a:rPr lang="en-US" altLang="ko-KR" dirty="0"/>
              <a:t>35</a:t>
            </a:r>
            <a:r>
              <a:rPr lang="ko-KR" altLang="en-US" dirty="0"/>
              <a:t>세 초과인 장년인 분들이 </a:t>
            </a:r>
            <a:r>
              <a:rPr lang="en-US" altLang="ko-KR" dirty="0"/>
              <a:t>82%</a:t>
            </a:r>
            <a:r>
              <a:rPr lang="ko-KR" altLang="en-US" dirty="0"/>
              <a:t>를 차지하고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63%</a:t>
            </a:r>
            <a:r>
              <a:rPr lang="ko-KR" altLang="en-US" dirty="0"/>
              <a:t>가 남성이며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61%</a:t>
            </a:r>
            <a:r>
              <a:rPr lang="ko-KR" altLang="en-US" dirty="0"/>
              <a:t>가 당뇨병 환자이며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58%</a:t>
            </a:r>
            <a:r>
              <a:rPr lang="ko-KR" altLang="en-US" dirty="0"/>
              <a:t>가 쇠약함을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53%</a:t>
            </a:r>
            <a:r>
              <a:rPr lang="ko-KR" altLang="en-US" dirty="0"/>
              <a:t>가 장년이면서 남성인 분들이며</a:t>
            </a:r>
            <a:r>
              <a:rPr lang="en-US" altLang="ko-KR" dirty="0"/>
              <a:t>, 52%</a:t>
            </a:r>
            <a:r>
              <a:rPr lang="ko-KR" altLang="en-US" dirty="0"/>
              <a:t>로 장년이면서 쇠약하며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51%</a:t>
            </a:r>
            <a:r>
              <a:rPr lang="ko-KR" altLang="en-US" dirty="0"/>
              <a:t>가 장년이면서 당뇨병 환자임을 알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46%</a:t>
            </a:r>
            <a:r>
              <a:rPr lang="ko-KR" altLang="en-US" dirty="0"/>
              <a:t>가 당뇨병 환자이면서 </a:t>
            </a:r>
            <a:r>
              <a:rPr lang="ko-KR" altLang="en-US" dirty="0" err="1"/>
              <a:t>다뇨병</a:t>
            </a:r>
            <a:r>
              <a:rPr lang="ko-KR" altLang="en-US" dirty="0"/>
              <a:t> 환자이며</a:t>
            </a:r>
            <a:r>
              <a:rPr lang="en-US" altLang="ko-KR" dirty="0"/>
              <a:t>, 43%</a:t>
            </a:r>
            <a:r>
              <a:rPr lang="ko-KR" altLang="en-US" dirty="0"/>
              <a:t>가 당뇨병 환자이면서 </a:t>
            </a:r>
            <a:r>
              <a:rPr lang="ko-KR" altLang="en-US" dirty="0" err="1"/>
              <a:t>다음다갈증</a:t>
            </a:r>
            <a:r>
              <a:rPr lang="ko-KR" altLang="en-US" dirty="0"/>
              <a:t> 환자임을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이와 같이 지지도를 설정해서 분석해 전체에서 어떤 상태에 대한 비율과 연관성을 쉽게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0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F4EFAF72-18D0-46AA-8742-0B4C57BC0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D5A31AE8-0E91-4CDA-9C9E-21D3C209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E5DF7-A296-4BD1-B643-8A824A5CF108}"/>
              </a:ext>
            </a:extLst>
          </p:cNvPr>
          <p:cNvSpPr txBox="1"/>
          <p:nvPr/>
        </p:nvSpPr>
        <p:spPr>
          <a:xfrm>
            <a:off x="193507" y="146326"/>
            <a:ext cx="2922917" cy="598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ko-KR" alt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신뢰도 분석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E6D2DCEA-04F1-4EFD-B194-00459B277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2623FB5-0E34-4E4D-9BBC-26BF2698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70" y="1632820"/>
            <a:ext cx="5290538" cy="392822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480658F-09DA-426C-A3E5-6F8C5658E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67" y="293133"/>
            <a:ext cx="7703333" cy="104655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49B354-2F9B-4908-8F3F-3262EC078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70" y="5561045"/>
            <a:ext cx="5369430" cy="34901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67119-9160-407D-A14E-298760AD5AC3}"/>
              </a:ext>
            </a:extLst>
          </p:cNvPr>
          <p:cNvSpPr txBox="1"/>
          <p:nvPr/>
        </p:nvSpPr>
        <p:spPr>
          <a:xfrm>
            <a:off x="800413" y="1888772"/>
            <a:ext cx="5870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신뢰도는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ko-KR" altLang="en-US" dirty="0" err="1">
                <a:solidFill>
                  <a:schemeClr val="bg1"/>
                </a:solidFill>
              </a:rPr>
              <a:t>있을때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r>
              <a:rPr lang="ko-KR" altLang="en-US" dirty="0">
                <a:solidFill>
                  <a:schemeClr val="bg1"/>
                </a:solidFill>
              </a:rPr>
              <a:t>도 있는 비율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조건부확률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말합니다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신뢰도는 </a:t>
            </a:r>
            <a:r>
              <a:rPr lang="en-US" altLang="ko-KR" dirty="0">
                <a:solidFill>
                  <a:schemeClr val="bg1"/>
                </a:solidFill>
              </a:rPr>
              <a:t>0.5 </a:t>
            </a:r>
            <a:r>
              <a:rPr lang="ko-KR" altLang="en-US" dirty="0">
                <a:solidFill>
                  <a:schemeClr val="bg1"/>
                </a:solidFill>
              </a:rPr>
              <a:t>기준으로 내림차순으로 정리하였습니다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분석결과 당뇨병이 </a:t>
            </a:r>
            <a:r>
              <a:rPr lang="ko-KR" altLang="en-US" dirty="0" err="1">
                <a:solidFill>
                  <a:schemeClr val="bg1"/>
                </a:solidFill>
              </a:rPr>
              <a:t>있을때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1. 96%</a:t>
            </a:r>
            <a:r>
              <a:rPr lang="ko-KR" altLang="en-US" dirty="0">
                <a:solidFill>
                  <a:schemeClr val="bg1"/>
                </a:solidFill>
              </a:rPr>
              <a:t>확률로 </a:t>
            </a:r>
            <a:r>
              <a:rPr lang="ko-KR" altLang="en-US" dirty="0" err="1">
                <a:solidFill>
                  <a:schemeClr val="bg1"/>
                </a:solidFill>
              </a:rPr>
              <a:t>다음다갈증도</a:t>
            </a:r>
            <a:r>
              <a:rPr lang="ko-KR" altLang="en-US" dirty="0">
                <a:solidFill>
                  <a:schemeClr val="bg1"/>
                </a:solidFill>
              </a:rPr>
              <a:t> 같이 있으며</a:t>
            </a:r>
            <a:r>
              <a:rPr lang="en-US" altLang="ko-KR" dirty="0">
                <a:solidFill>
                  <a:schemeClr val="bg1"/>
                </a:solidFill>
              </a:rPr>
              <a:t>, 2. 93%</a:t>
            </a:r>
            <a:r>
              <a:rPr lang="ko-KR" altLang="en-US" dirty="0">
                <a:solidFill>
                  <a:schemeClr val="bg1"/>
                </a:solidFill>
              </a:rPr>
              <a:t> 확률로 장년이면서 다뇨증이 같이 있습니다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그리고 </a:t>
            </a:r>
            <a:r>
              <a:rPr lang="en-US" altLang="ko-KR" dirty="0">
                <a:solidFill>
                  <a:schemeClr val="bg1"/>
                </a:solidFill>
              </a:rPr>
              <a:t>71% </a:t>
            </a:r>
            <a:r>
              <a:rPr lang="ko-KR" altLang="en-US" dirty="0">
                <a:solidFill>
                  <a:schemeClr val="bg1"/>
                </a:solidFill>
              </a:rPr>
              <a:t>확률로 쇠약함이 </a:t>
            </a:r>
            <a:r>
              <a:rPr lang="ko-KR" altLang="en-US" dirty="0" err="1">
                <a:solidFill>
                  <a:schemeClr val="bg1"/>
                </a:solidFill>
              </a:rPr>
              <a:t>있는것으로</a:t>
            </a:r>
            <a:r>
              <a:rPr lang="ko-KR" altLang="en-US" dirty="0">
                <a:solidFill>
                  <a:schemeClr val="bg1"/>
                </a:solidFill>
              </a:rPr>
              <a:t> 분석되었습니다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그외에도</a:t>
            </a:r>
            <a:r>
              <a:rPr lang="ko-KR" altLang="en-US" dirty="0">
                <a:solidFill>
                  <a:schemeClr val="bg1"/>
                </a:solidFill>
              </a:rPr>
              <a:t> 장년일때 순서대로 </a:t>
            </a: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가려움</a:t>
            </a:r>
            <a:r>
              <a:rPr lang="en-US" altLang="ko-KR" dirty="0">
                <a:solidFill>
                  <a:schemeClr val="bg1"/>
                </a:solidFill>
              </a:rPr>
              <a:t>, 2. </a:t>
            </a:r>
            <a:r>
              <a:rPr lang="ko-KR" altLang="en-US" dirty="0">
                <a:solidFill>
                  <a:schemeClr val="bg1"/>
                </a:solidFill>
              </a:rPr>
              <a:t>면역력 결핍</a:t>
            </a:r>
            <a:r>
              <a:rPr lang="en-US" altLang="ko-KR" dirty="0">
                <a:solidFill>
                  <a:schemeClr val="bg1"/>
                </a:solidFill>
              </a:rPr>
              <a:t>, 3. </a:t>
            </a:r>
            <a:r>
              <a:rPr lang="ko-KR" altLang="en-US" dirty="0">
                <a:solidFill>
                  <a:schemeClr val="bg1"/>
                </a:solidFill>
              </a:rPr>
              <a:t>흐린 시각</a:t>
            </a:r>
            <a:r>
              <a:rPr lang="en-US" altLang="ko-KR" dirty="0">
                <a:solidFill>
                  <a:schemeClr val="bg1"/>
                </a:solidFill>
              </a:rPr>
              <a:t>, 4. </a:t>
            </a:r>
            <a:r>
              <a:rPr lang="ko-KR" altLang="en-US" dirty="0">
                <a:solidFill>
                  <a:schemeClr val="bg1"/>
                </a:solidFill>
              </a:rPr>
              <a:t>다식증</a:t>
            </a:r>
            <a:r>
              <a:rPr lang="en-US" altLang="ko-KR" dirty="0">
                <a:solidFill>
                  <a:schemeClr val="bg1"/>
                </a:solidFill>
              </a:rPr>
              <a:t>, 5. </a:t>
            </a:r>
            <a:r>
              <a:rPr lang="ko-KR" altLang="en-US" dirty="0">
                <a:solidFill>
                  <a:schemeClr val="bg1"/>
                </a:solidFill>
              </a:rPr>
              <a:t>허약한 체질</a:t>
            </a:r>
            <a:r>
              <a:rPr lang="en-US" altLang="ko-KR" dirty="0">
                <a:solidFill>
                  <a:schemeClr val="bg1"/>
                </a:solidFill>
              </a:rPr>
              <a:t>, 6. </a:t>
            </a:r>
            <a:r>
              <a:rPr lang="ko-KR" altLang="en-US" dirty="0">
                <a:solidFill>
                  <a:schemeClr val="bg1"/>
                </a:solidFill>
              </a:rPr>
              <a:t>다뇨증 등 질병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이상증상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ko-KR" altLang="en-US" dirty="0" err="1">
                <a:solidFill>
                  <a:schemeClr val="bg1"/>
                </a:solidFill>
              </a:rPr>
              <a:t>있는것으로</a:t>
            </a:r>
            <a:r>
              <a:rPr lang="ko-KR" altLang="en-US" dirty="0">
                <a:solidFill>
                  <a:schemeClr val="bg1"/>
                </a:solidFill>
              </a:rPr>
              <a:t> 분석되었습니다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2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1163</Words>
  <Application>Microsoft Office PowerPoint</Application>
  <PresentationFormat>와이드스크린</PresentationFormat>
  <Paragraphs>101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Georgia</vt:lpstr>
      <vt:lpstr>Office 테마</vt:lpstr>
      <vt:lpstr>초기 당뇨병 위험을 예측하기 위한 데이터 연관분석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초기 당뇨병 위험을 예측하기 위한 데이터 연관분석</dc:title>
  <dc:creator>박재영</dc:creator>
  <cp:lastModifiedBy>박재영</cp:lastModifiedBy>
  <cp:revision>1</cp:revision>
  <dcterms:created xsi:type="dcterms:W3CDTF">2021-01-20T12:19:26Z</dcterms:created>
  <dcterms:modified xsi:type="dcterms:W3CDTF">2021-01-20T12:20:40Z</dcterms:modified>
</cp:coreProperties>
</file>