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3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900" spc="3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2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9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RhAsqjpsmC95_NQjkxwnMKBU7S2gnxvw?usp=sharing" TargetMode="External"/><Relationship Id="rId2" Type="http://schemas.openxmlformats.org/officeDocument/2006/relationships/hyperlink" Target="https://drive.google.com/drive/folders/1Kzd9RqBTghVYJTkRFbfwwhzZUNP8cQh_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A2BF8-268B-4E47-AAD6-8BDA8069E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>
              <a:lnSpc>
                <a:spcPct val="95000"/>
              </a:lnSpc>
            </a:pPr>
            <a:r>
              <a:rPr lang="ko-KR" altLang="en-US" sz="5600" dirty="0"/>
              <a:t>외국인 음성 인식률 향상을 위한 </a:t>
            </a:r>
            <a:br>
              <a:rPr lang="en-US" altLang="ko-KR" sz="5600" dirty="0"/>
            </a:br>
            <a:r>
              <a:rPr lang="ko-KR" altLang="en-US" sz="5600" dirty="0" err="1"/>
              <a:t>해커톤</a:t>
            </a:r>
            <a:r>
              <a:rPr lang="ko-KR" altLang="en-US" sz="5600" dirty="0"/>
              <a:t> 경진대회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7FC03-D2A9-477F-B16D-630DE813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5197150"/>
            <a:ext cx="6096000" cy="598811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주식회사 </a:t>
            </a:r>
            <a:r>
              <a:rPr lang="ko-KR" altLang="en-US" dirty="0" err="1"/>
              <a:t>씨에스리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pic>
        <p:nvPicPr>
          <p:cNvPr id="105" name="Picture 3" descr="어두운 배경에 조명이 켜진 기술 네트워크">
            <a:extLst>
              <a:ext uri="{FF2B5EF4-FFF2-40B4-BE49-F238E27FC236}">
                <a16:creationId xmlns:a16="http://schemas.microsoft.com/office/drawing/2014/main" id="{E29D1133-F982-4E6C-887E-8431B160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4" r="33666"/>
          <a:stretch/>
        </p:blipFill>
        <p:spPr>
          <a:xfrm>
            <a:off x="19048" y="-3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1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A890-DEF2-48E5-AA16-5600DA98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6" y="1774507"/>
            <a:ext cx="10668000" cy="2438400"/>
          </a:xfrm>
        </p:spPr>
        <p:txBody>
          <a:bodyPr/>
          <a:lstStyle/>
          <a:p>
            <a:br>
              <a:rPr lang="en-US" altLang="ko-KR" sz="3600" dirty="0">
                <a:solidFill>
                  <a:srgbClr val="FFFF00"/>
                </a:solidFill>
              </a:rPr>
            </a:br>
            <a:r>
              <a:rPr lang="ko-KR" altLang="en-US" sz="3600" dirty="0"/>
              <a:t>학습용 데이터</a:t>
            </a:r>
            <a:br>
              <a:rPr lang="en-US" altLang="ko-KR" dirty="0"/>
            </a:br>
            <a:r>
              <a:rPr lang="en-US" altLang="ko-KR" sz="3200" dirty="0">
                <a:hlinkClick r:id="rId2"/>
              </a:rPr>
              <a:t>https://drive.google.com/drive/folders/1Kzd9RqBTghVYJTkRFbfwwhzZUNP8cQh_?usp=sharing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98527-3123-4533-A1A6-893065F7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" y="3429000"/>
            <a:ext cx="10500360" cy="3042285"/>
          </a:xfrm>
        </p:spPr>
        <p:txBody>
          <a:bodyPr/>
          <a:lstStyle/>
          <a:p>
            <a:pPr marL="0" indent="0">
              <a:buNone/>
            </a:pPr>
            <a:endParaRPr lang="en-US" altLang="ko-KR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3600" dirty="0"/>
              <a:t>메타데이터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sz="3600" dirty="0"/>
              <a:t>전사 규칙 자료 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>
                <a:hlinkClick r:id="rId3"/>
              </a:rPr>
              <a:t>https://drive.google.com/drive/folders/1RhAsqjpsmC95_NQjkxwnMKBU7S2gnxvw?usp=sharing</a:t>
            </a:r>
            <a:r>
              <a:rPr lang="ko-KR" altLang="en-US" sz="3600" dirty="0">
                <a:hlinkClick r:id="rId3"/>
              </a:rPr>
              <a:t> </a:t>
            </a:r>
            <a:endParaRPr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E5F8AA-955B-49C5-A466-86321E107EB0}"/>
              </a:ext>
            </a:extLst>
          </p:cNvPr>
          <p:cNvSpPr txBox="1">
            <a:spLocks/>
          </p:cNvSpPr>
          <p:nvPr/>
        </p:nvSpPr>
        <p:spPr>
          <a:xfrm>
            <a:off x="942975" y="401955"/>
            <a:ext cx="10500361" cy="215646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rgbClr val="FFFF00"/>
                </a:solidFill>
              </a:rPr>
              <a:t>데이터 다운로드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r>
              <a:rPr lang="ko-KR" altLang="en-US" sz="3200" dirty="0"/>
              <a:t>아래의 구글 드라이브 링크로 한 팀당 </a:t>
            </a:r>
            <a:r>
              <a:rPr lang="en-US" altLang="ko-KR" sz="3200" dirty="0"/>
              <a:t> </a:t>
            </a:r>
            <a:r>
              <a:rPr lang="ko-KR" altLang="en-US" sz="3200" dirty="0"/>
              <a:t>아이디 </a:t>
            </a:r>
            <a:r>
              <a:rPr lang="en-US" altLang="ko-KR" sz="3200" dirty="0"/>
              <a:t>2</a:t>
            </a:r>
            <a:r>
              <a:rPr lang="ko-KR" altLang="en-US" sz="3200" dirty="0"/>
              <a:t>개            권한을 받아 다운</a:t>
            </a:r>
          </a:p>
        </p:txBody>
      </p:sp>
      <p:pic>
        <p:nvPicPr>
          <p:cNvPr id="8" name="그래픽 7" descr="열린 폴더 윤곽선">
            <a:extLst>
              <a:ext uri="{FF2B5EF4-FFF2-40B4-BE49-F238E27FC236}">
                <a16:creationId xmlns:a16="http://schemas.microsoft.com/office/drawing/2014/main" id="{FFBACA18-0119-40A5-8BFF-4C3024F1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5725" y="2285524"/>
            <a:ext cx="914400" cy="914400"/>
          </a:xfrm>
          <a:prstGeom prst="rect">
            <a:avLst/>
          </a:prstGeom>
        </p:spPr>
      </p:pic>
      <p:pic>
        <p:nvPicPr>
          <p:cNvPr id="9" name="그래픽 8" descr="열린 폴더 윤곽선">
            <a:extLst>
              <a:ext uri="{FF2B5EF4-FFF2-40B4-BE49-F238E27FC236}">
                <a16:creationId xmlns:a16="http://schemas.microsoft.com/office/drawing/2014/main" id="{45D3E25D-5BC6-49BF-A712-EFA0505F5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075" y="41690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2A321-AC33-4EE5-A884-5BB3C6FF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175"/>
            <a:ext cx="9144000" cy="885825"/>
          </a:xfrm>
        </p:spPr>
        <p:txBody>
          <a:bodyPr/>
          <a:lstStyle/>
          <a:p>
            <a:r>
              <a:rPr lang="ko-KR" altLang="en-US" sz="3600" dirty="0">
                <a:solidFill>
                  <a:srgbClr val="FFFF00"/>
                </a:solidFill>
              </a:rPr>
              <a:t>결과물 제출 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E36F1E4-BDEF-4F0F-8BE9-F8C745FD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1"/>
            <a:ext cx="10668000" cy="4953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데이터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과정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일체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(Zip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코딩 자료 등 재현가능 파일로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최종 예측 결과 별도 파일 제출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발표자료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PPT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작성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3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50129-E555-4ABD-8EE7-0E77E49A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4" y="298504"/>
            <a:ext cx="9144000" cy="1263649"/>
          </a:xfrm>
        </p:spPr>
        <p:txBody>
          <a:bodyPr/>
          <a:lstStyle/>
          <a:p>
            <a:r>
              <a:rPr lang="ko-KR" altLang="en-US" sz="3600" b="1" dirty="0">
                <a:solidFill>
                  <a:srgbClr val="FFFF00"/>
                </a:solidFill>
              </a:rPr>
              <a:t>심사기준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2800" b="1" dirty="0"/>
              <a:t>예선</a:t>
            </a:r>
            <a:br>
              <a:rPr lang="en-US" altLang="ko-KR" sz="2800" dirty="0"/>
            </a:b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B9B313-A295-4E19-B2F3-6976E238D2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1877112"/>
                  </p:ext>
                </p:extLst>
              </p:nvPr>
            </p:nvGraphicFramePr>
            <p:xfrm>
              <a:off x="1114425" y="1885951"/>
              <a:ext cx="7846696" cy="407670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1602206038"/>
                        </a:ext>
                      </a:extLst>
                    </a:gridCol>
                    <a:gridCol w="5400675">
                      <a:extLst>
                        <a:ext uri="{9D8B030D-6E8A-4147-A177-3AD203B41FA5}">
                          <a16:colId xmlns:a16="http://schemas.microsoft.com/office/drawing/2014/main" val="3230179120"/>
                        </a:ext>
                      </a:extLst>
                    </a:gridCol>
                    <a:gridCol w="1493521">
                      <a:extLst>
                        <a:ext uri="{9D8B030D-6E8A-4147-A177-3AD203B41FA5}">
                          <a16:colId xmlns:a16="http://schemas.microsoft.com/office/drawing/2014/main" val="2859116560"/>
                        </a:ext>
                      </a:extLst>
                    </a:gridCol>
                  </a:tblGrid>
                  <a:tr h="833762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latinLnBrk="1"/>
                          <a:r>
                            <a:rPr lang="en-US" altLang="ko-KR" b="1" dirty="0"/>
                            <a:t>   </a:t>
                          </a:r>
                          <a:r>
                            <a:rPr lang="ko-KR" altLang="en-US" b="1" dirty="0"/>
                            <a:t>항목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algn="ctr" latinLnBrk="1"/>
                          <a:r>
                            <a:rPr lang="ko-KR" altLang="en-US" b="1" dirty="0"/>
                            <a:t>심사</a:t>
                          </a:r>
                          <a:r>
                            <a:rPr lang="en-US" altLang="ko-KR" b="1" dirty="0"/>
                            <a:t> </a:t>
                          </a:r>
                          <a:r>
                            <a:rPr lang="ko-KR" altLang="en-US" b="1" dirty="0"/>
                            <a:t>기준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latinLnBrk="1"/>
                          <a:r>
                            <a:rPr lang="en-US" altLang="ko-KR" b="1" dirty="0"/>
                            <a:t>       </a:t>
                          </a:r>
                          <a:r>
                            <a:rPr lang="ko-KR" altLang="en-US" b="1" dirty="0"/>
                            <a:t>비중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2775454"/>
                      </a:ext>
                    </a:extLst>
                  </a:tr>
                  <a:tr h="1511767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600" dirty="0"/>
                            <a:t>  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   WER</a:t>
                          </a:r>
                        </a:p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endParaRPr lang="en-US" altLang="ko-K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:r>
                            <a:rPr lang="en-US" altLang="ko-KR" sz="1600" dirty="0"/>
                            <a:t>            </a:t>
                          </a:r>
                        </a:p>
                        <a:p>
                          <a:pPr lvl="1" latinLnBrk="1"/>
                          <a:r>
                            <a:rPr lang="en-US" altLang="ko-KR" sz="1600" dirty="0"/>
                            <a:t>            </a:t>
                          </a:r>
                          <a:r>
                            <a:rPr lang="ko-KR" altLang="en-US" sz="1600" dirty="0"/>
                            <a:t>단어 </a:t>
                          </a:r>
                          <a:r>
                            <a:rPr lang="ko-KR" altLang="en-US" sz="1600" dirty="0" err="1"/>
                            <a:t>오류율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(Word Error Rate)</a:t>
                          </a:r>
                        </a:p>
                        <a:p>
                          <a:pPr lvl="1" latinLnBrk="1"/>
                          <a:r>
                            <a:rPr lang="en-US" altLang="ko-KR" sz="1600" baseline="0" dirty="0"/>
                            <a:t>     </a:t>
                          </a:r>
                        </a:p>
                        <a:p>
                          <a:pPr lvl="1" latinLnBrk="1"/>
                          <a:r>
                            <a:rPr lang="en-US" altLang="ko-KR" sz="1600" baseline="0" dirty="0"/>
                            <a:t>                 </a:t>
                          </a:r>
                          <a:r>
                            <a:rPr lang="ko-KR" altLang="en-US" sz="1600" dirty="0"/>
                            <a:t>단어 에러 비율 </a:t>
                          </a:r>
                          <a:r>
                            <a:rPr lang="en-US" altLang="ko-KR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3440125"/>
                      </a:ext>
                    </a:extLst>
                  </a:tr>
                  <a:tr h="1731171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600" dirty="0"/>
                            <a:t>   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   CER</a:t>
                          </a:r>
                        </a:p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dirty="0"/>
                        </a:p>
                        <a:p>
                          <a:pPr algn="ctr" latinLnBrk="1"/>
                          <a:r>
                            <a:rPr lang="ko-KR" altLang="en-US" sz="1600" dirty="0"/>
                            <a:t>문자 </a:t>
                          </a:r>
                          <a:r>
                            <a:rPr lang="ko-KR" altLang="en-US" sz="1600" dirty="0" err="1"/>
                            <a:t>오류율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(Character Error Rate)</a:t>
                          </a:r>
                        </a:p>
                        <a:p>
                          <a:pPr algn="ctr" latinLnBrk="1"/>
                          <a:endParaRPr lang="en-US" altLang="ko-KR" sz="1600" dirty="0"/>
                        </a:p>
                        <a:p>
                          <a:pPr algn="ctr" latinLnBrk="1"/>
                          <a:r>
                            <a:rPr lang="ko-KR" altLang="en-US" sz="1600" dirty="0"/>
                            <a:t>음절 에러 비율 </a:t>
                          </a:r>
                          <a:r>
                            <a:rPr lang="en-US" altLang="ko-KR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n-US" altLang="ko-KR" sz="1600" dirty="0"/>
                        </a:p>
                        <a:p>
                          <a:pPr algn="ctr" latinLnBrk="1"/>
                          <a:endParaRPr lang="en-US" altLang="ko-K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826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B9B313-A295-4E19-B2F3-6976E238D2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1877112"/>
                  </p:ext>
                </p:extLst>
              </p:nvPr>
            </p:nvGraphicFramePr>
            <p:xfrm>
              <a:off x="1114425" y="1885951"/>
              <a:ext cx="7846696" cy="407670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1602206038"/>
                        </a:ext>
                      </a:extLst>
                    </a:gridCol>
                    <a:gridCol w="5400675">
                      <a:extLst>
                        <a:ext uri="{9D8B030D-6E8A-4147-A177-3AD203B41FA5}">
                          <a16:colId xmlns:a16="http://schemas.microsoft.com/office/drawing/2014/main" val="3230179120"/>
                        </a:ext>
                      </a:extLst>
                    </a:gridCol>
                    <a:gridCol w="1493521">
                      <a:extLst>
                        <a:ext uri="{9D8B030D-6E8A-4147-A177-3AD203B41FA5}">
                          <a16:colId xmlns:a16="http://schemas.microsoft.com/office/drawing/2014/main" val="2859116560"/>
                        </a:ext>
                      </a:extLst>
                    </a:gridCol>
                  </a:tblGrid>
                  <a:tr h="833762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latinLnBrk="1"/>
                          <a:r>
                            <a:rPr lang="en-US" altLang="ko-KR" b="1" dirty="0"/>
                            <a:t>   </a:t>
                          </a:r>
                          <a:r>
                            <a:rPr lang="ko-KR" altLang="en-US" b="1" dirty="0"/>
                            <a:t>항목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algn="ctr" latinLnBrk="1"/>
                          <a:r>
                            <a:rPr lang="ko-KR" altLang="en-US" b="1" dirty="0"/>
                            <a:t>심사</a:t>
                          </a:r>
                          <a:r>
                            <a:rPr lang="en-US" altLang="ko-KR" b="1" dirty="0"/>
                            <a:t> </a:t>
                          </a:r>
                          <a:r>
                            <a:rPr lang="ko-KR" altLang="en-US" b="1" dirty="0"/>
                            <a:t>기준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b="1" dirty="0"/>
                        </a:p>
                        <a:p>
                          <a:pPr latinLnBrk="1"/>
                          <a:r>
                            <a:rPr lang="en-US" altLang="ko-KR" b="1" dirty="0"/>
                            <a:t>       </a:t>
                          </a:r>
                          <a:r>
                            <a:rPr lang="ko-KR" altLang="en-US" b="1" dirty="0"/>
                            <a:t>비중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2775454"/>
                      </a:ext>
                    </a:extLst>
                  </a:tr>
                  <a:tr h="1511767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600" dirty="0"/>
                            <a:t>  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   WER</a:t>
                          </a:r>
                        </a:p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endParaRPr lang="en-US" altLang="ko-K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80" t="-55645" r="-27928" b="-11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3440125"/>
                      </a:ext>
                    </a:extLst>
                  </a:tr>
                  <a:tr h="1731171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r>
                            <a:rPr lang="en-US" altLang="ko-KR" sz="1600" dirty="0"/>
                            <a:t>   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   CER</a:t>
                          </a:r>
                        </a:p>
                        <a:p>
                          <a:pPr latinLnBrk="1"/>
                          <a:endParaRPr lang="en-US" altLang="ko-KR" sz="1600" dirty="0"/>
                        </a:p>
                        <a:p>
                          <a:pPr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80" t="-135439" r="-27928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30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826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E4F8E646-D8BA-463D-859B-0351FC0A81CE}"/>
              </a:ext>
            </a:extLst>
          </p:cNvPr>
          <p:cNvSpPr txBox="1">
            <a:spLocks/>
          </p:cNvSpPr>
          <p:nvPr/>
        </p:nvSpPr>
        <p:spPr>
          <a:xfrm>
            <a:off x="9172575" y="3478497"/>
            <a:ext cx="2854451" cy="2552700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D : </a:t>
            </a:r>
            <a:r>
              <a:rPr lang="ko-KR" altLang="en-US" sz="1400" dirty="0"/>
              <a:t>음성 인식된 텍스트에 잘못</a:t>
            </a:r>
            <a:endParaRPr lang="en-US" altLang="ko-KR" sz="1400" dirty="0"/>
          </a:p>
          <a:p>
            <a:r>
              <a:rPr lang="ko-KR" altLang="en-US" sz="1400" dirty="0"/>
              <a:t>      삭제된 단어</a:t>
            </a:r>
            <a:r>
              <a:rPr lang="en-US" altLang="ko-KR" sz="1400" dirty="0"/>
              <a:t>/</a:t>
            </a:r>
            <a:r>
              <a:rPr lang="ko-KR" altLang="en-US" sz="1400" dirty="0"/>
              <a:t>음절 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 : </a:t>
            </a:r>
            <a:r>
              <a:rPr lang="ko-KR" altLang="en-US" sz="1400" dirty="0"/>
              <a:t>음성 인식된 텍스트에 잘못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대체된 단어</a:t>
            </a:r>
            <a:r>
              <a:rPr lang="en-US" altLang="ko-KR" sz="1400" dirty="0"/>
              <a:t>/</a:t>
            </a:r>
            <a:r>
              <a:rPr lang="ko-KR" altLang="en-US" sz="1400" dirty="0"/>
              <a:t>음절 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I : </a:t>
            </a:r>
            <a:r>
              <a:rPr lang="ko-KR" altLang="en-US" sz="1400" dirty="0"/>
              <a:t>음성</a:t>
            </a:r>
            <a:r>
              <a:rPr lang="en-US" altLang="ko-KR" sz="1400" dirty="0"/>
              <a:t> </a:t>
            </a:r>
            <a:r>
              <a:rPr lang="ko-KR" altLang="en-US" sz="1400" dirty="0"/>
              <a:t>인식된 텍스트에 잘못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추가된 단어</a:t>
            </a:r>
            <a:r>
              <a:rPr lang="en-US" altLang="ko-KR" sz="1400" dirty="0"/>
              <a:t>/</a:t>
            </a:r>
            <a:r>
              <a:rPr lang="ko-KR" altLang="en-US" sz="1400" dirty="0"/>
              <a:t>음절 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 : </a:t>
            </a:r>
            <a:r>
              <a:rPr lang="ko-KR" altLang="en-US" sz="1400" dirty="0"/>
              <a:t>정답 텍스트의 단어</a:t>
            </a:r>
            <a:r>
              <a:rPr lang="en-US" altLang="ko-KR" sz="1400" dirty="0"/>
              <a:t>/</a:t>
            </a:r>
            <a:r>
              <a:rPr lang="ko-KR" altLang="en-US" sz="1400" dirty="0"/>
              <a:t>음절 수</a:t>
            </a:r>
          </a:p>
        </p:txBody>
      </p:sp>
    </p:spTree>
    <p:extLst>
      <p:ext uri="{BB962C8B-B14F-4D97-AF65-F5344CB8AC3E}">
        <p14:creationId xmlns:p14="http://schemas.microsoft.com/office/powerpoint/2010/main" val="20913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D1DA-E3C7-4B82-B10B-2F2B7F31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1" y="200026"/>
            <a:ext cx="9144000" cy="1028700"/>
          </a:xfrm>
        </p:spPr>
        <p:txBody>
          <a:bodyPr/>
          <a:lstStyle/>
          <a:p>
            <a:r>
              <a:rPr lang="ko-KR" altLang="en-US" sz="3600" b="1" dirty="0"/>
              <a:t>  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3200" b="1" dirty="0"/>
              <a:t>본선 심사 기준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2579C6-1DCC-4795-99A5-0B666FF7A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1337"/>
              </p:ext>
            </p:extLst>
          </p:nvPr>
        </p:nvGraphicFramePr>
        <p:xfrm>
          <a:off x="711200" y="1123953"/>
          <a:ext cx="10434320" cy="53701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07039">
                  <a:extLst>
                    <a:ext uri="{9D8B030D-6E8A-4147-A177-3AD203B41FA5}">
                      <a16:colId xmlns:a16="http://schemas.microsoft.com/office/drawing/2014/main" val="2459343515"/>
                    </a:ext>
                  </a:extLst>
                </a:gridCol>
                <a:gridCol w="6682526">
                  <a:extLst>
                    <a:ext uri="{9D8B030D-6E8A-4147-A177-3AD203B41FA5}">
                      <a16:colId xmlns:a16="http://schemas.microsoft.com/office/drawing/2014/main" val="448808579"/>
                    </a:ext>
                  </a:extLst>
                </a:gridCol>
                <a:gridCol w="1744755">
                  <a:extLst>
                    <a:ext uri="{9D8B030D-6E8A-4147-A177-3AD203B41FA5}">
                      <a16:colId xmlns:a16="http://schemas.microsoft.com/office/drawing/2014/main" val="3259032463"/>
                    </a:ext>
                  </a:extLst>
                </a:gridCol>
              </a:tblGrid>
              <a:tr h="865801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항목</a:t>
                      </a:r>
                      <a:endParaRPr lang="en-US" altLang="ko-KR" sz="1800" dirty="0"/>
                    </a:p>
                    <a:p>
                      <a:pPr algn="ctr" latinLnBrk="1"/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심사기준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비중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72268"/>
                  </a:ext>
                </a:extLst>
              </a:tr>
              <a:tr h="47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예선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예선 </a:t>
                      </a:r>
                      <a:r>
                        <a:rPr lang="en-US" altLang="ko-KR" sz="1600" dirty="0"/>
                        <a:t>WER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/>
                        <a:t>CER </a:t>
                      </a:r>
                      <a:r>
                        <a:rPr lang="ko-KR" altLang="en-US" sz="1600" dirty="0"/>
                        <a:t>점수 순위별 상대평가 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22841"/>
                  </a:ext>
                </a:extLst>
              </a:tr>
              <a:tr h="97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최신의 알고리즘이나 기법을 사용하였는가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알고리즘이나 기법의 적용에 있어서 독창성이 있는가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34797"/>
                  </a:ext>
                </a:extLst>
              </a:tr>
              <a:tr h="903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참신성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제안하는 서비스는 외국인 음성 데이터를 활용하였을 때 가치가 극대화되는가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현존하는 외국인 대상 서비스로서 새롭거나 기존의 서비스를 개선할 수 있는가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7795"/>
                  </a:ext>
                </a:extLst>
              </a:tr>
              <a:tr h="103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사업성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제안하는 서비스는 구현 가능한가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제안하는 서비스는 외국인의 한국어 생활에 도움을 줄 수 있는가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04360"/>
                  </a:ext>
                </a:extLst>
              </a:tr>
              <a:tr h="103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발표가 자신감 있고 자연스러운가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latinLnBrk="1"/>
                      <a:r>
                        <a:rPr lang="en-US" altLang="ko-KR" sz="1600" dirty="0"/>
                        <a:t>Q &amp; A </a:t>
                      </a:r>
                      <a:r>
                        <a:rPr lang="ko-KR" altLang="en-US" sz="1600" dirty="0"/>
                        <a:t>에 대한 대응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1902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Torn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294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Microsoft GothicNeo</vt:lpstr>
      <vt:lpstr>맑은 고딕</vt:lpstr>
      <vt:lpstr>Arial</vt:lpstr>
      <vt:lpstr>Cambria Math</vt:lpstr>
      <vt:lpstr>TornVTI</vt:lpstr>
      <vt:lpstr>외국인 음성 인식률 향상을 위한  해커톤 경진대회</vt:lpstr>
      <vt:lpstr> 학습용 데이터 https://drive.google.com/drive/folders/1Kzd9RqBTghVYJTkRFbfwwhzZUNP8cQh_?usp=sharing</vt:lpstr>
      <vt:lpstr>결과물 제출 </vt:lpstr>
      <vt:lpstr>심사기준   ● 예선 </vt:lpstr>
      <vt:lpstr>   ● 본선 심사 기준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 음성 인식률 향상을 위한  해커톤 경진대회</dc:title>
  <dc:creator>cslee 04</dc:creator>
  <cp:lastModifiedBy>윤 희우</cp:lastModifiedBy>
  <cp:revision>15</cp:revision>
  <dcterms:created xsi:type="dcterms:W3CDTF">2021-11-09T08:44:06Z</dcterms:created>
  <dcterms:modified xsi:type="dcterms:W3CDTF">2021-11-16T00:27:56Z</dcterms:modified>
</cp:coreProperties>
</file>