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86" r:id="rId6"/>
    <p:sldId id="287" r:id="rId7"/>
    <p:sldId id="289" r:id="rId8"/>
    <p:sldId id="290" r:id="rId9"/>
    <p:sldId id="293" r:id="rId10"/>
    <p:sldId id="291" r:id="rId11"/>
    <p:sldId id="292" r:id="rId12"/>
    <p:sldId id="294" r:id="rId13"/>
    <p:sldId id="295" r:id="rId14"/>
    <p:sldId id="296" r:id="rId15"/>
    <p:sldId id="298" r:id="rId16"/>
    <p:sldId id="299" r:id="rId17"/>
    <p:sldId id="300" r:id="rId18"/>
    <p:sldId id="297" r:id="rId19"/>
    <p:sldId id="301" r:id="rId20"/>
    <p:sldId id="288" r:id="rId21"/>
    <p:sldId id="284" r:id="rId22"/>
  </p:sldIdLst>
  <p:sldSz cx="10693400" cy="7561263"/>
  <p:notesSz cx="6858000" cy="9144000"/>
  <p:defaultTextStyle>
    <a:defPPr>
      <a:defRPr lang="ko-KR"/>
    </a:defPPr>
    <a:lvl1pPr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1pPr>
    <a:lvl2pPr marL="496888" indent="-39688"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2pPr>
    <a:lvl3pPr marL="995363" indent="-80963"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3pPr>
    <a:lvl4pPr marL="1492250" indent="-120650"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4pPr>
    <a:lvl5pPr marL="1990725" indent="-161925"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굴림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052"/>
    <p:restoredTop sz="94772"/>
  </p:normalViewPr>
  <p:slideViewPr>
    <p:cSldViewPr>
      <p:cViewPr varScale="1">
        <p:scale>
          <a:sx n="100" d="100"/>
          <a:sy n="100" d="100"/>
        </p:scale>
        <p:origin x="-66" y="-72"/>
      </p:cViewPr>
      <p:guideLst>
        <p:guide orient="horz" pos="2380"/>
        <p:guide pos="3366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70" y="-90"/>
      </p:cViewPr>
      <p:guideLst>
        <p:guide orient="horz" pos="2877"/>
        <p:guide pos="2157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 lvl="0"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 lvl="0">
              <a:defRPr lang="ko-KR"/>
            </a:pPr>
            <a:fld id="{9A631DA0-D6AF-4E42-86B6-2C2C064F5A4A}" type="datetime1">
              <a:rPr lang="ko-KR" altLang="en-US"/>
              <a:pPr lvl="0">
                <a:defRPr lang="ko-KR"/>
              </a:pPr>
              <a:t>2023-03-27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 lvl="0">
              <a:defRPr lang="ko-KR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 lvl="0">
              <a:defRPr lang="ko-KR"/>
            </a:pPr>
            <a:fld id="{77EBCEF6-D198-476F-82F3-E2D36640DC21}" type="slidenum">
              <a:rPr lang="ko-KR" altLang="en-US"/>
              <a:pPr lvl="0">
                <a:defRPr lang="ko-KR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 lvl="0"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 lvl="0">
              <a:defRPr lang="ko-KR"/>
            </a:pPr>
            <a:fld id="{1EB15581-5A63-4A4B-96D6-2EC3FA792CF9}" type="datetime1">
              <a:rPr lang="ko-KR" altLang="en-US"/>
              <a:pPr lvl="0">
                <a:defRPr lang="ko-KR"/>
              </a:pPr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 lvl="0"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 lvl="0">
              <a:defRPr lang="ko-KR"/>
            </a:pPr>
            <a:fld id="{072ED3C4-1D2F-48DA-85CE-2D4A7352442C}" type="slidenum">
              <a:rPr lang="ko-KR" altLang="en-US"/>
              <a:pPr lvl="0">
                <a:defRPr lang="ko-KR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6888"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363"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2250"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0725"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 lang="ko-KR" altLang="en-US"/>
            </a:pPr>
            <a:r>
              <a:rPr lang="en-US" altLang="ko-KR"/>
              <a:t>Template provided by http://www.yesform.com</a:t>
            </a:r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>
          <a:ln>
            <a:miter/>
          </a:ln>
        </p:spPr>
        <p:txBody>
          <a:bodyPr wrap="square" anchorCtr="0">
            <a:prstTxWarp prst="textNoShape">
              <a:avLst/>
            </a:prstTxWarp>
          </a:bodyPr>
          <a:lstStyle/>
          <a:p>
            <a:pPr defTabSz="964259">
              <a:spcBef>
                <a:spcPct val="0"/>
              </a:spcBef>
              <a:spcAft>
                <a:spcPct val="0"/>
              </a:spcAft>
              <a:defRPr lang="ko-KR"/>
            </a:pPr>
            <a:fld id="{026C4AE5-145E-44B1-97CC-87FE85436F1B}" type="slidenum">
              <a:rPr lang="en-US" altLang="en-US"/>
              <a:pPr defTabSz="964259">
                <a:spcBef>
                  <a:spcPct val="0"/>
                </a:spcBef>
                <a:spcAft>
                  <a:spcPct val="0"/>
                </a:spcAft>
                <a:defRPr lang="ko-KR"/>
              </a:pPr>
              <a:t>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G:\사업계획서템플릿\106-표지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8"/>
            <a:ext cx="10691813" cy="7559675"/>
          </a:xfrm>
          <a:prstGeom prst="rect">
            <a:avLst/>
          </a:prstGeom>
          <a:noFill/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79416" y="3909699"/>
            <a:ext cx="4945061" cy="504146"/>
          </a:xfrm>
        </p:spPr>
        <p:txBody>
          <a:bodyPr rtlCol="0">
            <a:noAutofit/>
          </a:bodyPr>
          <a:lstStyle>
            <a:lvl1pPr marL="0" indent="0" algn="r" defTabSz="99569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b="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978548" y="1476375"/>
            <a:ext cx="4950643" cy="2376264"/>
          </a:xfrm>
        </p:spPr>
        <p:txBody>
          <a:bodyPr rtlCol="0" anchor="t"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000" b="1" kern="1200" dirty="0">
                <a:solidFill>
                  <a:srgbClr val="5D8ED5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11865-A65B-4325-AE9A-E79C71A364CF}" type="datetimeFigureOut">
              <a:rPr lang="ko-KR" altLang="en-US"/>
              <a:pPr>
                <a:defRPr/>
              </a:pPr>
              <a:t>2016-01-14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7171E-4249-45E7-A487-AEEA091569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G:\사업계획서템플릿\106-목차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691813" cy="7559675"/>
          </a:xfrm>
          <a:prstGeom prst="rect">
            <a:avLst/>
          </a:prstGeom>
          <a:noFill/>
        </p:spPr>
      </p:pic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8FAAF-EF73-4652-800D-4797BBEFD8E2}" type="datetimeFigureOut">
              <a:rPr lang="ko-KR" altLang="en-US"/>
              <a:pPr>
                <a:defRPr/>
              </a:pPr>
              <a:t>2016-01-14</a:t>
            </a:fld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81DBA-A036-4562-8A88-24F36AF31E4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G:\사업계획서템플릿\106-간지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10691812" cy="7559676"/>
          </a:xfrm>
          <a:prstGeom prst="rect">
            <a:avLst/>
          </a:prstGeom>
          <a:noFill/>
        </p:spPr>
      </p:pic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83419-A7C1-4E39-8974-F1DCE1DF14C2}" type="datetimeFigureOut">
              <a:rPr lang="ko-KR" altLang="en-US"/>
              <a:pPr>
                <a:defRPr/>
              </a:pPr>
              <a:t>2016-01-14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C7B40-8A63-4BC9-B785-4F4090D4B5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G:\사업계획서템플릿\106-속지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0691813" cy="7559675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 userDrawn="1"/>
        </p:nvSpPr>
        <p:spPr>
          <a:xfrm>
            <a:off x="6454775" y="107950"/>
            <a:ext cx="4076700" cy="431800"/>
          </a:xfrm>
          <a:prstGeom prst="rect">
            <a:avLst/>
          </a:prstGeom>
        </p:spPr>
        <p:txBody>
          <a:bodyPr lIns="99569" tIns="49785" rIns="99569" bIns="49785"/>
          <a:lstStyle/>
          <a:p>
            <a:pPr algn="r" defTabSz="980009">
              <a:spcBef>
                <a:spcPct val="20000"/>
              </a:spcBef>
              <a:spcAft>
                <a:spcPts val="0"/>
              </a:spcAft>
              <a:defRPr lang="en-US"/>
            </a:pPr>
            <a:r>
              <a:rPr kumimoji="0" lang="en-US" altLang="ko-KR" sz="1200" b="1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YESFORM SHOW BUSINESS PLAN TEMPLATE</a:t>
            </a:r>
            <a:endParaRPr kumimoji="0" lang="en-US" altLang="ko-KR" sz="1200" b="1">
              <a:solidFill>
                <a:schemeClr val="bg1">
                  <a:lumMod val="85000"/>
                </a:schemeClr>
              </a:solidFill>
              <a:latin typeface="맑은 고딕"/>
              <a:ea typeface="맑은 고딕"/>
            </a:endParaRPr>
          </a:p>
          <a:p>
            <a:pPr algn="r" defTabSz="980009">
              <a:spcBef>
                <a:spcPct val="20000"/>
              </a:spcBef>
              <a:spcAft>
                <a:spcPts val="0"/>
              </a:spcAft>
              <a:defRPr lang="en-US"/>
            </a:pPr>
            <a:r>
              <a:rPr kumimoji="0" lang="ko-KR" altLang="en-US" sz="1200" b="1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회사소개용 사업계획서</a:t>
            </a:r>
            <a:endParaRPr kumimoji="0" lang="en-US" altLang="ko-KR" sz="1200" b="1">
              <a:solidFill>
                <a:schemeClr val="bg1">
                  <a:lumMod val="8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242244" y="195891"/>
            <a:ext cx="5184576" cy="848436"/>
          </a:xfrm>
        </p:spPr>
        <p:txBody>
          <a:bodyPr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2000" b="1" kern="1200" dirty="0">
                <a:solidFill>
                  <a:srgbClr val="5d8ed5"/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en-US"/>
            </a:pPr>
            <a:fld id="{C9B9C246-E75F-424C-B6CB-A469319CA554}" type="datetime1">
              <a:rPr lang="ko-KR" altLang="en-US"/>
              <a:pPr>
                <a:defRPr lang="en-US"/>
              </a:pPr>
              <a:t>2016-02-22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en-US"/>
            </a:pPr>
            <a:fld id="{C899BBE7-731C-48AF-9FFF-63C82960B8A8}" type="slidenum">
              <a:rPr lang="ko-KR" altLang="en-US"/>
              <a:pPr>
                <a:defRPr 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G:\사업계획서템플릿\106-표지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8"/>
            <a:ext cx="10691813" cy="7559675"/>
          </a:xfrm>
          <a:prstGeom prst="rect">
            <a:avLst/>
          </a:prstGeom>
          <a:noFill/>
        </p:spPr>
      </p:pic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258468" y="1836415"/>
            <a:ext cx="5635674" cy="2376264"/>
          </a:xfrm>
        </p:spPr>
        <p:txBody>
          <a:bodyPr rtlCol="0" anchor="t"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b="1" kern="1200" dirty="0">
                <a:solidFill>
                  <a:srgbClr val="5D8ED5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A4595-A947-4FD7-90E4-E9058EE5D999}" type="datetimeFigureOut">
              <a:rPr lang="ko-KR" altLang="en-US"/>
              <a:pPr>
                <a:defRPr/>
              </a:pPr>
              <a:t>2016-01-14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4238F-1DD2-4D25-8038-3FE23720A7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20638"/>
            <a:ext cx="9623425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34988" y="1171575"/>
            <a:ext cx="9623425" cy="582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988" y="7088188"/>
            <a:ext cx="2495550" cy="322262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151A42-B792-4FE5-8652-C1858B47A353}" type="datetimeFigureOut">
              <a:rPr lang="ko-KR" altLang="en-US"/>
              <a:pPr>
                <a:defRPr/>
              </a:pPr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2838" y="7088188"/>
            <a:ext cx="3387725" cy="322262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 defTabSz="995690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863" y="7088188"/>
            <a:ext cx="2495550" cy="322262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740DB0C-B549-4C30-8F8F-F6B9F46A0D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xStyles>
    <p:titleStyle>
      <a:lvl1pPr algn="l" defTabSz="995363" rtl="0" eaLnBrk="0" fontAlgn="base" latinLnBrk="1" hangingPunct="0">
        <a:spcBef>
          <a:spcPct val="0"/>
        </a:spcBef>
        <a:spcAft>
          <a:spcPct val="0"/>
        </a:spcAft>
        <a:defRPr lang="ko-KR" altLang="en-US" sz="3800" kern="1200">
          <a:solidFill>
            <a:srgbClr val="000000"/>
          </a:solidFill>
          <a:latin typeface="HY견고딕" pitchFamily="18" charset="-127"/>
          <a:ea typeface="HY견고딕" pitchFamily="18" charset="-127"/>
          <a:cs typeface="+mj-cs"/>
        </a:defRPr>
      </a:lvl1pPr>
      <a:lvl2pPr algn="l" defTabSz="995363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2pPr>
      <a:lvl3pPr algn="l" defTabSz="995363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3pPr>
      <a:lvl4pPr algn="l" defTabSz="995363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4pPr>
      <a:lvl5pPr algn="l" defTabSz="995363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5pPr>
      <a:lvl6pPr marL="457200" algn="l" defTabSz="995363" rtl="0" fontAlgn="base" latinLnBrk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6pPr>
      <a:lvl7pPr marL="914400" algn="l" defTabSz="995363" rtl="0" fontAlgn="base" latinLnBrk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7pPr>
      <a:lvl8pPr marL="1371600" algn="l" defTabSz="995363" rtl="0" fontAlgn="base" latinLnBrk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8pPr>
      <a:lvl9pPr marL="1828800" algn="l" defTabSz="995363" rtl="0" fontAlgn="base" latinLnBrk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9pPr>
    </p:titleStyle>
    <p:bodyStyle>
      <a:lvl1pPr marL="373063" indent="-373063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lang="ko-KR" altLang="en-US" sz="27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808038" indent="-3111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lang="ko-KR" altLang="en-US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244600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lang="ko-KR" altLang="en-US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741488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lang="ko-KR" altLang="en-US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239963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lang="ko-KR" altLang="en-US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Relationship Id="rId3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Relationship Id="rId5" Type="http://schemas.openxmlformats.org/officeDocument/2006/relationships/image" Target="../media/image10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IT 5</a:t>
            </a:r>
            <a:r>
              <a:rPr lang="ko-KR" altLang="en-US"/>
              <a:t>기 윤재영</a:t>
            </a:r>
            <a:endParaRPr lang="ko-KR" altLang="en-US"/>
          </a:p>
        </p:txBody>
      </p:sp>
      <p:sp>
        <p:nvSpPr>
          <p:cNvPr id="7172" name="제목 6"/>
          <p:cNvSpPr>
            <a:spLocks noGrp="1"/>
          </p:cNvSpPr>
          <p:nvPr>
            <p:ph type="ctrTitle" idx="0"/>
          </p:nvPr>
        </p:nvSpPr>
        <p:spPr>
          <a:xfrm>
            <a:off x="3474492" y="1476375"/>
            <a:ext cx="6444716" cy="2376264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>
                <a:solidFill>
                  <a:srgbClr val="3057b9"/>
                </a:solidFill>
              </a:rPr>
              <a:t>HTML</a:t>
            </a:r>
            <a:r>
              <a:rPr lang="ko-KR" altLang="en-US">
                <a:solidFill>
                  <a:srgbClr val="3057b9"/>
                </a:solidFill>
              </a:rPr>
              <a:t>과</a:t>
            </a:r>
            <a:br>
              <a:rPr lang="ko-KR" altLang="en-US">
                <a:solidFill>
                  <a:srgbClr val="3057b9"/>
                </a:solidFill>
              </a:rPr>
            </a:br>
            <a:r>
              <a:rPr lang="en-US" altLang="ko-KR">
                <a:solidFill>
                  <a:srgbClr val="3057b9"/>
                </a:solidFill>
              </a:rPr>
              <a:t>jQuery</a:t>
            </a:r>
            <a:r>
              <a:rPr lang="ko-KR" altLang="en-US">
                <a:solidFill>
                  <a:srgbClr val="3057b9"/>
                </a:solidFill>
              </a:rPr>
              <a:t>를 사용한 </a:t>
            </a:r>
            <a:br>
              <a:rPr lang="ko-KR" altLang="en-US">
                <a:solidFill>
                  <a:srgbClr val="3057b9"/>
                </a:solidFill>
              </a:rPr>
            </a:br>
            <a:r>
              <a:rPr lang="ko-KR" altLang="en-US">
                <a:solidFill>
                  <a:srgbClr val="3057b9"/>
                </a:solidFill>
              </a:rPr>
              <a:t>게임 프로젝트</a:t>
            </a:r>
            <a:endParaRPr lang="ko-KR" altLang="en-US">
              <a:solidFill>
                <a:srgbClr val="3057b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4266580" y="252239"/>
            <a:ext cx="6156684" cy="13321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9569" tIns="49785" rIns="99569" bIns="49785" anchor="t" anchorCtr="0">
            <a:noAutofit/>
          </a:bodyPr>
          <a:p>
            <a:pPr marL="0" lvl="0" indent="0" algn="ctr" defTabSz="9956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  <a:solidFill>
                  <a:srgbClr val="3057b9"/>
                </a:solidFill>
                <a:effectLst/>
                <a:latin typeface="맑은 고딕"/>
                <a:ea typeface="맑은 고딕"/>
                <a:cs typeface="맑은 고딕"/>
              </a:rPr>
              <a:t>구현 코드 소개</a:t>
            </a:r>
            <a:endPara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<a:solidFill>
                <a:srgbClr val="3057b9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4861" y="1338201"/>
            <a:ext cx="8480251" cy="607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40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4266580" y="252239"/>
            <a:ext cx="6156684" cy="13321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9569" tIns="49785" rIns="99569" bIns="49785" anchor="t" anchorCtr="0">
            <a:noAutofit/>
          </a:bodyPr>
          <a:p>
            <a:pPr marL="0" lvl="0" indent="0" algn="ctr" defTabSz="9956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  <a:solidFill>
                  <a:srgbClr val="3057b9"/>
                </a:solidFill>
                <a:effectLst/>
                <a:latin typeface="맑은 고딕"/>
                <a:ea typeface="맑은 고딕"/>
                <a:cs typeface="맑은 고딕"/>
              </a:rPr>
              <a:t>구현 코드 소개</a:t>
            </a:r>
            <a:endPara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<a:solidFill>
                <a:srgbClr val="3057b9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4132" y="1326046"/>
            <a:ext cx="5295900" cy="1914525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0" y="3780631"/>
            <a:ext cx="6336704" cy="160861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헤더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메인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푸터는 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bootstrap 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코드를 빌려옴</a:t>
            </a:r>
            <a:endPara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시계를 헤더에 삽입</a:t>
            </a:r>
            <a:endPara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기본 부트스트랩 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css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 직접 스타일을 지정해서 사용</a:t>
            </a:r>
            <a:endPara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31322" y="1368363"/>
            <a:ext cx="4291942" cy="599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0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4266580" y="252239"/>
            <a:ext cx="6156684" cy="13321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9569" tIns="49785" rIns="99569" bIns="49785" anchor="t" anchorCtr="0">
            <a:noAutofit/>
          </a:bodyPr>
          <a:p>
            <a:pPr marL="0" lvl="0" indent="0" algn="ctr" defTabSz="9956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  <a:solidFill>
                  <a:srgbClr val="3057b9"/>
                </a:solidFill>
                <a:effectLst/>
                <a:latin typeface="맑은 고딕"/>
                <a:ea typeface="맑은 고딕"/>
                <a:cs typeface="맑은 고딕"/>
              </a:rPr>
              <a:t>구현 코드 소개</a:t>
            </a:r>
            <a:endPara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<a:solidFill>
                <a:srgbClr val="3057b9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4132" y="1238969"/>
            <a:ext cx="5572125" cy="3333750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5094672" y="5832859"/>
            <a:ext cx="4572508" cy="70095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시계는 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setInterval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이용하여 바뀜</a:t>
            </a:r>
            <a:endPara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clock 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클래스에 표시될 수 있도록 한다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89142" y="1666267"/>
            <a:ext cx="26860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40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4266580" y="252239"/>
            <a:ext cx="6156684" cy="13321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9569" tIns="49785" rIns="99569" bIns="49785" anchor="t" anchorCtr="0">
            <a:noAutofit/>
          </a:bodyPr>
          <a:p>
            <a:pPr marL="0" lvl="0" indent="0" algn="ctr" defTabSz="9956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  <a:solidFill>
                  <a:srgbClr val="3057b9"/>
                </a:solidFill>
                <a:effectLst/>
                <a:latin typeface="맑은 고딕"/>
                <a:ea typeface="맑은 고딕"/>
                <a:cs typeface="맑은 고딕"/>
              </a:rPr>
              <a:t>구현 코드 소개</a:t>
            </a:r>
            <a:endPara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<a:solidFill>
                <a:srgbClr val="3057b9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142" y="1356006"/>
            <a:ext cx="8310897" cy="620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5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4266580" y="252239"/>
            <a:ext cx="6156684" cy="13321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9569" tIns="49785" rIns="99569" bIns="49785" anchor="t" anchorCtr="0">
            <a:noAutofit/>
          </a:bodyPr>
          <a:p>
            <a:pPr marL="0" lvl="0" indent="0" algn="ctr" defTabSz="9956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  <a:solidFill>
                  <a:srgbClr val="3057b9"/>
                </a:solidFill>
                <a:effectLst/>
                <a:latin typeface="맑은 고딕"/>
                <a:ea typeface="맑은 고딕"/>
                <a:cs typeface="맑은 고딕"/>
              </a:rPr>
              <a:t>구현 코드 소개</a:t>
            </a:r>
            <a:endPara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<a:solidFill>
                <a:srgbClr val="3057b9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3231" y="1138473"/>
            <a:ext cx="7231719" cy="63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38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4266580" y="252239"/>
            <a:ext cx="6156684" cy="13321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9569" tIns="49785" rIns="99569" bIns="49785" anchor="t" anchorCtr="0">
            <a:noAutofit/>
          </a:bodyPr>
          <a:p>
            <a:pPr marL="0" lvl="0" indent="0" algn="ctr" defTabSz="9956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  <a:solidFill>
                  <a:srgbClr val="3057b9"/>
                </a:solidFill>
                <a:effectLst/>
                <a:latin typeface="맑은 고딕"/>
                <a:ea typeface="맑은 고딕"/>
                <a:cs typeface="맑은 고딕"/>
              </a:rPr>
              <a:t>구현 코드 소개</a:t>
            </a:r>
            <a:endPara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<a:solidFill>
                <a:srgbClr val="3057b9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4675" y="1651794"/>
            <a:ext cx="95440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55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4266580" y="252239"/>
            <a:ext cx="6156684" cy="13321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9569" tIns="49785" rIns="99569" bIns="49785" anchor="t" anchorCtr="0">
            <a:noAutofit/>
          </a:bodyPr>
          <a:p>
            <a:pPr marL="0" lvl="0" indent="0" algn="ctr" defTabSz="9956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  <a:solidFill>
                  <a:srgbClr val="3057b9"/>
                </a:solidFill>
                <a:effectLst/>
                <a:latin typeface="맑은 고딕"/>
                <a:ea typeface="맑은 고딕"/>
                <a:cs typeface="맑은 고딕"/>
              </a:rPr>
              <a:t>구현 코드 소개</a:t>
            </a:r>
            <a:endPara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<a:solidFill>
                <a:srgbClr val="3057b9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8181" y="1404367"/>
            <a:ext cx="6162674" cy="1038225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6140" y="2664507"/>
            <a:ext cx="5267325" cy="4476750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67982" y="3140124"/>
            <a:ext cx="46672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3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4266580" y="252239"/>
            <a:ext cx="6156684" cy="13321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9569" tIns="49785" rIns="99569" bIns="49785" anchor="t" anchorCtr="0">
            <a:noAutofit/>
          </a:bodyPr>
          <a:p>
            <a:pPr marL="0" lvl="0" indent="0" algn="ctr" defTabSz="9956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  <a:solidFill>
                  <a:srgbClr val="3057b9"/>
                </a:solidFill>
                <a:effectLst/>
                <a:latin typeface="맑은 고딕"/>
                <a:ea typeface="맑은 고딕"/>
                <a:cs typeface="맑은 고딕"/>
              </a:rPr>
              <a:t>구현 코드 소개</a:t>
            </a:r>
            <a:endPara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<a:solidFill>
                <a:srgbClr val="3057b9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5162" y="1273903"/>
            <a:ext cx="8858002" cy="531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42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4266580" y="324247"/>
            <a:ext cx="6156684" cy="13321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9569" tIns="49785" rIns="99569" bIns="49785" anchor="t" anchorCtr="0">
            <a:noAutofit/>
          </a:bodyPr>
          <a:p>
            <a:pPr marL="0" lvl="0" indent="0" algn="ctr" defTabSz="9956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  <a:solidFill>
                  <a:srgbClr val="3057b9"/>
                </a:solidFill>
                <a:effectLst/>
                <a:latin typeface="맑은 고딕"/>
                <a:ea typeface="맑은 고딕"/>
                <a:cs typeface="맑은 고딕"/>
              </a:rPr>
              <a:t>프로젝트 리뷰</a:t>
            </a:r>
            <a:endPara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<a:solidFill>
                <a:srgbClr val="3057b9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828198" y="2556495"/>
            <a:ext cx="9037004" cy="222468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부트스트랩을 이용해서 원하는 기능을 끌어다 써서 작업할 수 있었다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자바스크립트 문법을 익히는 것이 복잡했지만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제이쿼리를 이용하여 다양한 게임을 만들 수 있다는 것이 신기했다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마지막에는 동적 웹 페이지에 적용해보았는데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endPara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웹 서버로 클라이언트에게 서비스를 제공한다는 방식을 알게 되었다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83188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THANK</a:t>
            </a:r>
            <a:br>
              <a:rPr lang="en-US" altLang="ko-KR" smtClean="0"/>
            </a:br>
            <a:r>
              <a:rPr lang="en-US" altLang="ko-KR" smtClean="0">
                <a:solidFill>
                  <a:srgbClr val="51C9E1"/>
                </a:solidFill>
              </a:rPr>
              <a:t>YOU</a:t>
            </a:r>
            <a:endParaRPr lang="en-US" smtClean="0">
              <a:solidFill>
                <a:srgbClr val="51C9E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rot="0">
            <a:off x="6318808" y="1834044"/>
            <a:ext cx="2830907" cy="703263"/>
            <a:chOff x="3071020" y="2916535"/>
            <a:chExt cx="2830907" cy="703263"/>
          </a:xfrm>
        </p:grpSpPr>
        <p:sp>
          <p:nvSpPr>
            <p:cNvPr id="19" name="육각형 18"/>
            <p:cNvSpPr/>
            <p:nvPr/>
          </p:nvSpPr>
          <p:spPr>
            <a:xfrm rot="16200000">
              <a:off x="3029458" y="2958098"/>
              <a:ext cx="703263" cy="62013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defTabSz="1043056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8207" name="Text Box 4"/>
            <p:cNvSpPr txBox="1">
              <a:spLocks noChangeArrowheads="1"/>
            </p:cNvSpPr>
            <p:nvPr/>
          </p:nvSpPr>
          <p:spPr>
            <a:xfrm>
              <a:off x="3137169" y="3049875"/>
              <a:ext cx="507333" cy="3929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0" lang="en-US" altLang="ko-KR" b="1">
                  <a:solidFill>
                    <a:schemeClr val="bg1"/>
                  </a:solidFill>
                  <a:latin typeface="맑은 고딕"/>
                  <a:ea typeface="맑은 고딕"/>
                </a:rPr>
                <a:t>01</a:t>
              </a:r>
              <a:endParaRPr kumimoji="0" lang="ko-KR" altLang="ko-KR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4" name="Text Box 5"/>
            <p:cNvSpPr txBox="1">
              <a:spLocks noChangeArrowheads="1"/>
            </p:cNvSpPr>
            <p:nvPr/>
          </p:nvSpPr>
          <p:spPr>
            <a:xfrm>
              <a:off x="3911647" y="3080634"/>
              <a:ext cx="1990280" cy="3385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defTabSz="995690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기본적인 구조 설명</a:t>
              </a:r>
              <a:endParaRPr kumimoji="0"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6326238" y="2933352"/>
            <a:ext cx="2902150" cy="703263"/>
            <a:chOff x="6254229" y="2916536"/>
            <a:chExt cx="2902150" cy="703263"/>
          </a:xfrm>
        </p:grpSpPr>
        <p:sp>
          <p:nvSpPr>
            <p:cNvPr id="29" name="육각형 28"/>
            <p:cNvSpPr/>
            <p:nvPr/>
          </p:nvSpPr>
          <p:spPr>
            <a:xfrm rot="16200000">
              <a:off x="6212667" y="2958099"/>
              <a:ext cx="703263" cy="62013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ec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defTabSz="1043056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8203" name="Text Box 4"/>
            <p:cNvSpPr txBox="1">
              <a:spLocks noChangeArrowheads="1"/>
            </p:cNvSpPr>
            <p:nvPr/>
          </p:nvSpPr>
          <p:spPr>
            <a:xfrm>
              <a:off x="6319005" y="3049885"/>
              <a:ext cx="510801" cy="3889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0" lang="en-US" altLang="ko-KR" b="1">
                  <a:solidFill>
                    <a:schemeClr val="bg1"/>
                  </a:solidFill>
                  <a:latin typeface="맑은 고딕"/>
                  <a:ea typeface="맑은 고딕"/>
                </a:rPr>
                <a:t>02</a:t>
              </a:r>
              <a:endParaRPr kumimoji="0" lang="ko-KR" altLang="ko-KR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>
            <a:xfrm>
              <a:off x="7110896" y="3080048"/>
              <a:ext cx="2045484" cy="33972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ctr">
              <a:spAutoFit/>
            </a:bodyPr>
            <a:lstStyle/>
            <a:p>
              <a:pPr lvl="0" defTabSz="995690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게임 구현 화면</a:t>
              </a:r>
              <a:endParaRPr kumimoji="0"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8" name="Picture 2" descr="G:\사업계획서템플릿\90-목차.png"/>
          <p:cNvPicPr>
            <a:picLocks noChangeAspect="1" noChangeArrowheads="1"/>
          </p:cNvPicPr>
          <p:nvPr/>
        </p:nvPicPr>
        <p:blipFill>
          <a:blip r:embed="rId2" cstate="print"/>
          <a:srcRect t="46323"/>
          <a:stretch>
            <a:fillRect/>
          </a:stretch>
        </p:blipFill>
        <p:spPr bwMode="auto">
          <a:xfrm>
            <a:off x="445964" y="1648966"/>
            <a:ext cx="2073374" cy="705869"/>
          </a:xfrm>
          <a:prstGeom prst="rect">
            <a:avLst/>
          </a:prstGeom>
          <a:noFill/>
        </p:spPr>
      </p:pic>
      <p:grpSp>
        <p:nvGrpSpPr>
          <p:cNvPr id="8208" name="그룹 30"/>
          <p:cNvGrpSpPr/>
          <p:nvPr/>
        </p:nvGrpSpPr>
        <p:grpSpPr>
          <a:xfrm rot="0">
            <a:off x="6318808" y="4102296"/>
            <a:ext cx="2478482" cy="703263"/>
            <a:chOff x="3071020" y="2916535"/>
            <a:chExt cx="2478482" cy="703263"/>
          </a:xfrm>
        </p:grpSpPr>
        <p:sp>
          <p:nvSpPr>
            <p:cNvPr id="8209" name="육각형 18"/>
            <p:cNvSpPr/>
            <p:nvPr/>
          </p:nvSpPr>
          <p:spPr>
            <a:xfrm rot="16200000">
              <a:off x="3029458" y="2958098"/>
              <a:ext cx="703263" cy="62013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aa2dc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1043055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210" name="Text Box 4"/>
            <p:cNvSpPr txBox="1">
              <a:spLocks noChangeArrowheads="1"/>
            </p:cNvSpPr>
            <p:nvPr/>
          </p:nvSpPr>
          <p:spPr>
            <a:xfrm>
              <a:off x="3137170" y="3049875"/>
              <a:ext cx="507333" cy="39160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marL="0" lvl="0" indent="0" algn="l" defTabSz="99536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</a:rPr>
                <a:t>03</a:t>
              </a:r>
  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11" name="Text Box 5"/>
            <p:cNvSpPr txBox="1">
              <a:spLocks noChangeArrowheads="1"/>
            </p:cNvSpPr>
            <p:nvPr/>
          </p:nvSpPr>
          <p:spPr>
            <a:xfrm>
              <a:off x="3968798" y="3080634"/>
              <a:ext cx="1580705" cy="3385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p>
              <a:pPr marL="0" lvl="0" indent="0" algn="l" defTabSz="995690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  <a:solidFill>
                    <a:srgbClr val="404040"/>
                  </a:solidFill>
                  <a:latin typeface="맑은 고딕"/>
                  <a:ea typeface="맑은 고딕"/>
                </a:rPr>
                <a:t>게임 구현 코드</a:t>
              </a:r>
  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212" name="그룹 29"/>
          <p:cNvGrpSpPr/>
          <p:nvPr/>
        </p:nvGrpSpPr>
        <p:grpSpPr>
          <a:xfrm rot="0">
            <a:off x="6326237" y="5201604"/>
            <a:ext cx="2436413" cy="703263"/>
            <a:chOff x="6254229" y="2916536"/>
            <a:chExt cx="2436413" cy="703263"/>
          </a:xfrm>
        </p:grpSpPr>
        <p:sp>
          <p:nvSpPr>
            <p:cNvPr id="8213" name="육각형 28"/>
            <p:cNvSpPr/>
            <p:nvPr/>
          </p:nvSpPr>
          <p:spPr>
            <a:xfrm rot="16200000">
              <a:off x="6212667" y="2958099"/>
              <a:ext cx="703263" cy="62013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ecadc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1043055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214" name="Text Box 4"/>
            <p:cNvSpPr txBox="1">
              <a:spLocks noChangeArrowheads="1"/>
            </p:cNvSpPr>
            <p:nvPr/>
          </p:nvSpPr>
          <p:spPr>
            <a:xfrm>
              <a:off x="6319005" y="3049885"/>
              <a:ext cx="510800" cy="3876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marL="0" lvl="0" indent="0" algn="l" defTabSz="99536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</a:rPr>
                <a:t>04</a:t>
              </a:r>
  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15" name="Text Box 5"/>
            <p:cNvSpPr txBox="1">
              <a:spLocks noChangeArrowheads="1"/>
            </p:cNvSpPr>
            <p:nvPr/>
          </p:nvSpPr>
          <p:spPr>
            <a:xfrm>
              <a:off x="7182904" y="3080048"/>
              <a:ext cx="1507739" cy="33972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p>
              <a:pPr marL="0" lvl="0" indent="0" algn="l" defTabSz="995690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  <a:solidFill>
                    <a:srgbClr val="404040"/>
                  </a:solidFill>
                  <a:latin typeface="맑은 고딕"/>
                  <a:ea typeface="맑은 고딕"/>
                </a:rPr>
                <a:t>프로젝트 리뷰</a:t>
              </a:r>
  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/>
          <p:nvPr/>
        </p:nvSpPr>
        <p:spPr>
          <a:xfrm>
            <a:off x="4122564" y="288243"/>
            <a:ext cx="6192688" cy="13321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9569" tIns="49785" rIns="99569" bIns="49785" anchor="t" anchorCtr="0">
            <a:noAutofit/>
          </a:bodyPr>
          <a:p>
            <a:pPr marL="0" lvl="0" indent="0" algn="ctr" defTabSz="9956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  <a:solidFill>
                  <a:srgbClr val="3057b9"/>
                </a:solidFill>
                <a:effectLst/>
                <a:latin typeface="맑은 고딕"/>
                <a:ea typeface="맑은 고딕"/>
                <a:cs typeface="맑은 고딕"/>
              </a:rPr>
              <a:t>기본 구조 설명</a:t>
            </a:r>
            <a:endPara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<a:solidFill>
                <a:srgbClr val="3057b9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06140" y="5663053"/>
            <a:ext cx="9901100" cy="161214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제공하는 프로그램 </a:t>
            </a:r>
            <a:r>
              <a:rPr lang="en-US" altLang="ko-KR">
                <a:latin typeface="맑은 고딕"/>
                <a:ea typeface="맑은 고딕"/>
              </a:rPr>
              <a:t>:</a:t>
            </a:r>
            <a:r>
              <a:rPr lang="ko-KR" altLang="en-US">
                <a:latin typeface="맑은 고딕"/>
                <a:ea typeface="맑은 고딕"/>
              </a:rPr>
              <a:t> 가위바위보</a:t>
            </a:r>
            <a:r>
              <a:rPr lang="en-US" altLang="ko-KR">
                <a:latin typeface="맑은 고딕"/>
                <a:ea typeface="맑은 고딕"/>
              </a:rPr>
              <a:t>,</a:t>
            </a:r>
            <a:r>
              <a:rPr lang="ko-KR" altLang="en-US">
                <a:latin typeface="맑은 고딕"/>
                <a:ea typeface="맑은 고딕"/>
              </a:rPr>
              <a:t> 로또</a:t>
            </a:r>
            <a:r>
              <a:rPr lang="en-US" altLang="ko-KR">
                <a:latin typeface="맑은 고딕"/>
                <a:ea typeface="맑은 고딕"/>
              </a:rPr>
              <a:t>,</a:t>
            </a:r>
            <a:r>
              <a:rPr lang="ko-KR" altLang="en-US">
                <a:latin typeface="맑은 고딕"/>
                <a:ea typeface="맑은 고딕"/>
              </a:rPr>
              <a:t> 구구단</a:t>
            </a:r>
            <a:r>
              <a:rPr lang="en-US" altLang="ko-KR">
                <a:latin typeface="맑은 고딕"/>
                <a:ea typeface="맑은 고딕"/>
              </a:rPr>
              <a:t>,</a:t>
            </a:r>
            <a:r>
              <a:rPr lang="ko-KR" altLang="en-US">
                <a:latin typeface="맑은 고딕"/>
                <a:ea typeface="맑은 고딕"/>
              </a:rPr>
              <a:t> 시계</a:t>
            </a:r>
            <a:endParaRPr lang="ko-KR" altLang="en-US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헤더</a:t>
            </a:r>
            <a:r>
              <a:rPr lang="en-US" altLang="ko-KR">
                <a:latin typeface="맑은 고딕"/>
                <a:ea typeface="맑은 고딕"/>
              </a:rPr>
              <a:t>,</a:t>
            </a:r>
            <a:r>
              <a:rPr lang="ko-KR" altLang="en-US">
                <a:latin typeface="맑은 고딕"/>
                <a:ea typeface="맑은 고딕"/>
              </a:rPr>
              <a:t> 메인</a:t>
            </a:r>
            <a:r>
              <a:rPr lang="en-US" altLang="ko-KR">
                <a:latin typeface="맑은 고딕"/>
                <a:ea typeface="맑은 고딕"/>
              </a:rPr>
              <a:t>,</a:t>
            </a:r>
            <a:r>
              <a:rPr lang="ko-KR" altLang="en-US">
                <a:latin typeface="맑은 고딕"/>
                <a:ea typeface="맑은 고딕"/>
              </a:rPr>
              <a:t> 푸터의 구성 </a:t>
            </a:r>
            <a:r>
              <a:rPr lang="en-US" altLang="ko-KR">
                <a:latin typeface="맑은 고딕"/>
                <a:ea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</a:rPr>
              <a:t> 제공하는 프로그램을 메인에서 실행</a:t>
            </a:r>
            <a:endParaRPr lang="ko-KR" altLang="en-US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프로그램 언어 </a:t>
            </a:r>
            <a:r>
              <a:rPr lang="en-US" altLang="ko-KR">
                <a:latin typeface="맑은 고딕"/>
                <a:ea typeface="맑은 고딕"/>
              </a:rPr>
              <a:t>: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HTML, CSS, JavaScript, jQuery, BootStrap </a:t>
            </a:r>
            <a:r>
              <a:rPr lang="ko-KR" altLang="en-US">
                <a:latin typeface="맑은 고딕"/>
                <a:ea typeface="맑은 고딕"/>
              </a:rPr>
              <a:t>등 </a:t>
            </a: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4200" y="1512379"/>
            <a:ext cx="7705000" cy="3764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4266580" y="252239"/>
            <a:ext cx="6156684" cy="13321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9569" tIns="49785" rIns="99569" bIns="49785" anchor="t" anchorCtr="0">
            <a:noAutofit/>
          </a:bodyPr>
          <a:p>
            <a:pPr marL="0" lvl="0" indent="0" algn="ctr" defTabSz="9956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  <a:solidFill>
                  <a:srgbClr val="3057b9"/>
                </a:solidFill>
                <a:effectLst/>
                <a:latin typeface="맑은 고딕"/>
                <a:ea typeface="맑은 고딕"/>
                <a:cs typeface="맑은 고딕"/>
              </a:rPr>
              <a:t>구현 화면 소개</a:t>
            </a:r>
            <a:endPara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<a:solidFill>
                <a:srgbClr val="3057b9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21799" y="1234983"/>
            <a:ext cx="6449801" cy="3157715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2164" y="3780631"/>
            <a:ext cx="4320480" cy="183968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06740" y="3780631"/>
            <a:ext cx="4572508" cy="222957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26419" y="5216522"/>
            <a:ext cx="4716524" cy="2128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4266580" y="252239"/>
            <a:ext cx="6156684" cy="13321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9569" tIns="49785" rIns="99569" bIns="49785" anchor="t" anchorCtr="0">
            <a:noAutofit/>
          </a:bodyPr>
          <a:p>
            <a:pPr marL="0" lvl="0" indent="0" algn="ctr" defTabSz="9956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  <a:solidFill>
                  <a:srgbClr val="3057b9"/>
                </a:solidFill>
                <a:effectLst/>
                <a:latin typeface="맑은 고딕"/>
                <a:ea typeface="맑은 고딕"/>
                <a:cs typeface="맑은 고딕"/>
              </a:rPr>
              <a:t>구현 화면 소개</a:t>
            </a:r>
            <a:endPara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<a:solidFill>
                <a:srgbClr val="3057b9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31962" y="1794669"/>
            <a:ext cx="7229474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07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4266580" y="252239"/>
            <a:ext cx="6156684" cy="13321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9569" tIns="49785" rIns="99569" bIns="49785" anchor="t" anchorCtr="0">
            <a:noAutofit/>
          </a:bodyPr>
          <a:p>
            <a:pPr marL="0" lvl="0" indent="0" algn="ctr" defTabSz="9956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  <a:solidFill>
                  <a:srgbClr val="3057b9"/>
                </a:solidFill>
                <a:effectLst/>
                <a:latin typeface="맑은 고딕"/>
                <a:ea typeface="맑은 고딕"/>
                <a:cs typeface="맑은 고딕"/>
              </a:rPr>
              <a:t>구현 화면 소개</a:t>
            </a:r>
            <a:endPara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<a:solidFill>
                <a:srgbClr val="3057b9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6200" y="1473063"/>
            <a:ext cx="80010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56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4266580" y="252239"/>
            <a:ext cx="6156684" cy="13321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9569" tIns="49785" rIns="99569" bIns="49785" anchor="t" anchorCtr="0">
            <a:noAutofit/>
          </a:bodyPr>
          <a:p>
            <a:pPr marL="0" lvl="0" indent="0" algn="ctr" defTabSz="9956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  <a:solidFill>
                  <a:srgbClr val="3057b9"/>
                </a:solidFill>
                <a:effectLst/>
                <a:latin typeface="맑은 고딕"/>
                <a:ea typeface="맑은 고딕"/>
                <a:cs typeface="맑은 고딕"/>
              </a:rPr>
              <a:t>구현 코드 소개</a:t>
            </a:r>
            <a:endPara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<a:solidFill>
                <a:srgbClr val="3057b9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128" y="1618456"/>
            <a:ext cx="3676650" cy="432435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3888536" y="2664507"/>
            <a:ext cx="6678742" cy="252948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html 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코드에서 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css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와 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js 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파일 분리</a:t>
            </a:r>
            <a:endPara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각 프로그램마다 필요한 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css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와 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js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사용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이미지는 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img 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폴더에</a:t>
            </a:r>
            <a:endPara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html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로 작성한 코드들을 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Dynamic Web Project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 합쳐서</a:t>
            </a:r>
            <a:endPara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웹 서버 프로그램에서 돌릴 수 있도록 구성</a:t>
            </a:r>
            <a:endPara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64597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4266580" y="252239"/>
            <a:ext cx="6156684" cy="13321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9569" tIns="49785" rIns="99569" bIns="49785" anchor="t" anchorCtr="0">
            <a:noAutofit/>
          </a:bodyPr>
          <a:p>
            <a:pPr marL="0" lvl="0" indent="0" algn="ctr" defTabSz="9956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  <a:solidFill>
                  <a:srgbClr val="3057b9"/>
                </a:solidFill>
                <a:effectLst/>
                <a:latin typeface="맑은 고딕"/>
                <a:ea typeface="맑은 고딕"/>
                <a:cs typeface="맑은 고딕"/>
              </a:rPr>
              <a:t>구현 코드 소개</a:t>
            </a:r>
            <a:endPara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<a:solidFill>
                <a:srgbClr val="3057b9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8188" y="1462872"/>
            <a:ext cx="8612075" cy="4261975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882204" y="6192899"/>
            <a:ext cx="8172908" cy="39434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부트스트랩 제공 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css, 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내가 만든 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css // 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부트스트랩 제공 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js, 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내가 만든 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js</a:t>
            </a:r>
            <a:endPara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48219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4266580" y="252239"/>
            <a:ext cx="6156684" cy="13321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9569" tIns="49785" rIns="99569" bIns="49785" anchor="t" anchorCtr="0">
            <a:noAutofit/>
          </a:bodyPr>
          <a:p>
            <a:pPr marL="0" lvl="0" indent="0" algn="ctr" defTabSz="9956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  <a:solidFill>
                  <a:srgbClr val="3057b9"/>
                </a:solidFill>
                <a:effectLst/>
                <a:latin typeface="맑은 고딕"/>
                <a:ea typeface="맑은 고딕"/>
                <a:cs typeface="맑은 고딕"/>
              </a:rPr>
              <a:t>구현 코드 소개</a:t>
            </a:r>
            <a:endPara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<a:solidFill>
                <a:srgbClr val="3057b9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8188" y="1633585"/>
            <a:ext cx="8377001" cy="429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52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 예스폼</ep:Company>
  <ep:Words>189</ep:Words>
  <ep:PresentationFormat>사용자 지정</ep:PresentationFormat>
  <ep:Paragraphs>46</ep:Paragraphs>
  <ep:Slides>19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HTML과 jQuery를 사용한  게임 프로젝트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THANK YOU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2010-02-01T08:03:16.000</dcterms:created>
  <dc:creator>문서서식 예스폼(www.yesform.com) 김다혜</dc:creator>
  <dc:description>본 문서의 저작권은 예스폼(yesform)에 있으며
무단 복제 배포시 법적인 제재를 받을 수 있습니다.</dc:description>
  <cp:keywords>www.yesform.com</cp:keywords>
  <cp:lastModifiedBy>user</cp:lastModifiedBy>
  <dcterms:modified xsi:type="dcterms:W3CDTF">2023-03-27T09:07:09.550</dcterms:modified>
  <cp:revision>1480</cp:revision>
  <dc:title>예스폼 사업계획서 템플릿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