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74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8" y="72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81346" y="1820070"/>
            <a:ext cx="6946000" cy="310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6600" b="1">
                <a:solidFill>
                  <a:prstClr val="white"/>
                </a:solidFill>
              </a:rPr>
              <a:t>부트스트랩 입문 </a:t>
            </a:r>
            <a:endParaRPr lang="ko-KR" altLang="en-US" sz="66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6600" b="1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Shape 75"/>
          <p:cNvSpPr>
            <a:spLocks noChangeArrowheads="1"/>
          </p:cNvSpPr>
          <p:nvPr/>
        </p:nvSpPr>
        <p:spPr>
          <a:xfrm>
            <a:off x="7755372" y="5153025"/>
            <a:ext cx="3198378" cy="5407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4400">
                <a:solidFill>
                  <a:schemeClr val="bg1"/>
                </a:solidFill>
                <a:latin typeface="+mj-ea"/>
                <a:ea typeface="+mj-ea"/>
                <a:cs typeface="헤드라인A"/>
                <a:sym typeface="헤드라인A"/>
              </a:rPr>
              <a:t>강사  허정식</a:t>
            </a:r>
            <a:endParaRPr lang="zh-CN" altLang="zh-CN" sz="4400">
              <a:solidFill>
                <a:schemeClr val="bg1"/>
              </a:solidFill>
              <a:latin typeface="+mj-ea"/>
              <a:ea typeface="+mj-ea"/>
              <a:cs typeface="헤드라인A"/>
              <a:sym typeface="헤드라인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989717" y="1340463"/>
            <a:ext cx="3725862" cy="3001963"/>
          </a:xfrm>
          <a:custGeom>
            <a:avLst/>
            <a:gdLst>
              <a:gd name="connsiteX0" fmla="*/ 0 w 3726180"/>
              <a:gd name="connsiteY0" fmla="*/ 922020 h 3002280"/>
              <a:gd name="connsiteX1" fmla="*/ 2506980 w 3726180"/>
              <a:gd name="connsiteY1" fmla="*/ 3002280 h 3002280"/>
              <a:gd name="connsiteX2" fmla="*/ 3726180 w 3726180"/>
              <a:gd name="connsiteY2" fmla="*/ 0 h 3002280"/>
              <a:gd name="connsiteX3" fmla="*/ 0 w 3726180"/>
              <a:gd name="connsiteY3" fmla="*/ 922020 h 30022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6180" h="3002280">
                <a:moveTo>
                  <a:pt x="0" y="922020"/>
                </a:moveTo>
                <a:lnTo>
                  <a:pt x="2506980" y="3002280"/>
                </a:lnTo>
                <a:lnTo>
                  <a:pt x="3726180" y="0"/>
                </a:lnTo>
                <a:lnTo>
                  <a:pt x="0" y="922020"/>
                </a:lnTo>
                <a:close/>
              </a:path>
            </a:pathLst>
          </a:custGeom>
          <a:noFill/>
          <a:ln w="3175" cap="flat">
            <a:solidFill>
              <a:schemeClr val="bg1">
                <a:alpha val="35000"/>
              </a:schemeClr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lIns="50800" tIns="50800" rIns="50800" bIns="50800" anchor="ctr">
            <a:spAutoFit/>
          </a:bodyPr>
          <a:lstStyle/>
          <a:p>
            <a:pPr algn="ctr" defTabSz="825500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06198" y="342832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671CFDA-6AE0-44FF-B575-05A60A30DE63}"/>
              </a:ext>
            </a:extLst>
          </p:cNvPr>
          <p:cNvSpPr/>
          <p:nvPr/>
        </p:nvSpPr>
        <p:spPr>
          <a:xfrm>
            <a:off x="1355901" y="3295425"/>
            <a:ext cx="3635199" cy="1790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3+4 </a:t>
            </a:r>
            <a:endParaRPr lang="ko-KR" altLang="en-US" sz="80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1178852-346D-4ECA-BEDE-54D18CF3CC94}"/>
              </a:ext>
            </a:extLst>
          </p:cNvPr>
          <p:cNvSpPr/>
          <p:nvPr/>
        </p:nvSpPr>
        <p:spPr>
          <a:xfrm>
            <a:off x="5421686" y="3789339"/>
            <a:ext cx="2511544" cy="69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987CA07-F5A4-4CC4-9AC1-E5748512F9AF}"/>
              </a:ext>
            </a:extLst>
          </p:cNvPr>
          <p:cNvSpPr/>
          <p:nvPr/>
        </p:nvSpPr>
        <p:spPr>
          <a:xfrm>
            <a:off x="8717820" y="3295425"/>
            <a:ext cx="2590249" cy="1790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CPU </a:t>
            </a:r>
            <a:endParaRPr lang="ko-KR" altLang="en-US" sz="8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E6EBBB3-EBBB-4931-A583-F5F536FC8565}"/>
              </a:ext>
            </a:extLst>
          </p:cNvPr>
          <p:cNvSpPr/>
          <p:nvPr/>
        </p:nvSpPr>
        <p:spPr>
          <a:xfrm>
            <a:off x="3753875" y="1811440"/>
            <a:ext cx="5337212" cy="1312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어떻게 연산을 시킬까</a:t>
            </a:r>
            <a:r>
              <a:rPr lang="en-US" altLang="ko-KR" sz="4000" dirty="0"/>
              <a:t>?</a:t>
            </a:r>
            <a:r>
              <a:rPr lang="ko-KR" altLang="en-US" sz="4000" dirty="0"/>
              <a:t> 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10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66498" y="110838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EC76BD-714E-4CF4-97DE-FC720046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30" y="927087"/>
            <a:ext cx="10432142" cy="52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1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66498" y="110838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397C91-7A8E-4753-9841-7FF0D1B2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927086"/>
            <a:ext cx="10562772" cy="51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06198" y="342832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sp>
        <p:nvSpPr>
          <p:cNvPr id="39" name="화살표: 위쪽/아래쪽 38">
            <a:extLst>
              <a:ext uri="{FF2B5EF4-FFF2-40B4-BE49-F238E27FC236}">
                <a16:creationId xmlns:a16="http://schemas.microsoft.com/office/drawing/2014/main" id="{69362329-136E-4E9C-AFFC-0B20B9636D5C}"/>
              </a:ext>
            </a:extLst>
          </p:cNvPr>
          <p:cNvSpPr/>
          <p:nvPr/>
        </p:nvSpPr>
        <p:spPr>
          <a:xfrm rot="5400000" flipH="1">
            <a:off x="6192937" y="-73239"/>
            <a:ext cx="96104" cy="4716271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9566A-290A-4E9C-8B36-4A8B09A730A5}"/>
              </a:ext>
            </a:extLst>
          </p:cNvPr>
          <p:cNvSpPr txBox="1"/>
          <p:nvPr/>
        </p:nvSpPr>
        <p:spPr>
          <a:xfrm>
            <a:off x="1144782" y="866693"/>
            <a:ext cx="577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연산은 </a:t>
            </a:r>
            <a:r>
              <a:rPr lang="en-US" altLang="ko-KR" sz="3200" dirty="0">
                <a:solidFill>
                  <a:schemeClr val="bg1"/>
                </a:solidFill>
              </a:rPr>
              <a:t>CPU </a:t>
            </a:r>
            <a:r>
              <a:rPr lang="ko-KR" altLang="en-US" sz="3200" dirty="0">
                <a:solidFill>
                  <a:schemeClr val="bg1"/>
                </a:solidFill>
              </a:rPr>
              <a:t>만이 </a:t>
            </a:r>
            <a:r>
              <a:rPr lang="ko-KR" altLang="en-US" sz="3200" dirty="0" err="1">
                <a:solidFill>
                  <a:schemeClr val="bg1"/>
                </a:solidFill>
              </a:rPr>
              <a:t>할수</a:t>
            </a:r>
            <a:r>
              <a:rPr lang="ko-KR" altLang="en-US" sz="3200" dirty="0">
                <a:solidFill>
                  <a:schemeClr val="bg1"/>
                </a:solidFill>
              </a:rPr>
              <a:t> 있음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5A1D3B-C329-4312-ACF4-1A26A23A5D9B}"/>
              </a:ext>
            </a:extLst>
          </p:cNvPr>
          <p:cNvSpPr txBox="1"/>
          <p:nvPr/>
        </p:nvSpPr>
        <p:spPr>
          <a:xfrm>
            <a:off x="1024233" y="1576711"/>
            <a:ext cx="589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예</a:t>
            </a:r>
            <a:r>
              <a:rPr lang="en-US" altLang="ko-KR" sz="2000" dirty="0">
                <a:solidFill>
                  <a:schemeClr val="bg1"/>
                </a:solidFill>
              </a:rPr>
              <a:t>) 32</a:t>
            </a:r>
            <a:r>
              <a:rPr lang="ko-KR" altLang="en-US" sz="2000" dirty="0">
                <a:solidFill>
                  <a:schemeClr val="bg1"/>
                </a:solidFill>
              </a:rPr>
              <a:t>개의 선중 </a:t>
            </a:r>
            <a:r>
              <a:rPr lang="en-US" altLang="ko-KR" sz="2000" dirty="0">
                <a:solidFill>
                  <a:schemeClr val="bg1"/>
                </a:solidFill>
              </a:rPr>
              <a:t>3</a:t>
            </a:r>
            <a:r>
              <a:rPr lang="ko-KR" altLang="en-US" sz="2000" dirty="0">
                <a:solidFill>
                  <a:schemeClr val="bg1"/>
                </a:solidFill>
              </a:rPr>
              <a:t>개를 연산 명령어로 할당 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984DB8-BC2C-4321-B654-E21B4C96DA9B}"/>
              </a:ext>
            </a:extLst>
          </p:cNvPr>
          <p:cNvSpPr/>
          <p:nvPr/>
        </p:nvSpPr>
        <p:spPr>
          <a:xfrm>
            <a:off x="1978244" y="2102064"/>
            <a:ext cx="1614633" cy="3482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9541A87-8A43-48AB-9CFD-88892E058BF1}"/>
              </a:ext>
            </a:extLst>
          </p:cNvPr>
          <p:cNvSpPr/>
          <p:nvPr/>
        </p:nvSpPr>
        <p:spPr>
          <a:xfrm>
            <a:off x="9060262" y="2038414"/>
            <a:ext cx="1614633" cy="3482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메모리 </a:t>
            </a:r>
          </a:p>
        </p:txBody>
      </p:sp>
      <p:sp>
        <p:nvSpPr>
          <p:cNvPr id="48" name="화살표: 위쪽/아래쪽 47">
            <a:extLst>
              <a:ext uri="{FF2B5EF4-FFF2-40B4-BE49-F238E27FC236}">
                <a16:creationId xmlns:a16="http://schemas.microsoft.com/office/drawing/2014/main" id="{22FBAB7B-5364-42F3-961A-CD9BF7C1F18D}"/>
              </a:ext>
            </a:extLst>
          </p:cNvPr>
          <p:cNvSpPr/>
          <p:nvPr/>
        </p:nvSpPr>
        <p:spPr>
          <a:xfrm rot="5400000" flipH="1">
            <a:off x="6192937" y="181023"/>
            <a:ext cx="96104" cy="4716271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위쪽/아래쪽 48">
            <a:extLst>
              <a:ext uri="{FF2B5EF4-FFF2-40B4-BE49-F238E27FC236}">
                <a16:creationId xmlns:a16="http://schemas.microsoft.com/office/drawing/2014/main" id="{B702F19A-5F48-4EFC-9F7C-A0F95A87C0B1}"/>
              </a:ext>
            </a:extLst>
          </p:cNvPr>
          <p:cNvSpPr/>
          <p:nvPr/>
        </p:nvSpPr>
        <p:spPr>
          <a:xfrm rot="5400000" flipH="1">
            <a:off x="6222359" y="472942"/>
            <a:ext cx="96104" cy="4716271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5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64009" y="110837"/>
            <a:ext cx="3845573" cy="72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트위터사에서 만듧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grpSp>
        <p:nvGrpSpPr>
          <p:cNvPr id="35" name="组合 1"/>
          <p:cNvGrpSpPr/>
          <p:nvPr/>
        </p:nvGrpSpPr>
        <p:grpSpPr>
          <a:xfrm rot="0">
            <a:off x="1093550" y="1150627"/>
            <a:ext cx="10516035" cy="1295393"/>
            <a:chOff x="1979878" y="2157793"/>
            <a:chExt cx="3091040" cy="1621247"/>
          </a:xfrm>
        </p:grpSpPr>
        <p:sp>
          <p:nvSpPr>
            <p:cNvPr id="41" name="Shape 529"/>
            <p:cNvSpPr/>
            <p:nvPr/>
          </p:nvSpPr>
          <p:spPr>
            <a:xfrm>
              <a:off x="2026050" y="2157792"/>
              <a:ext cx="3044868" cy="1621248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 algn="ctr">
                <a:defRPr/>
              </a:pPr>
              <a:r>
                <a:rPr lang="ko-KR" altLang="en-US" sz="4000">
                  <a:solidFill>
                    <a:schemeClr val="bg1"/>
                  </a:solidFill>
                  <a:latin typeface="궁서"/>
                  <a:ea typeface="궁서"/>
                </a:rPr>
                <a:t> 부트스트랩 이란 무엇인가</a:t>
              </a:r>
              <a:r>
                <a:rPr lang="en-US" altLang="ko-KR" sz="4000">
                  <a:solidFill>
                    <a:schemeClr val="bg1"/>
                  </a:solidFill>
                  <a:latin typeface="궁서"/>
                  <a:ea typeface="궁서"/>
                </a:rPr>
                <a:t>?</a:t>
              </a:r>
              <a:endParaRPr lang="en-US" altLang="ko-KR" sz="4000">
                <a:solidFill>
                  <a:schemeClr val="bg1"/>
                </a:solidFill>
                <a:latin typeface="궁서"/>
                <a:ea typeface="궁서"/>
              </a:endParaRPr>
            </a:p>
            <a:p>
              <a:pPr lvl="0">
                <a:defRPr/>
              </a:pPr>
              <a:endParaRPr lang="en-US" altLang="ko-KR" sz="2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Shape 543"/>
            <p:cNvSpPr>
              <a:spLocks noChangeArrowheads="1"/>
            </p:cNvSpPr>
            <p:nvPr/>
          </p:nvSpPr>
          <p:spPr>
            <a:xfrm>
              <a:off x="1979878" y="3390019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sp>
        <p:nvSpPr>
          <p:cNvPr id="42" name="Shape 529"/>
          <p:cNvSpPr/>
          <p:nvPr/>
        </p:nvSpPr>
        <p:spPr>
          <a:xfrm>
            <a:off x="1250632" y="2394481"/>
            <a:ext cx="10448601" cy="2575664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17145" tIns="17145" rIns="17145" bIns="17145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prstClr val="white"/>
                </a:solidFill>
                <a:latin typeface="맑은 고딕"/>
              </a:rPr>
              <a:t>1.</a:t>
            </a:r>
            <a:r>
              <a:rPr lang="ko-KR" altLang="en-US" sz="3200">
                <a:solidFill>
                  <a:prstClr val="white"/>
                </a:solidFill>
                <a:latin typeface="맑은 고딕"/>
              </a:rPr>
              <a:t>공짜임 </a:t>
            </a:r>
            <a:r>
              <a:rPr lang="en-US" altLang="ko-KR" sz="3200">
                <a:solidFill>
                  <a:prstClr val="white"/>
                </a:solidFill>
                <a:latin typeface="맑은 고딕"/>
              </a:rPr>
              <a:t>-</a:t>
            </a:r>
            <a:r>
              <a:rPr lang="ko-KR" altLang="en-US" sz="3200">
                <a:solidFill>
                  <a:prstClr val="white"/>
                </a:solidFill>
                <a:latin typeface="맑은 고딕"/>
              </a:rPr>
              <a:t> 빠르고 </a:t>
            </a:r>
            <a:r>
              <a:rPr lang="en-US" altLang="ko-KR" sz="3200">
                <a:solidFill>
                  <a:prstClr val="white"/>
                </a:solidFill>
                <a:latin typeface="맑은 고딕"/>
              </a:rPr>
              <a:t>,</a:t>
            </a:r>
            <a:r>
              <a:rPr lang="ko-KR" altLang="en-US" sz="3200">
                <a:solidFill>
                  <a:prstClr val="white"/>
                </a:solidFill>
                <a:latin typeface="맑은 고딕"/>
              </a:rPr>
              <a:t>쉽움 </a:t>
            </a:r>
            <a:r>
              <a:rPr lang="en-US" altLang="ko-KR" sz="3200">
                <a:solidFill>
                  <a:prstClr val="white"/>
                </a:solidFill>
                <a:latin typeface="맑은 고딕"/>
              </a:rPr>
              <a:t>:</a:t>
            </a:r>
            <a:r>
              <a:rPr lang="ko-KR" altLang="en-US" sz="3200">
                <a:solidFill>
                  <a:prstClr val="white"/>
                </a:solidFill>
                <a:latin typeface="맑은 고딕"/>
              </a:rPr>
              <a:t> 뭐가 배우기가</a:t>
            </a:r>
            <a:endParaRPr lang="ko-KR" altLang="en-US" sz="3200">
              <a:solidFill>
                <a:prstClr val="white"/>
              </a:solidFill>
              <a:latin typeface="맑은 고딕"/>
            </a:endParaRPr>
          </a:p>
          <a:p>
            <a:pPr lvl="0">
              <a:defRPr/>
            </a:pPr>
            <a:r>
              <a:rPr lang="en-US" altLang="ko-KR" sz="3200">
                <a:solidFill>
                  <a:prstClr val="white"/>
                </a:solidFill>
                <a:latin typeface="맑은 고딕"/>
              </a:rPr>
              <a:t>2.Html + CSS + JAVASCRIPT </a:t>
            </a:r>
            <a:r>
              <a:rPr lang="ko-KR" altLang="en-US" sz="3200">
                <a:solidFill>
                  <a:prstClr val="white"/>
                </a:solidFill>
                <a:latin typeface="맑은 고딕"/>
              </a:rPr>
              <a:t>기반의 이미 잘 만들어진 프레임웍</a:t>
            </a:r>
            <a:endParaRPr lang="ko-KR" altLang="en-US" sz="3200">
              <a:solidFill>
                <a:prstClr val="white"/>
              </a:solidFill>
              <a:latin typeface="맑은 고딕"/>
            </a:endParaRPr>
          </a:p>
          <a:p>
            <a:pPr lvl="0">
              <a:defRPr/>
            </a:pPr>
            <a:r>
              <a:rPr lang="en-US" altLang="ko-KR" sz="3200">
                <a:solidFill>
                  <a:prstClr val="white"/>
                </a:solidFill>
                <a:latin typeface="맑은 고딕"/>
              </a:rPr>
              <a:t>3.</a:t>
            </a:r>
            <a:r>
              <a:rPr lang="ko-KR" altLang="en-US" sz="3200">
                <a:solidFill>
                  <a:prstClr val="white"/>
                </a:solidFill>
                <a:latin typeface="맑은 고딕"/>
              </a:rPr>
              <a:t>철저한 반응형</a:t>
            </a:r>
            <a:r>
              <a:rPr lang="en-US" altLang="ko-KR" sz="3200">
                <a:solidFill>
                  <a:prstClr val="white"/>
                </a:solidFill>
                <a:latin typeface="맑은 고딕"/>
              </a:rPr>
              <a:t>(</a:t>
            </a:r>
            <a:r>
              <a:rPr lang="ko-KR" altLang="en-US" sz="3200">
                <a:solidFill>
                  <a:prstClr val="white"/>
                </a:solidFill>
                <a:latin typeface="맑은 고딕"/>
              </a:rPr>
              <a:t>화면 크기에 따른 반응형</a:t>
            </a:r>
            <a:r>
              <a:rPr lang="en-US" altLang="ko-KR" sz="3200">
                <a:solidFill>
                  <a:prstClr val="white"/>
                </a:solidFill>
                <a:latin typeface="맑은 고딕"/>
              </a:rPr>
              <a:t>)</a:t>
            </a:r>
            <a:endParaRPr lang="en-US" altLang="ko-KR" sz="3200">
              <a:solidFill>
                <a:prstClr val="white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64009" y="110837"/>
            <a:ext cx="3845573" cy="72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트위터사에서 만듧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grpSp>
        <p:nvGrpSpPr>
          <p:cNvPr id="35" name="组合 1"/>
          <p:cNvGrpSpPr/>
          <p:nvPr/>
        </p:nvGrpSpPr>
        <p:grpSpPr>
          <a:xfrm rot="0">
            <a:off x="1093550" y="1150627"/>
            <a:ext cx="10516035" cy="1295393"/>
            <a:chOff x="1979878" y="2157793"/>
            <a:chExt cx="3091040" cy="1621247"/>
          </a:xfrm>
        </p:grpSpPr>
        <p:sp>
          <p:nvSpPr>
            <p:cNvPr id="41" name="Shape 529"/>
            <p:cNvSpPr/>
            <p:nvPr/>
          </p:nvSpPr>
          <p:spPr>
            <a:xfrm>
              <a:off x="2026050" y="2157792"/>
              <a:ext cx="3044868" cy="1621248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 algn="ctr">
                <a:defRPr/>
              </a:pPr>
              <a:r>
                <a:rPr lang="ko-KR" altLang="en-US" sz="4000">
                  <a:solidFill>
                    <a:schemeClr val="bg1"/>
                  </a:solidFill>
                  <a:latin typeface="궁서"/>
                  <a:ea typeface="궁서"/>
                </a:rPr>
                <a:t> 왜 부트스트랩 </a:t>
              </a:r>
              <a:r>
                <a:rPr lang="en-US" altLang="ko-KR" sz="4000">
                  <a:solidFill>
                    <a:schemeClr val="bg1"/>
                  </a:solidFill>
                  <a:latin typeface="궁서"/>
                  <a:ea typeface="궁서"/>
                </a:rPr>
                <a:t>?</a:t>
              </a:r>
              <a:endParaRPr lang="en-US" altLang="ko-KR" sz="4000">
                <a:solidFill>
                  <a:schemeClr val="bg1"/>
                </a:solidFill>
                <a:latin typeface="궁서"/>
                <a:ea typeface="궁서"/>
              </a:endParaRPr>
            </a:p>
            <a:p>
              <a:pPr lvl="0">
                <a:defRPr/>
              </a:pPr>
              <a:endParaRPr lang="en-US" altLang="ko-KR" sz="2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Shape 543"/>
            <p:cNvSpPr>
              <a:spLocks noChangeArrowheads="1"/>
            </p:cNvSpPr>
            <p:nvPr/>
          </p:nvSpPr>
          <p:spPr>
            <a:xfrm>
              <a:off x="1979878" y="3390019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sp>
        <p:nvSpPr>
          <p:cNvPr id="42" name="Shape 529"/>
          <p:cNvSpPr/>
          <p:nvPr/>
        </p:nvSpPr>
        <p:spPr>
          <a:xfrm>
            <a:off x="1250632" y="2394481"/>
            <a:ext cx="10448601" cy="2470889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17145" tIns="17145" rIns="17145" bIns="17145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prstClr val="white"/>
                </a:solidFill>
                <a:latin typeface="맑은 고딕"/>
              </a:rPr>
              <a:t>1.</a:t>
            </a:r>
            <a:r>
              <a:rPr lang="ko-KR" altLang="en-US" sz="3200">
                <a:solidFill>
                  <a:prstClr val="white"/>
                </a:solidFill>
                <a:latin typeface="맑은 고딕"/>
              </a:rPr>
              <a:t>사용하기 쉬움</a:t>
            </a:r>
            <a:endParaRPr lang="ko-KR" altLang="en-US" sz="3200">
              <a:solidFill>
                <a:prstClr val="white"/>
              </a:solidFill>
              <a:latin typeface="맑은 고딕"/>
            </a:endParaRPr>
          </a:p>
          <a:p>
            <a:pPr lvl="0">
              <a:defRPr/>
            </a:pPr>
            <a:r>
              <a:rPr lang="en-US" altLang="ko-KR" sz="3200">
                <a:solidFill>
                  <a:prstClr val="white"/>
                </a:solidFill>
                <a:latin typeface="맑은 고딕"/>
              </a:rPr>
              <a:t>2.</a:t>
            </a:r>
            <a:r>
              <a:rPr lang="ko-KR" altLang="en-US" sz="3200">
                <a:solidFill>
                  <a:prstClr val="white"/>
                </a:solidFill>
                <a:latin typeface="맑은 고딕"/>
              </a:rPr>
              <a:t>반응형 </a:t>
            </a:r>
            <a:r>
              <a:rPr lang="en-US" altLang="ko-KR" sz="3200">
                <a:solidFill>
                  <a:prstClr val="white"/>
                </a:solidFill>
                <a:latin typeface="맑은 고딕"/>
              </a:rPr>
              <a:t>-</a:t>
            </a:r>
            <a:r>
              <a:rPr lang="ko-KR" altLang="en-US" sz="3200">
                <a:solidFill>
                  <a:prstClr val="white"/>
                </a:solidFill>
                <a:latin typeface="맑은 고딕"/>
              </a:rPr>
              <a:t> 모바일</a:t>
            </a:r>
            <a:r>
              <a:rPr lang="en-US" altLang="ko-KR" sz="3200">
                <a:solidFill>
                  <a:prstClr val="white"/>
                </a:solidFill>
                <a:latin typeface="맑은 고딕"/>
              </a:rPr>
              <a:t>,</a:t>
            </a:r>
            <a:r>
              <a:rPr lang="ko-KR" altLang="en-US" sz="3200">
                <a:solidFill>
                  <a:prstClr val="white"/>
                </a:solidFill>
                <a:latin typeface="맑은 고딕"/>
              </a:rPr>
              <a:t> 테블릿</a:t>
            </a:r>
            <a:r>
              <a:rPr lang="en-US" altLang="ko-KR" sz="3200">
                <a:solidFill>
                  <a:prstClr val="white"/>
                </a:solidFill>
                <a:latin typeface="맑은 고딕"/>
              </a:rPr>
              <a:t>, PC </a:t>
            </a:r>
            <a:r>
              <a:rPr lang="ko-KR" altLang="en-US" sz="3200">
                <a:solidFill>
                  <a:prstClr val="white"/>
                </a:solidFill>
                <a:latin typeface="맑은 고딕"/>
              </a:rPr>
              <a:t>등등</a:t>
            </a:r>
            <a:r>
              <a:rPr lang="en-US" altLang="ko-KR" sz="3200">
                <a:solidFill>
                  <a:prstClr val="white"/>
                </a:solidFill>
                <a:latin typeface="맑은 고딕"/>
              </a:rPr>
              <a:t>..</a:t>
            </a:r>
            <a:endParaRPr lang="en-US" altLang="ko-KR" sz="3200">
              <a:solidFill>
                <a:prstClr val="white"/>
              </a:solidFill>
              <a:latin typeface="맑은 고딕"/>
            </a:endParaRPr>
          </a:p>
          <a:p>
            <a:pPr lvl="0">
              <a:defRPr/>
            </a:pPr>
            <a:r>
              <a:rPr lang="en-US" altLang="ko-KR" sz="3200">
                <a:solidFill>
                  <a:prstClr val="white"/>
                </a:solidFill>
                <a:latin typeface="맑은 고딕"/>
              </a:rPr>
              <a:t>3.</a:t>
            </a:r>
            <a:r>
              <a:rPr lang="ko-KR" altLang="en-US" sz="3200">
                <a:solidFill>
                  <a:prstClr val="white"/>
                </a:solidFill>
                <a:latin typeface="맑은 고딕"/>
              </a:rPr>
              <a:t>모바일 우선</a:t>
            </a:r>
            <a:endParaRPr lang="ko-KR" altLang="en-US" sz="3200">
              <a:solidFill>
                <a:prstClr val="white"/>
              </a:solidFill>
              <a:latin typeface="맑은 고딕"/>
            </a:endParaRPr>
          </a:p>
          <a:p>
            <a:pPr lvl="0">
              <a:defRPr/>
            </a:pPr>
            <a:r>
              <a:rPr lang="en-US" altLang="ko-KR" sz="3200">
                <a:solidFill>
                  <a:prstClr val="white"/>
                </a:solidFill>
                <a:latin typeface="맑은 고딕"/>
              </a:rPr>
              <a:t>4.</a:t>
            </a:r>
            <a:r>
              <a:rPr lang="ko-KR" altLang="en-US" sz="3200">
                <a:solidFill>
                  <a:prstClr val="white"/>
                </a:solidFill>
                <a:latin typeface="맑은 고딕"/>
              </a:rPr>
              <a:t>웹브라우저 호환성</a:t>
            </a:r>
            <a:r>
              <a:rPr lang="en-US" altLang="zh-TW" sz="3200">
                <a:solidFill>
                  <a:srgbClr val="ffffff"/>
                </a:solidFill>
              </a:rPr>
              <a:t>(Chrome, Firefox, Internet Explorer, Safari, and Opera)</a:t>
            </a:r>
            <a:endParaRPr lang="en-US" altLang="zh-TW"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64012" y="110838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문자열 클래스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组合 1">
            <a:extLst>
              <a:ext uri="{FF2B5EF4-FFF2-40B4-BE49-F238E27FC236}">
                <a16:creationId xmlns:a16="http://schemas.microsoft.com/office/drawing/2014/main" id="{0A15DAB5-2087-44F4-A1EF-0DED81BFA337}"/>
              </a:ext>
            </a:extLst>
          </p:cNvPr>
          <p:cNvGrpSpPr>
            <a:grpSpLocks/>
          </p:cNvGrpSpPr>
          <p:nvPr/>
        </p:nvGrpSpPr>
        <p:grpSpPr bwMode="auto">
          <a:xfrm>
            <a:off x="1093550" y="1150628"/>
            <a:ext cx="10516035" cy="1093184"/>
            <a:chOff x="1979878" y="2157795"/>
            <a:chExt cx="3091040" cy="1368173"/>
          </a:xfrm>
        </p:grpSpPr>
        <p:sp>
          <p:nvSpPr>
            <p:cNvPr id="41" name="Shape 529">
              <a:extLst>
                <a:ext uri="{FF2B5EF4-FFF2-40B4-BE49-F238E27FC236}">
                  <a16:creationId xmlns:a16="http://schemas.microsoft.com/office/drawing/2014/main" id="{E5D079B5-9A83-40D5-8EFB-50961F7DD67F}"/>
                </a:ext>
              </a:extLst>
            </p:cNvPr>
            <p:cNvSpPr/>
            <p:nvPr/>
          </p:nvSpPr>
          <p:spPr bwMode="auto">
            <a:xfrm>
              <a:off x="2026050" y="2157795"/>
              <a:ext cx="3044868" cy="13681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HTML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에서 제공하고 있는 문자열 관련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CSS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에 더 세밀하게 </a:t>
              </a:r>
              <a:r>
                <a:rPr lang="ko-KR" altLang="en-US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꾸밀수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있도록 다양한 클래스를 제공하고 있다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0" name="Shape 543">
              <a:extLst>
                <a:ext uri="{FF2B5EF4-FFF2-40B4-BE49-F238E27FC236}">
                  <a16:creationId xmlns:a16="http://schemas.microsoft.com/office/drawing/2014/main" id="{839EBF03-2A16-4F9E-8D98-688BB63F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878" y="3390019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1AD555B-BAAD-4336-89F7-852616D8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32" y="2874049"/>
            <a:ext cx="9539868" cy="302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70412" y="110838"/>
            <a:ext cx="627558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 관련 태그들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组合 1">
            <a:extLst>
              <a:ext uri="{FF2B5EF4-FFF2-40B4-BE49-F238E27FC236}">
                <a16:creationId xmlns:a16="http://schemas.microsoft.com/office/drawing/2014/main" id="{0A15DAB5-2087-44F4-A1EF-0DED81BFA337}"/>
              </a:ext>
            </a:extLst>
          </p:cNvPr>
          <p:cNvGrpSpPr>
            <a:grpSpLocks/>
          </p:cNvGrpSpPr>
          <p:nvPr/>
        </p:nvGrpSpPr>
        <p:grpSpPr bwMode="auto">
          <a:xfrm>
            <a:off x="1093550" y="1150628"/>
            <a:ext cx="10516035" cy="5085495"/>
            <a:chOff x="1979878" y="2157795"/>
            <a:chExt cx="3091040" cy="6364746"/>
          </a:xfrm>
        </p:grpSpPr>
        <p:sp>
          <p:nvSpPr>
            <p:cNvPr id="41" name="Shape 529">
              <a:extLst>
                <a:ext uri="{FF2B5EF4-FFF2-40B4-BE49-F238E27FC236}">
                  <a16:creationId xmlns:a16="http://schemas.microsoft.com/office/drawing/2014/main" id="{E5D079B5-9A83-40D5-8EFB-50961F7DD67F}"/>
                </a:ext>
              </a:extLst>
            </p:cNvPr>
            <p:cNvSpPr/>
            <p:nvPr/>
          </p:nvSpPr>
          <p:spPr bwMode="auto">
            <a:xfrm>
              <a:off x="2026050" y="2157795"/>
              <a:ext cx="3044868" cy="63647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small: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설정된 크기보다 조금 작은 크기로 표시한다．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mark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배경색을 달리하여 강조한다． 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abbr</a:t>
              </a:r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약어 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blockquote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인용구 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dl,dt,dd</a:t>
              </a:r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항목 표시 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code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프로그램 코드 표시 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kbd</a:t>
              </a:r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키보드 단축키 </a:t>
              </a:r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pre: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태그내의 문자열을 작성한 모양 그대로 출력한다． 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0" name="Shape 543">
              <a:extLst>
                <a:ext uri="{FF2B5EF4-FFF2-40B4-BE49-F238E27FC236}">
                  <a16:creationId xmlns:a16="http://schemas.microsoft.com/office/drawing/2014/main" id="{839EBF03-2A16-4F9E-8D98-688BB63F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878" y="3390019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6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70412" y="110838"/>
            <a:ext cx="627558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 관련 태그들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组合 1">
            <a:extLst>
              <a:ext uri="{FF2B5EF4-FFF2-40B4-BE49-F238E27FC236}">
                <a16:creationId xmlns:a16="http://schemas.microsoft.com/office/drawing/2014/main" id="{0A15DAB5-2087-44F4-A1EF-0DED81BFA337}"/>
              </a:ext>
            </a:extLst>
          </p:cNvPr>
          <p:cNvGrpSpPr>
            <a:grpSpLocks/>
          </p:cNvGrpSpPr>
          <p:nvPr/>
        </p:nvGrpSpPr>
        <p:grpSpPr bwMode="auto">
          <a:xfrm>
            <a:off x="1093550" y="1150629"/>
            <a:ext cx="10516035" cy="4302909"/>
            <a:chOff x="1979878" y="2157795"/>
            <a:chExt cx="3091040" cy="5385297"/>
          </a:xfrm>
        </p:grpSpPr>
        <p:sp>
          <p:nvSpPr>
            <p:cNvPr id="41" name="Shape 529">
              <a:extLst>
                <a:ext uri="{FF2B5EF4-FFF2-40B4-BE49-F238E27FC236}">
                  <a16:creationId xmlns:a16="http://schemas.microsoft.com/office/drawing/2014/main" id="{E5D079B5-9A83-40D5-8EFB-50961F7DD67F}"/>
                </a:ext>
              </a:extLst>
            </p:cNvPr>
            <p:cNvSpPr/>
            <p:nvPr/>
          </p:nvSpPr>
          <p:spPr bwMode="auto">
            <a:xfrm>
              <a:off x="2026050" y="2157795"/>
              <a:ext cx="3044868" cy="5385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font-weight-b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이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d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문자열을 굵게 한다（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BS4) </a:t>
              </a: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font-italic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문자열을 기울어지게 한다（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BS4) </a:t>
              </a: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font-weight-light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문자열을 가늘게 한다（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BS4) </a:t>
              </a: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font-weight-</a:t>
              </a:r>
              <a:r>
                <a:rPr lang="en-US" altLang="ko-KR" sz="24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norma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!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기본 굵기의 문자열（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BS4) </a:t>
              </a: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text-left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좌측 정렬 </a:t>
              </a:r>
              <a:endPara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text-center: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중앙 정렬 </a:t>
              </a:r>
              <a:endPara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text-right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우측 정렬 </a:t>
              </a:r>
              <a:endPara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text-*-left, text-*-center, text-*-right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기본은 좌측， 중앙， 우측에 정렬 되지만 브라우저의 가로 길이에 따라 좌측 정렬로 변경된다（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BS4) 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0" name="Shape 543">
              <a:extLst>
                <a:ext uri="{FF2B5EF4-FFF2-40B4-BE49-F238E27FC236}">
                  <a16:creationId xmlns:a16="http://schemas.microsoft.com/office/drawing/2014/main" id="{839EBF03-2A16-4F9E-8D98-688BB63F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878" y="3390017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1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70412" y="110838"/>
            <a:ext cx="627558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 관련 태그들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组合 1">
            <a:extLst>
              <a:ext uri="{FF2B5EF4-FFF2-40B4-BE49-F238E27FC236}">
                <a16:creationId xmlns:a16="http://schemas.microsoft.com/office/drawing/2014/main" id="{0A15DAB5-2087-44F4-A1EF-0DED81BFA337}"/>
              </a:ext>
            </a:extLst>
          </p:cNvPr>
          <p:cNvGrpSpPr>
            <a:grpSpLocks/>
          </p:cNvGrpSpPr>
          <p:nvPr/>
        </p:nvGrpSpPr>
        <p:grpSpPr bwMode="auto">
          <a:xfrm>
            <a:off x="1093550" y="1150629"/>
            <a:ext cx="10516035" cy="5014258"/>
            <a:chOff x="1979878" y="2157795"/>
            <a:chExt cx="3091040" cy="6275585"/>
          </a:xfrm>
        </p:grpSpPr>
        <p:sp>
          <p:nvSpPr>
            <p:cNvPr id="41" name="Shape 529">
              <a:extLst>
                <a:ext uri="{FF2B5EF4-FFF2-40B4-BE49-F238E27FC236}">
                  <a16:creationId xmlns:a16="http://schemas.microsoft.com/office/drawing/2014/main" id="{E5D079B5-9A83-40D5-8EFB-50961F7DD67F}"/>
                </a:ext>
              </a:extLst>
            </p:cNvPr>
            <p:cNvSpPr/>
            <p:nvPr/>
          </p:nvSpPr>
          <p:spPr bwMode="auto">
            <a:xfrm>
              <a:off x="2026050" y="2157795"/>
              <a:ext cx="3044868" cy="6275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</a:t>
              </a:r>
              <a:r>
                <a:rPr lang="en-US" altLang="ko-KR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i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ustify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영역안에서 문자열을 좌우에 맞춰준다． </a:t>
              </a:r>
              <a:endPara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text-monospace : </a:t>
              </a:r>
              <a:r>
                <a:rPr lang="ko-KR" altLang="en-US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모노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스페이스 글자로 표시한다．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(BS4) –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가독성 좋아짐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(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글자크기를 같게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)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</a:t>
              </a:r>
              <a:r>
                <a:rPr lang="en-US" altLang="ko-KR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nowrap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문자열이 영역을 벗어나더라도 </a:t>
              </a:r>
              <a:r>
                <a:rPr lang="ko-KR" altLang="en-US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개행되지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않는다：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text-lowercase : 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문자열을 소문자로 표시한다． </a:t>
              </a:r>
              <a:endPara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text-uppercase : 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문자열을 니湜자로 표시한다． </a:t>
              </a:r>
              <a:endPara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text-capitalize 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첫 글자가 소문자일 경우 대문자로 표시한다．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list-</a:t>
              </a:r>
              <a:r>
                <a:rPr lang="en-US" altLang="ko-KR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unstyled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: UL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나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OL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태그를 사용할 때 스타일을 제거해준다．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list-inline: UL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나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OL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태그의 항목을 가로방향으로 배치해준다． 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0" name="Shape 543">
              <a:extLst>
                <a:ext uri="{FF2B5EF4-FFF2-40B4-BE49-F238E27FC236}">
                  <a16:creationId xmlns:a16="http://schemas.microsoft.com/office/drawing/2014/main" id="{839EBF03-2A16-4F9E-8D98-688BB63F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878" y="3390017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2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70412" y="110838"/>
            <a:ext cx="627558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글자색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组合 1">
            <a:extLst>
              <a:ext uri="{FF2B5EF4-FFF2-40B4-BE49-F238E27FC236}">
                <a16:creationId xmlns:a16="http://schemas.microsoft.com/office/drawing/2014/main" id="{0A15DAB5-2087-44F4-A1EF-0DED81BFA337}"/>
              </a:ext>
            </a:extLst>
          </p:cNvPr>
          <p:cNvGrpSpPr>
            <a:grpSpLocks/>
          </p:cNvGrpSpPr>
          <p:nvPr/>
        </p:nvGrpSpPr>
        <p:grpSpPr bwMode="auto">
          <a:xfrm>
            <a:off x="1093550" y="1150629"/>
            <a:ext cx="10516035" cy="5014258"/>
            <a:chOff x="1979878" y="2157795"/>
            <a:chExt cx="3091040" cy="6275582"/>
          </a:xfrm>
        </p:grpSpPr>
        <p:sp>
          <p:nvSpPr>
            <p:cNvPr id="41" name="Shape 529">
              <a:extLst>
                <a:ext uri="{FF2B5EF4-FFF2-40B4-BE49-F238E27FC236}">
                  <a16:creationId xmlns:a16="http://schemas.microsoft.com/office/drawing/2014/main" id="{E5D079B5-9A83-40D5-8EFB-50961F7DD67F}"/>
                </a:ext>
              </a:extLst>
            </p:cNvPr>
            <p:cNvSpPr/>
            <p:nvPr/>
          </p:nvSpPr>
          <p:spPr bwMode="auto">
            <a:xfrm>
              <a:off x="2026050" y="2157795"/>
              <a:ext cx="3044868" cy="6275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text-muted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text-primary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text-success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text-info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text-warning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text-danger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text-secondary (BS4)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text-dark (BS4)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text-body (BS4) text-light (BS4) text-white (8S4) 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0" name="Shape 543">
              <a:extLst>
                <a:ext uri="{FF2B5EF4-FFF2-40B4-BE49-F238E27FC236}">
                  <a16:creationId xmlns:a16="http://schemas.microsoft.com/office/drawing/2014/main" id="{839EBF03-2A16-4F9E-8D98-688BB63F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878" y="3390017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1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E8502-5F81-4C28-A54E-4E99938204F9}"/>
              </a:ext>
            </a:extLst>
          </p:cNvPr>
          <p:cNvSpPr txBox="1"/>
          <p:nvPr/>
        </p:nvSpPr>
        <p:spPr>
          <a:xfrm>
            <a:off x="1615423" y="3891985"/>
            <a:ext cx="210248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if (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&gt;0) {</a:t>
            </a:r>
          </a:p>
          <a:p>
            <a:pPr lvl="1"/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*10;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– j;</a:t>
            </a:r>
          </a:p>
          <a:p>
            <a:r>
              <a:rPr lang="en-US" altLang="ko-KR" sz="1600" dirty="0" err="1">
                <a:solidFill>
                  <a:schemeClr val="bg1"/>
                </a:solidFill>
              </a:rPr>
              <a:t>System.out.println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F2116A4-00E5-4428-A98A-E8E3DA144A33}"/>
              </a:ext>
            </a:extLst>
          </p:cNvPr>
          <p:cNvSpPr/>
          <p:nvPr/>
        </p:nvSpPr>
        <p:spPr>
          <a:xfrm>
            <a:off x="5240357" y="4228995"/>
            <a:ext cx="1500198" cy="702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컴파일러</a:t>
            </a:r>
          </a:p>
        </p:txBody>
      </p:sp>
      <p:sp>
        <p:nvSpPr>
          <p:cNvPr id="6" name="오른쪽 화살표 14">
            <a:extLst>
              <a:ext uri="{FF2B5EF4-FFF2-40B4-BE49-F238E27FC236}">
                <a16:creationId xmlns:a16="http://schemas.microsoft.com/office/drawing/2014/main" id="{62270FFC-E651-46D0-AEE7-19ADD5107A4D}"/>
              </a:ext>
            </a:extLst>
          </p:cNvPr>
          <p:cNvSpPr/>
          <p:nvPr/>
        </p:nvSpPr>
        <p:spPr>
          <a:xfrm>
            <a:off x="4077381" y="4404757"/>
            <a:ext cx="848405" cy="285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D1838-1EF4-4CFA-9920-01F93FD74D9A}"/>
              </a:ext>
            </a:extLst>
          </p:cNvPr>
          <p:cNvSpPr txBox="1"/>
          <p:nvPr/>
        </p:nvSpPr>
        <p:spPr>
          <a:xfrm>
            <a:off x="8052471" y="3959478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0101000001000101010011110101101010100101110101010101000010001110000000</a:t>
            </a:r>
          </a:p>
        </p:txBody>
      </p:sp>
      <p:sp>
        <p:nvSpPr>
          <p:cNvPr id="8" name="오른쪽 화살표 16">
            <a:extLst>
              <a:ext uri="{FF2B5EF4-FFF2-40B4-BE49-F238E27FC236}">
                <a16:creationId xmlns:a16="http://schemas.microsoft.com/office/drawing/2014/main" id="{4AD3854A-A91F-4CDC-9F74-AB10F10AEC2E}"/>
              </a:ext>
            </a:extLst>
          </p:cNvPr>
          <p:cNvSpPr/>
          <p:nvPr/>
        </p:nvSpPr>
        <p:spPr>
          <a:xfrm>
            <a:off x="7008668" y="4404757"/>
            <a:ext cx="885265" cy="285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CF0EE-9BD2-4401-9A71-693553B63473}"/>
              </a:ext>
            </a:extLst>
          </p:cNvPr>
          <p:cNvSpPr txBox="1"/>
          <p:nvPr/>
        </p:nvSpPr>
        <p:spPr>
          <a:xfrm>
            <a:off x="1835875" y="5273591"/>
            <a:ext cx="1882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소스 프로그램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C9C2F-31D4-474A-BA1E-D5535DA35E55}"/>
              </a:ext>
            </a:extLst>
          </p:cNvPr>
          <p:cNvSpPr txBox="1"/>
          <p:nvPr/>
        </p:nvSpPr>
        <p:spPr>
          <a:xfrm>
            <a:off x="8533092" y="5331586"/>
            <a:ext cx="92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기계어</a:t>
            </a:r>
          </a:p>
        </p:txBody>
      </p:sp>
      <p:sp>
        <p:nvSpPr>
          <p:cNvPr id="11" name="아래쪽 화살표 19">
            <a:extLst>
              <a:ext uri="{FF2B5EF4-FFF2-40B4-BE49-F238E27FC236}">
                <a16:creationId xmlns:a16="http://schemas.microsoft.com/office/drawing/2014/main" id="{90EF2368-024B-4E24-B0A8-A5F99F4AAD13}"/>
              </a:ext>
            </a:extLst>
          </p:cNvPr>
          <p:cNvSpPr/>
          <p:nvPr/>
        </p:nvSpPr>
        <p:spPr>
          <a:xfrm>
            <a:off x="2646335" y="3273327"/>
            <a:ext cx="214314" cy="5715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F168F-6220-44BD-8D64-B19BE6144E68}"/>
              </a:ext>
            </a:extLst>
          </p:cNvPr>
          <p:cNvSpPr txBox="1"/>
          <p:nvPr/>
        </p:nvSpPr>
        <p:spPr>
          <a:xfrm>
            <a:off x="3447652" y="2171505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소스 프로그램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편집 및 개발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4" name="위쪽 화살표 26">
            <a:extLst>
              <a:ext uri="{FF2B5EF4-FFF2-40B4-BE49-F238E27FC236}">
                <a16:creationId xmlns:a16="http://schemas.microsoft.com/office/drawing/2014/main" id="{89EA4374-DB40-480D-9627-2C728587A255}"/>
              </a:ext>
            </a:extLst>
          </p:cNvPr>
          <p:cNvSpPr/>
          <p:nvPr/>
        </p:nvSpPr>
        <p:spPr>
          <a:xfrm>
            <a:off x="8821030" y="3143347"/>
            <a:ext cx="285752" cy="64294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C3D75-2306-49D6-8F7E-7D7378C35E60}"/>
              </a:ext>
            </a:extLst>
          </p:cNvPr>
          <p:cNvSpPr txBox="1"/>
          <p:nvPr/>
        </p:nvSpPr>
        <p:spPr>
          <a:xfrm>
            <a:off x="6518314" y="220025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프로그램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5CBF1-4057-41DF-B3CF-2096CA425A42}"/>
              </a:ext>
            </a:extLst>
          </p:cNvPr>
          <p:cNvSpPr txBox="1"/>
          <p:nvPr/>
        </p:nvSpPr>
        <p:spPr>
          <a:xfrm>
            <a:off x="6969720" y="48666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컴파일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7E75D86-BE76-4CF3-A699-665102195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75" y="1879903"/>
            <a:ext cx="1620920" cy="129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97F21C1E-9B7E-40A2-94E9-C17759D9F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86" y="1615187"/>
            <a:ext cx="1744997" cy="143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9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379</ep:Words>
  <ep:PresentationFormat>와이드스크린</ep:PresentationFormat>
  <ep:Paragraphs>73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1_Office 테마</vt:lpstr>
      <vt:lpstr>슬라이드 1</vt:lpstr>
      <vt:lpstr>슬라이드 2</vt:lpstr>
      <vt:lpstr>슬라이드 3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2019-10-10T04:32:21.000</dcterms:created>
  <dc:creator>조땡</dc:creator>
  <cp:lastModifiedBy>nqwrt</cp:lastModifiedBy>
  <dcterms:modified xsi:type="dcterms:W3CDTF">2021-11-15T12:05:18.970</dcterms:modified>
  <cp:revision>46</cp:revision>
  <dc:title>PowerPoint 프레젠테이션</dc:title>
  <cp:version>1000.0000.01</cp:version>
</cp:coreProperties>
</file>